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  <p:sldMasterId id="2147484110" r:id="rId3"/>
  </p:sldMasterIdLst>
  <p:notesMasterIdLst>
    <p:notesMasterId r:id="rId13"/>
  </p:notesMasterIdLst>
  <p:handoutMasterIdLst>
    <p:handoutMasterId r:id="rId14"/>
  </p:handoutMasterIdLst>
  <p:sldIdLst>
    <p:sldId id="265" r:id="rId4"/>
    <p:sldId id="286" r:id="rId5"/>
    <p:sldId id="333" r:id="rId6"/>
    <p:sldId id="340" r:id="rId7"/>
    <p:sldId id="336" r:id="rId8"/>
    <p:sldId id="337" r:id="rId9"/>
    <p:sldId id="335" r:id="rId10"/>
    <p:sldId id="339" r:id="rId11"/>
    <p:sldId id="311" r:id="rId12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DD5483-647A-4871-82F6-421C1F86154A}">
          <p14:sldIdLst>
            <p14:sldId id="265"/>
            <p14:sldId id="286"/>
            <p14:sldId id="333"/>
            <p14:sldId id="340"/>
            <p14:sldId id="336"/>
            <p14:sldId id="337"/>
            <p14:sldId id="335"/>
            <p14:sldId id="339"/>
            <p14:sldId id="311"/>
          </p14:sldIdLst>
        </p14:section>
        <p14:section name="extra slide" id="{2E6BB51E-C3C9-4C98-8127-98C4712D76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00FF"/>
    <a:srgbClr val="66FF66"/>
    <a:srgbClr val="CCCC00"/>
    <a:srgbClr val="33CC33"/>
    <a:srgbClr val="00FFFF"/>
    <a:srgbClr val="CC6600"/>
    <a:srgbClr val="008080"/>
    <a:srgbClr val="004C9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5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9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10/24/2024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10/23/2024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 smtClean="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6268FF-779F-4B36-B075-E2ADD364027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04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331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10/25/2024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2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10/25/2024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98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10/25/2024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3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10/25/2024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29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10/25/2024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10/25/2024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10/25/2024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10/25/2024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10/25/2024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10/25/2024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10/25/2024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10/25/2024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10/25/2024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8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Shutdown Report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Jim Morgan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Friday 09:00 Shutdown Meeting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October 25,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4576-5A42-4024-8B1E-658088B7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Muon Campus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10/25/2024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2</a:t>
            </a:fld>
            <a:endParaRPr lang="en-US" altLang="en-US" sz="12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ECAAB-82EA-4488-8934-2EA55ACC3947}"/>
              </a:ext>
            </a:extLst>
          </p:cNvPr>
          <p:cNvSpPr txBox="1">
            <a:spLocks/>
          </p:cNvSpPr>
          <p:nvPr/>
        </p:nvSpPr>
        <p:spPr>
          <a:xfrm rot="16200000">
            <a:off x="5171960" y="1658111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Alternative M5 optics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A90B59B-B90A-46DA-8A38-044E39BF583F}"/>
              </a:ext>
            </a:extLst>
          </p:cNvPr>
          <p:cNvSpPr txBox="1">
            <a:spLocks/>
          </p:cNvSpPr>
          <p:nvPr/>
        </p:nvSpPr>
        <p:spPr>
          <a:xfrm rot="16200000">
            <a:off x="5831837" y="1233627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M1-M3 Optics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228600" y="795926"/>
            <a:ext cx="8686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ESS2 has been high voltage conditioning at NWA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Reached target voltage of 90 kV on Thursday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Finishing with several days at operational voltage of 86 kV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D30 downstream mechanical work in progress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Short delay due to problem with parts for special Q205 vacuum pipe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Old Q205 has been removed, new rad hard Q205 being readied for installation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Need to return forklift to MI-8 Line for Collimator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Muon Campus Feeder 24 power outage Tuesday morning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Increased upstream AP-30 and MI-8 sump activity continued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Another domestic water leak north of AP-0, will need berm topo after repairs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Muon LCW resistivity continues to be poor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Attempted to begin Kirk Key Disconnect repair, had difficulties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Existing mounting holes for cylinders not sized properly and inconsistent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Replacement of some power supply circuit breakers awaiting electricians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Prototype ESS2 will need to be removed from DR prior to running beam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Related to buyback accounting between Mu2e Project and AD spares funds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Operational ESS2 expected to be ready for transport to tunnel next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AP-0 A/C work paused, blamed on badging issues</a:t>
            </a:r>
          </a:p>
        </p:txBody>
      </p:sp>
    </p:spTree>
    <p:extLst>
      <p:ext uri="{BB962C8B-B14F-4D97-AF65-F5344CB8AC3E}">
        <p14:creationId xmlns:p14="http://schemas.microsoft.com/office/powerpoint/2010/main" val="22742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6F51FE2-A1F4-F304-C9D6-8A30B2010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849966"/>
            <a:ext cx="6907338" cy="5436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6CD794-B88A-0C12-01F4-FE959B5D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ESS2 conditioning at NWA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673B0-2891-EE75-D6E6-E8C2C31D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10/25/2024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31EF-8C10-59DF-862A-F75E2A1F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72DCC-1D50-2B77-98DD-050AAAFE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3</a:t>
            </a:fld>
            <a:endParaRPr lang="en-US" alt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FF4E98-6972-4905-6465-D7147E01827D}"/>
              </a:ext>
            </a:extLst>
          </p:cNvPr>
          <p:cNvSpPr txBox="1"/>
          <p:nvPr/>
        </p:nvSpPr>
        <p:spPr>
          <a:xfrm>
            <a:off x="7848514" y="1461843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FF00"/>
                </a:solidFill>
              </a:rPr>
              <a:t>Voltage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19BA68-1304-D887-63AF-3F28EE1D26AC}"/>
              </a:ext>
            </a:extLst>
          </p:cNvPr>
          <p:cNvSpPr txBox="1"/>
          <p:nvPr/>
        </p:nvSpPr>
        <p:spPr>
          <a:xfrm>
            <a:off x="7898782" y="3630251"/>
            <a:ext cx="685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Vacuum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CF1A81-2F99-57FE-DAFA-68E86BCA9A25}"/>
              </a:ext>
            </a:extLst>
          </p:cNvPr>
          <p:cNvSpPr txBox="1"/>
          <p:nvPr/>
        </p:nvSpPr>
        <p:spPr>
          <a:xfrm>
            <a:off x="7998168" y="5456362"/>
            <a:ext cx="657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Current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736EF5-F531-0787-3765-FE75DC76C544}"/>
              </a:ext>
            </a:extLst>
          </p:cNvPr>
          <p:cNvSpPr txBox="1"/>
          <p:nvPr/>
        </p:nvSpPr>
        <p:spPr>
          <a:xfrm>
            <a:off x="7744184" y="4528221"/>
            <a:ext cx="1115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CCC00"/>
                </a:solidFill>
              </a:rPr>
              <a:t>Spark Detector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193804-9C7D-935D-47FD-9A0937B52A8F}"/>
              </a:ext>
            </a:extLst>
          </p:cNvPr>
          <p:cNvCxnSpPr>
            <a:cxnSpLocks/>
          </p:cNvCxnSpPr>
          <p:nvPr/>
        </p:nvCxnSpPr>
        <p:spPr>
          <a:xfrm flipV="1">
            <a:off x="2271252" y="1255058"/>
            <a:ext cx="4795582" cy="14493"/>
          </a:xfrm>
          <a:prstGeom prst="line">
            <a:avLst/>
          </a:prstGeom>
          <a:ln w="22225">
            <a:solidFill>
              <a:srgbClr val="66FF6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03F0E8C-6FB5-9250-0022-747CBE9EB772}"/>
              </a:ext>
            </a:extLst>
          </p:cNvPr>
          <p:cNvSpPr txBox="1"/>
          <p:nvPr/>
        </p:nvSpPr>
        <p:spPr>
          <a:xfrm>
            <a:off x="3960534" y="992552"/>
            <a:ext cx="1427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FF00"/>
                </a:solidFill>
              </a:rPr>
              <a:t>Operational Voltage</a:t>
            </a:r>
          </a:p>
        </p:txBody>
      </p:sp>
    </p:spTree>
    <p:extLst>
      <p:ext uri="{BB962C8B-B14F-4D97-AF65-F5344CB8AC3E}">
        <p14:creationId xmlns:p14="http://schemas.microsoft.com/office/powerpoint/2010/main" val="297992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FD6DA-3DE2-D480-6F19-497DCE536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626A-EC9A-B767-3D68-95D0EE2E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Q205 rad hard quad swap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D8F4-587C-A9BE-75BB-B2A760BA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10/25/2024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6E599-50A1-FC87-8CB6-49540EE3A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48551-2032-0141-CA19-B6CA577A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4</a:t>
            </a:fld>
            <a:endParaRPr lang="en-US" alt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F34B7C-EAA9-8706-8557-84FBBCA7F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32" y="963561"/>
            <a:ext cx="8800168" cy="513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D794-B88A-0C12-01F4-FE959B5D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Upstream AP-30 and MI-8 sump activity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673B0-2891-EE75-D6E6-E8C2C31D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10/25/2024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31EF-8C10-59DF-862A-F75E2A1F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72DCC-1D50-2B77-98DD-050AAAFE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5</a:t>
            </a:fld>
            <a:endParaRPr lang="en-US" alt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42C10-E0AE-AEA4-6E29-12246BBD7631}"/>
              </a:ext>
            </a:extLst>
          </p:cNvPr>
          <p:cNvSpPr txBox="1"/>
          <p:nvPr/>
        </p:nvSpPr>
        <p:spPr>
          <a:xfrm>
            <a:off x="7656513" y="3290500"/>
            <a:ext cx="1405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FF00"/>
                </a:solidFill>
              </a:rPr>
              <a:t>Transport “Y” sump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F9A0FD-66BC-E206-1B79-5A6E1E269EAB}"/>
              </a:ext>
            </a:extLst>
          </p:cNvPr>
          <p:cNvSpPr txBox="1"/>
          <p:nvPr/>
        </p:nvSpPr>
        <p:spPr>
          <a:xfrm>
            <a:off x="7670363" y="5491090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MI-8 828 “B” sump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A93A0-6C04-2FF0-65BA-CED5C94B563D}"/>
              </a:ext>
            </a:extLst>
          </p:cNvPr>
          <p:cNvSpPr txBox="1"/>
          <p:nvPr/>
        </p:nvSpPr>
        <p:spPr>
          <a:xfrm>
            <a:off x="7643538" y="1609709"/>
            <a:ext cx="1568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AP-30 upstream sump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EE543A-F31C-4057-2193-AE5D446128BE}"/>
              </a:ext>
            </a:extLst>
          </p:cNvPr>
          <p:cNvSpPr txBox="1"/>
          <p:nvPr/>
        </p:nvSpPr>
        <p:spPr>
          <a:xfrm>
            <a:off x="7670363" y="5253673"/>
            <a:ext cx="1364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CCC00"/>
                </a:solidFill>
              </a:rPr>
              <a:t>MI-8 828 “A” sump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96C7F4-208B-4E95-3BD6-632D89C48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834676"/>
            <a:ext cx="6883120" cy="548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10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C3328-157C-B32F-C6C3-BF95E1F6A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4C203C-B8DE-CA98-063C-B290CD8CAC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28" b="-1"/>
          <a:stretch/>
        </p:blipFill>
        <p:spPr>
          <a:xfrm>
            <a:off x="3090755" y="894735"/>
            <a:ext cx="3865492" cy="53880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CC9241-5EEC-1A0C-0F4E-3F4530BD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Muon Campus sump pumps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3D876-BA06-E4B0-F4D4-EC1B34D66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10/25/2024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2487F-0E8C-8BF1-C9AC-120978ED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6B2E8-4F33-D47C-02F0-B140D393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6</a:t>
            </a:fld>
            <a:endParaRPr lang="en-US" altLang="en-US" sz="12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6EEFEC-E750-2D7B-EBDA-FD48B130504D}"/>
              </a:ext>
            </a:extLst>
          </p:cNvPr>
          <p:cNvSpPr/>
          <p:nvPr/>
        </p:nvSpPr>
        <p:spPr>
          <a:xfrm>
            <a:off x="4784872" y="3101374"/>
            <a:ext cx="238629" cy="240013"/>
          </a:xfrm>
          <a:prstGeom prst="ellipse">
            <a:avLst/>
          </a:prstGeom>
          <a:noFill/>
          <a:ln w="19050">
            <a:solidFill>
              <a:srgbClr val="00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6971630-50D4-6FAF-4DE7-D849836E3E7D}"/>
              </a:ext>
            </a:extLst>
          </p:cNvPr>
          <p:cNvSpPr/>
          <p:nvPr/>
        </p:nvSpPr>
        <p:spPr>
          <a:xfrm>
            <a:off x="4162657" y="1235747"/>
            <a:ext cx="238629" cy="240013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94D409-E909-38BB-598F-973389BBCE7F}"/>
              </a:ext>
            </a:extLst>
          </p:cNvPr>
          <p:cNvSpPr/>
          <p:nvPr/>
        </p:nvSpPr>
        <p:spPr>
          <a:xfrm>
            <a:off x="4229679" y="1086415"/>
            <a:ext cx="238629" cy="240013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652963B-357B-76A4-28CF-18D766E779B2}"/>
              </a:ext>
            </a:extLst>
          </p:cNvPr>
          <p:cNvSpPr/>
          <p:nvPr/>
        </p:nvSpPr>
        <p:spPr>
          <a:xfrm>
            <a:off x="5195920" y="5731780"/>
            <a:ext cx="238629" cy="240013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DC5BB6-3350-E70F-8445-FE95FB50CE76}"/>
              </a:ext>
            </a:extLst>
          </p:cNvPr>
          <p:cNvSpPr/>
          <p:nvPr/>
        </p:nvSpPr>
        <p:spPr>
          <a:xfrm>
            <a:off x="5143796" y="5375623"/>
            <a:ext cx="238629" cy="240013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947CB8-90DB-7A6B-55B7-6325F37BD06D}"/>
              </a:ext>
            </a:extLst>
          </p:cNvPr>
          <p:cNvSpPr/>
          <p:nvPr/>
        </p:nvSpPr>
        <p:spPr>
          <a:xfrm>
            <a:off x="4881083" y="2680768"/>
            <a:ext cx="238629" cy="240013"/>
          </a:xfrm>
          <a:prstGeom prst="ellipse">
            <a:avLst/>
          </a:prstGeom>
          <a:noFill/>
          <a:ln w="19050">
            <a:solidFill>
              <a:srgbClr val="00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8E7A82-2F22-4516-6836-BB5D228BB64A}"/>
              </a:ext>
            </a:extLst>
          </p:cNvPr>
          <p:cNvSpPr/>
          <p:nvPr/>
        </p:nvSpPr>
        <p:spPr>
          <a:xfrm>
            <a:off x="4335955" y="2228188"/>
            <a:ext cx="238629" cy="240013"/>
          </a:xfrm>
          <a:prstGeom prst="ellipse">
            <a:avLst/>
          </a:prstGeom>
          <a:noFill/>
          <a:ln w="19050">
            <a:solidFill>
              <a:srgbClr val="00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590516B-811A-7D44-0CD3-518FB937F860}"/>
              </a:ext>
            </a:extLst>
          </p:cNvPr>
          <p:cNvSpPr/>
          <p:nvPr/>
        </p:nvSpPr>
        <p:spPr>
          <a:xfrm>
            <a:off x="3866605" y="2361811"/>
            <a:ext cx="238629" cy="240013"/>
          </a:xfrm>
          <a:prstGeom prst="ellipse">
            <a:avLst/>
          </a:prstGeom>
          <a:noFill/>
          <a:ln w="19050">
            <a:solidFill>
              <a:srgbClr val="00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AD2A525-5D70-0BE8-4818-7E21D0A221D8}"/>
              </a:ext>
            </a:extLst>
          </p:cNvPr>
          <p:cNvSpPr/>
          <p:nvPr/>
        </p:nvSpPr>
        <p:spPr>
          <a:xfrm>
            <a:off x="4162658" y="3390238"/>
            <a:ext cx="238629" cy="240013"/>
          </a:xfrm>
          <a:prstGeom prst="ellipse">
            <a:avLst/>
          </a:prstGeom>
          <a:noFill/>
          <a:ln w="19050">
            <a:solidFill>
              <a:srgbClr val="00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5517466-DA8E-0336-ECCB-CC8E3EFD2D21}"/>
              </a:ext>
            </a:extLst>
          </p:cNvPr>
          <p:cNvSpPr/>
          <p:nvPr/>
        </p:nvSpPr>
        <p:spPr>
          <a:xfrm>
            <a:off x="3744065" y="3083120"/>
            <a:ext cx="238629" cy="240013"/>
          </a:xfrm>
          <a:prstGeom prst="ellipse">
            <a:avLst/>
          </a:prstGeom>
          <a:noFill/>
          <a:ln w="19050">
            <a:solidFill>
              <a:srgbClr val="00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D934F6D-B521-F803-CBD3-C31BC946FB60}"/>
              </a:ext>
            </a:extLst>
          </p:cNvPr>
          <p:cNvSpPr/>
          <p:nvPr/>
        </p:nvSpPr>
        <p:spPr>
          <a:xfrm>
            <a:off x="4744875" y="3837681"/>
            <a:ext cx="238629" cy="240013"/>
          </a:xfrm>
          <a:prstGeom prst="ellipse">
            <a:avLst/>
          </a:prstGeom>
          <a:noFill/>
          <a:ln w="19050">
            <a:solidFill>
              <a:srgbClr val="00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E3FF54C-1449-F4CE-61A3-9D3C76B903A0}"/>
              </a:ext>
            </a:extLst>
          </p:cNvPr>
          <p:cNvSpPr/>
          <p:nvPr/>
        </p:nvSpPr>
        <p:spPr>
          <a:xfrm>
            <a:off x="4929077" y="2360520"/>
            <a:ext cx="238629" cy="240013"/>
          </a:xfrm>
          <a:prstGeom prst="ellipse">
            <a:avLst/>
          </a:prstGeom>
          <a:noFill/>
          <a:ln w="19050">
            <a:solidFill>
              <a:srgbClr val="00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573C05-B1B2-3AD2-68FD-F90065F8868C}"/>
              </a:ext>
            </a:extLst>
          </p:cNvPr>
          <p:cNvSpPr txBox="1"/>
          <p:nvPr/>
        </p:nvSpPr>
        <p:spPr>
          <a:xfrm>
            <a:off x="233367" y="2582971"/>
            <a:ext cx="25626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Currently has level monitor</a:t>
            </a:r>
          </a:p>
          <a:p>
            <a:r>
              <a:rPr lang="en-US" sz="1400" dirty="0">
                <a:solidFill>
                  <a:srgbClr val="FF0000"/>
                </a:solidFill>
              </a:rPr>
              <a:t>Currently does not have monitor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00B050"/>
                </a:solidFill>
              </a:rPr>
              <a:t>MI-8 sumps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CB4D029-E57E-21F4-BA72-CF85B1C10A8E}"/>
              </a:ext>
            </a:extLst>
          </p:cNvPr>
          <p:cNvSpPr/>
          <p:nvPr/>
        </p:nvSpPr>
        <p:spPr>
          <a:xfrm>
            <a:off x="4809762" y="1638035"/>
            <a:ext cx="238629" cy="240013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E9C6A95-EC60-9A64-0CC8-742CEA271ECC}"/>
              </a:ext>
            </a:extLst>
          </p:cNvPr>
          <p:cNvCxnSpPr>
            <a:cxnSpLocks/>
          </p:cNvCxnSpPr>
          <p:nvPr/>
        </p:nvCxnSpPr>
        <p:spPr>
          <a:xfrm flipH="1">
            <a:off x="5473190" y="2800774"/>
            <a:ext cx="1937549" cy="6282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88B7D33-DAD4-2459-F901-5663D4B0A9E3}"/>
              </a:ext>
            </a:extLst>
          </p:cNvPr>
          <p:cNvSpPr txBox="1"/>
          <p:nvPr/>
        </p:nvSpPr>
        <p:spPr>
          <a:xfrm>
            <a:off x="7441028" y="2613004"/>
            <a:ext cx="1285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MI-8 823 sump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968877-9ECB-22DF-3B56-6B53AE4C1E16}"/>
              </a:ext>
            </a:extLst>
          </p:cNvPr>
          <p:cNvSpPr/>
          <p:nvPr/>
        </p:nvSpPr>
        <p:spPr>
          <a:xfrm>
            <a:off x="5195920" y="3354400"/>
            <a:ext cx="238629" cy="240013"/>
          </a:xfrm>
          <a:prstGeom prst="ellipse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A1C1AB8-E543-05F8-0E0B-FCE4C407C227}"/>
              </a:ext>
            </a:extLst>
          </p:cNvPr>
          <p:cNvSpPr/>
          <p:nvPr/>
        </p:nvSpPr>
        <p:spPr>
          <a:xfrm>
            <a:off x="3645635" y="4992700"/>
            <a:ext cx="238629" cy="240013"/>
          </a:xfrm>
          <a:prstGeom prst="ellipse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C0A72AA-AE21-27C9-DEE4-6D649CEDDAB3}"/>
              </a:ext>
            </a:extLst>
          </p:cNvPr>
          <p:cNvSpPr/>
          <p:nvPr/>
        </p:nvSpPr>
        <p:spPr>
          <a:xfrm>
            <a:off x="5068103" y="1355753"/>
            <a:ext cx="238629" cy="240013"/>
          </a:xfrm>
          <a:prstGeom prst="ellipse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6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D794-B88A-0C12-01F4-FE959B5D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upstream AP-30 and MI-8 sumps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673B0-2891-EE75-D6E6-E8C2C31D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10/25/2024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31EF-8C10-59DF-862A-F75E2A1F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72DCC-1D50-2B77-98DD-050AAAFE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7</a:t>
            </a:fld>
            <a:endParaRPr lang="en-US" alt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ADAD6-EFF1-B411-E8E3-40A2EBD9E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87" y="899942"/>
            <a:ext cx="7819258" cy="531796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53AF0E7-CD0B-6094-0DF8-EE10F8C9EB4D}"/>
              </a:ext>
            </a:extLst>
          </p:cNvPr>
          <p:cNvCxnSpPr>
            <a:cxnSpLocks/>
          </p:cNvCxnSpPr>
          <p:nvPr/>
        </p:nvCxnSpPr>
        <p:spPr>
          <a:xfrm flipH="1">
            <a:off x="6977991" y="2924373"/>
            <a:ext cx="477645" cy="2958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8D4DC05-66D8-BFC7-6E93-C1E600407749}"/>
              </a:ext>
            </a:extLst>
          </p:cNvPr>
          <p:cNvSpPr txBox="1"/>
          <p:nvPr/>
        </p:nvSpPr>
        <p:spPr>
          <a:xfrm>
            <a:off x="7341007" y="2647374"/>
            <a:ext cx="1130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MI-8 823 sump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197FEC-F30C-E6F1-98C8-05EDD1B947D1}"/>
              </a:ext>
            </a:extLst>
          </p:cNvPr>
          <p:cNvCxnSpPr>
            <a:cxnSpLocks/>
          </p:cNvCxnSpPr>
          <p:nvPr/>
        </p:nvCxnSpPr>
        <p:spPr>
          <a:xfrm>
            <a:off x="5043597" y="2042608"/>
            <a:ext cx="462116" cy="599502"/>
          </a:xfrm>
          <a:prstGeom prst="line">
            <a:avLst/>
          </a:prstGeom>
          <a:ln w="222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9B6F13-4F3F-F366-4AFA-4611F092A2AE}"/>
              </a:ext>
            </a:extLst>
          </p:cNvPr>
          <p:cNvCxnSpPr>
            <a:cxnSpLocks/>
          </p:cNvCxnSpPr>
          <p:nvPr/>
        </p:nvCxnSpPr>
        <p:spPr>
          <a:xfrm flipV="1">
            <a:off x="4994605" y="2211948"/>
            <a:ext cx="663508" cy="260821"/>
          </a:xfrm>
          <a:prstGeom prst="line">
            <a:avLst/>
          </a:prstGeom>
          <a:ln w="222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91EBE3A-CCE0-B655-5BBB-F015F48ECBEF}"/>
              </a:ext>
            </a:extLst>
          </p:cNvPr>
          <p:cNvSpPr txBox="1"/>
          <p:nvPr/>
        </p:nvSpPr>
        <p:spPr>
          <a:xfrm>
            <a:off x="4130213" y="1421124"/>
            <a:ext cx="1587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Upstream AP-30 sump</a:t>
            </a:r>
          </a:p>
          <a:p>
            <a:r>
              <a:rPr lang="en-US" sz="1200" dirty="0">
                <a:solidFill>
                  <a:srgbClr val="FF0000"/>
                </a:solidFill>
              </a:rPr>
              <a:t>discharge to header</a:t>
            </a:r>
          </a:p>
          <a:p>
            <a:r>
              <a:rPr lang="en-US" sz="1200" dirty="0">
                <a:solidFill>
                  <a:srgbClr val="FF0000"/>
                </a:solidFill>
              </a:rPr>
              <a:t>In tunnel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73BAD82-8107-1F62-069C-9ABE502C8535}"/>
              </a:ext>
            </a:extLst>
          </p:cNvPr>
          <p:cNvCxnSpPr>
            <a:cxnSpLocks/>
          </p:cNvCxnSpPr>
          <p:nvPr/>
        </p:nvCxnSpPr>
        <p:spPr>
          <a:xfrm>
            <a:off x="4061351" y="1959219"/>
            <a:ext cx="490281" cy="2164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2AC40025-5D2F-B540-D029-48444339BCAB}"/>
              </a:ext>
            </a:extLst>
          </p:cNvPr>
          <p:cNvSpPr/>
          <p:nvPr/>
        </p:nvSpPr>
        <p:spPr>
          <a:xfrm>
            <a:off x="6565088" y="3097035"/>
            <a:ext cx="412903" cy="390563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804A07B-CB0D-52BF-E162-CDDFFA4655AD}"/>
              </a:ext>
            </a:extLst>
          </p:cNvPr>
          <p:cNvSpPr/>
          <p:nvPr/>
        </p:nvSpPr>
        <p:spPr>
          <a:xfrm>
            <a:off x="4593568" y="2076937"/>
            <a:ext cx="412903" cy="390563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0DD5C9-325D-868E-6698-48260AAA3ECD}"/>
              </a:ext>
            </a:extLst>
          </p:cNvPr>
          <p:cNvSpPr/>
          <p:nvPr/>
        </p:nvSpPr>
        <p:spPr>
          <a:xfrm>
            <a:off x="4387116" y="5656865"/>
            <a:ext cx="412903" cy="390563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70220DA-0A98-D628-1235-2A1EB9C3B90B}"/>
              </a:ext>
            </a:extLst>
          </p:cNvPr>
          <p:cNvCxnSpPr>
            <a:cxnSpLocks/>
            <a:stCxn id="34" idx="1"/>
          </p:cNvCxnSpPr>
          <p:nvPr/>
        </p:nvCxnSpPr>
        <p:spPr>
          <a:xfrm flipH="1">
            <a:off x="6715432" y="1214862"/>
            <a:ext cx="820388" cy="104133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15883A3-FEAA-3C30-DD42-B5C2374B5246}"/>
              </a:ext>
            </a:extLst>
          </p:cNvPr>
          <p:cNvSpPr txBox="1"/>
          <p:nvPr/>
        </p:nvSpPr>
        <p:spPr>
          <a:xfrm>
            <a:off x="7535820" y="891696"/>
            <a:ext cx="991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Old “Reverse</a:t>
            </a:r>
          </a:p>
          <a:p>
            <a:r>
              <a:rPr lang="en-US" sz="1200" dirty="0">
                <a:solidFill>
                  <a:srgbClr val="0070C0"/>
                </a:solidFill>
              </a:rPr>
              <a:t>Injection</a:t>
            </a:r>
          </a:p>
          <a:p>
            <a:r>
              <a:rPr lang="en-US" sz="1200" dirty="0">
                <a:solidFill>
                  <a:srgbClr val="0070C0"/>
                </a:solidFill>
              </a:rPr>
              <a:t>Line” sump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CBC6A86-E0CC-293C-EA7A-4776711FDEE8}"/>
              </a:ext>
            </a:extLst>
          </p:cNvPr>
          <p:cNvCxnSpPr>
            <a:cxnSpLocks/>
          </p:cNvCxnSpPr>
          <p:nvPr/>
        </p:nvCxnSpPr>
        <p:spPr>
          <a:xfrm flipH="1">
            <a:off x="4775523" y="5373947"/>
            <a:ext cx="550836" cy="3399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CAD49E0-37B7-BACD-EAA8-1D98CA7CD8E1}"/>
              </a:ext>
            </a:extLst>
          </p:cNvPr>
          <p:cNvSpPr txBox="1"/>
          <p:nvPr/>
        </p:nvSpPr>
        <p:spPr>
          <a:xfrm>
            <a:off x="4954783" y="5091029"/>
            <a:ext cx="1405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Transport “Y” sump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A290AEE-0A27-1E26-75D2-EFC43530115C}"/>
              </a:ext>
            </a:extLst>
          </p:cNvPr>
          <p:cNvCxnSpPr>
            <a:cxnSpLocks/>
          </p:cNvCxnSpPr>
          <p:nvPr/>
        </p:nvCxnSpPr>
        <p:spPr>
          <a:xfrm flipH="1">
            <a:off x="6071391" y="2232378"/>
            <a:ext cx="275101" cy="22406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DF32428-E7BB-0291-3936-D43432139D06}"/>
              </a:ext>
            </a:extLst>
          </p:cNvPr>
          <p:cNvCxnSpPr>
            <a:cxnSpLocks/>
          </p:cNvCxnSpPr>
          <p:nvPr/>
        </p:nvCxnSpPr>
        <p:spPr>
          <a:xfrm flipH="1">
            <a:off x="7108319" y="1842879"/>
            <a:ext cx="275101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79ECB90-C705-7723-71B6-13C224E3F57F}"/>
              </a:ext>
            </a:extLst>
          </p:cNvPr>
          <p:cNvCxnSpPr>
            <a:cxnSpLocks/>
          </p:cNvCxnSpPr>
          <p:nvPr/>
        </p:nvCxnSpPr>
        <p:spPr>
          <a:xfrm flipH="1">
            <a:off x="4043113" y="4226575"/>
            <a:ext cx="344003" cy="22406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EF725D7D-9D0A-4644-20E2-BC97FDAD4E86}"/>
              </a:ext>
            </a:extLst>
          </p:cNvPr>
          <p:cNvSpPr txBox="1"/>
          <p:nvPr/>
        </p:nvSpPr>
        <p:spPr>
          <a:xfrm>
            <a:off x="5480737" y="3081236"/>
            <a:ext cx="1008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Minimal flow</a:t>
            </a:r>
          </a:p>
          <a:p>
            <a:r>
              <a:rPr lang="en-US" sz="1200" dirty="0">
                <a:solidFill>
                  <a:srgbClr val="7030A0"/>
                </a:solidFill>
              </a:rPr>
              <a:t>from ditch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F4749E8-BD97-A509-DF21-C87CE6257941}"/>
              </a:ext>
            </a:extLst>
          </p:cNvPr>
          <p:cNvCxnSpPr>
            <a:cxnSpLocks/>
          </p:cNvCxnSpPr>
          <p:nvPr/>
        </p:nvCxnSpPr>
        <p:spPr>
          <a:xfrm flipH="1">
            <a:off x="1117990" y="4491006"/>
            <a:ext cx="179868" cy="22406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39A89D0-6C7D-A00B-90A2-1603BEADC5D1}"/>
              </a:ext>
            </a:extLst>
          </p:cNvPr>
          <p:cNvCxnSpPr>
            <a:cxnSpLocks/>
            <a:stCxn id="58" idx="1"/>
          </p:cNvCxnSpPr>
          <p:nvPr/>
        </p:nvCxnSpPr>
        <p:spPr>
          <a:xfrm flipH="1" flipV="1">
            <a:off x="6902156" y="2111619"/>
            <a:ext cx="633664" cy="25096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4F514DD-EDDD-0DB3-69CB-007B19F51BBB}"/>
              </a:ext>
            </a:extLst>
          </p:cNvPr>
          <p:cNvSpPr txBox="1"/>
          <p:nvPr/>
        </p:nvSpPr>
        <p:spPr>
          <a:xfrm>
            <a:off x="7535820" y="2224082"/>
            <a:ext cx="1168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Sump discharge</a:t>
            </a:r>
          </a:p>
        </p:txBody>
      </p:sp>
    </p:spTree>
    <p:extLst>
      <p:ext uri="{BB962C8B-B14F-4D97-AF65-F5344CB8AC3E}">
        <p14:creationId xmlns:p14="http://schemas.microsoft.com/office/powerpoint/2010/main" val="3132204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690B1-EFAF-5124-F7A0-F8489AB20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38E69-0E71-A139-B0D0-75960CC91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Injection Line that predated Antiproton Source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924C5-5201-031C-B89F-216F0B43B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10/25/2024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42B4A-315F-8304-DC8B-B3D952796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F3315-32D5-F0D3-3A09-01E1685B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8</a:t>
            </a:fld>
            <a:endParaRPr lang="en-US" altLang="en-US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9182B1-2B1F-A83F-09A1-A1563F801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97" y="833767"/>
            <a:ext cx="8348484" cy="5334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8D3E39-12D4-0699-6238-21AA9B5D56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45" b="6913"/>
          <a:stretch/>
        </p:blipFill>
        <p:spPr>
          <a:xfrm>
            <a:off x="5663380" y="3749706"/>
            <a:ext cx="3480619" cy="25074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208732-0678-253A-0015-0F1C17D2C5E4}"/>
              </a:ext>
            </a:extLst>
          </p:cNvPr>
          <p:cNvCxnSpPr>
            <a:cxnSpLocks/>
          </p:cNvCxnSpPr>
          <p:nvPr/>
        </p:nvCxnSpPr>
        <p:spPr>
          <a:xfrm>
            <a:off x="5663380" y="3749706"/>
            <a:ext cx="348062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FF2F2-8877-2A16-C9C6-7F61B5790B2D}"/>
              </a:ext>
            </a:extLst>
          </p:cNvPr>
          <p:cNvCxnSpPr/>
          <p:nvPr/>
        </p:nvCxnSpPr>
        <p:spPr>
          <a:xfrm>
            <a:off x="5663380" y="3749706"/>
            <a:ext cx="0" cy="2523839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91FBE80-75C2-C867-6F8A-2A8B58037594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4760577" y="3535546"/>
            <a:ext cx="855366" cy="6456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C5DF2C8D-58BD-163D-5987-B1994B591C0F}"/>
              </a:ext>
            </a:extLst>
          </p:cNvPr>
          <p:cNvSpPr/>
          <p:nvPr/>
        </p:nvSpPr>
        <p:spPr>
          <a:xfrm>
            <a:off x="4218039" y="3110692"/>
            <a:ext cx="635623" cy="497747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A9542B8-E162-AB6C-B0FA-C41BB37DD5C0}"/>
              </a:ext>
            </a:extLst>
          </p:cNvPr>
          <p:cNvCxnSpPr>
            <a:cxnSpLocks/>
          </p:cNvCxnSpPr>
          <p:nvPr/>
        </p:nvCxnSpPr>
        <p:spPr>
          <a:xfrm flipV="1">
            <a:off x="2379406" y="833767"/>
            <a:ext cx="5024283" cy="443632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3C077252-2DCC-06DC-80A8-3AAACBEF0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265" y="4941462"/>
            <a:ext cx="2605547" cy="136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86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D3E-9F56-195B-CEDC-53E499B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95C3-2685-95EC-BC35-1C389402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897973"/>
            <a:ext cx="8672513" cy="5464556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Installation of ESS2 (operational version) and rad hard Q205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voltage conditioning at NWA scheduled to end Monday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ESS2 will be uninstalled in D30 and prepared for transport to A0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Delivery of Operational ESS2 from NWA to tunnel scheduled for next Wednesday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 rad hard 8Q24 at Q205, send uninstalled 8Q24 to TD for rad hard upgrade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Q205 vacuum pipe replacement to simplify vacuum connection to ELAM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Profilometer extraction profile monitor vacuum Tee installed upstream of ELAM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Unroll ELAM? (was rolled 24 mr to improve g-2 extraction trajectory)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upcoming work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 additional steel shielding above ECMAG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 alignment tasks including replacement Q205 and M4 WCM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Repair of domestic water line breaks near AP-0 may have disturbed Transport berm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ESS1 and ESS2 septum stand motion-control improvements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Repair Kirk Key hardware on disconnects, requires more modifications to disconnect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 several power supply circuit breakers and some primary wiring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to install Mu2e Extinction Monitor Collimator in Absorber area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M4 Final Focus vacuum installation, A/C dipole installation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Muon Campus Feeder 24 outages planned over the next two months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AP-0 A/C work paused again (18 months since start)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93F9-8CDE-3E29-1E07-2E673A53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10/25/2024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9D8C-405A-D465-CC22-3C018AAF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CACC-DD80-F031-9FC7-73C61240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3199939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707053</TotalTime>
  <Words>582</Words>
  <Application>Microsoft Office PowerPoint</Application>
  <PresentationFormat>On-screen Show (4:3)</PresentationFormat>
  <Paragraphs>104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</vt:lpstr>
      <vt:lpstr>FermilabTempate</vt:lpstr>
      <vt:lpstr>Fermilab: Footer Only</vt:lpstr>
      <vt:lpstr>1_FermilabTempate</vt:lpstr>
      <vt:lpstr>Muon Campus Shutdown Report</vt:lpstr>
      <vt:lpstr> Muon Campus status</vt:lpstr>
      <vt:lpstr>ESS2 conditioning at NWA</vt:lpstr>
      <vt:lpstr>Q205 rad hard quad swap</vt:lpstr>
      <vt:lpstr>Upstream AP-30 and MI-8 sump activity</vt:lpstr>
      <vt:lpstr>Location of Muon Campus sump pumps</vt:lpstr>
      <vt:lpstr>Location of upstream AP-30 and MI-8 sumps</vt:lpstr>
      <vt:lpstr>Reverse Injection Line that predated Antiproton Source</vt:lpstr>
      <vt:lpstr>Upcoming work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James P. Morgan x5236</dc:creator>
  <cp:lastModifiedBy>James P. Morgan</cp:lastModifiedBy>
  <cp:revision>1248</cp:revision>
  <cp:lastPrinted>2016-10-17T16:36:40Z</cp:lastPrinted>
  <dcterms:created xsi:type="dcterms:W3CDTF">2014-12-17T13:45:40Z</dcterms:created>
  <dcterms:modified xsi:type="dcterms:W3CDTF">2024-10-25T12:25:44Z</dcterms:modified>
</cp:coreProperties>
</file>