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7"/>
  </p:notesMasterIdLst>
  <p:sldIdLst>
    <p:sldId id="256" r:id="rId3"/>
    <p:sldId id="257" r:id="rId4"/>
    <p:sldId id="259" r:id="rId5"/>
    <p:sldId id="339" r:id="rId6"/>
    <p:sldId id="342" r:id="rId7"/>
    <p:sldId id="348" r:id="rId8"/>
    <p:sldId id="359" r:id="rId9"/>
    <p:sldId id="360" r:id="rId10"/>
    <p:sldId id="340" r:id="rId11"/>
    <p:sldId id="349" r:id="rId12"/>
    <p:sldId id="351" r:id="rId13"/>
    <p:sldId id="341" r:id="rId14"/>
    <p:sldId id="338" r:id="rId15"/>
    <p:sldId id="358" r:id="rId16"/>
  </p:sldIdLst>
  <p:sldSz cx="12192000" cy="6858000"/>
  <p:notesSz cx="6858000" cy="9144000"/>
  <p:defaultTextStyle>
    <a:defPPr lvl="0">
      <a:defRPr lang="en-US"/>
    </a:defPPr>
    <a:lvl1pPr lvl="0"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lvl="1"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lvl="2"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lvl="3"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lvl="4"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lvl="5" algn="l" defTabSz="457200" rtl="0" eaLnBrk="1" latinLnBrk="0" hangingPunct="1">
      <a:defRPr kern="1200">
        <a:solidFill>
          <a:schemeClr val="tx1"/>
        </a:solidFill>
        <a:latin typeface="Calibri" charset="0"/>
        <a:ea typeface="Geneva" charset="0"/>
        <a:cs typeface="Geneva" charset="0"/>
      </a:defRPr>
    </a:lvl6pPr>
    <a:lvl7pPr marL="2743200" lvl="6" algn="l" defTabSz="457200" rtl="0" eaLnBrk="1" latinLnBrk="0" hangingPunct="1">
      <a:defRPr kern="1200">
        <a:solidFill>
          <a:schemeClr val="tx1"/>
        </a:solidFill>
        <a:latin typeface="Calibri" charset="0"/>
        <a:ea typeface="Geneva" charset="0"/>
        <a:cs typeface="Geneva" charset="0"/>
      </a:defRPr>
    </a:lvl7pPr>
    <a:lvl8pPr marL="3200400" lvl="7" algn="l" defTabSz="457200" rtl="0" eaLnBrk="1" latinLnBrk="0" hangingPunct="1">
      <a:defRPr kern="1200">
        <a:solidFill>
          <a:schemeClr val="tx1"/>
        </a:solidFill>
        <a:latin typeface="Calibri" charset="0"/>
        <a:ea typeface="Geneva" charset="0"/>
        <a:cs typeface="Geneva" charset="0"/>
      </a:defRPr>
    </a:lvl8pPr>
    <a:lvl9pPr marL="3657600" lvl="8"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userDrawn="1">
          <p15:clr>
            <a:srgbClr val="A4A3A4"/>
          </p15:clr>
        </p15:guide>
        <p15:guide id="2" orient="horz" pos="476" userDrawn="1">
          <p15:clr>
            <a:srgbClr val="A4A3A4"/>
          </p15:clr>
        </p15:guide>
        <p15:guide id="3" orient="horz" pos="1443" userDrawn="1">
          <p15:clr>
            <a:srgbClr val="A4A3A4"/>
          </p15:clr>
        </p15:guide>
        <p15:guide id="4" orient="horz" pos="966" userDrawn="1">
          <p15:clr>
            <a:srgbClr val="A4A3A4"/>
          </p15:clr>
        </p15:guide>
        <p15:guide id="5" orient="horz" pos="1876" userDrawn="1">
          <p15:clr>
            <a:srgbClr val="A4A3A4"/>
          </p15:clr>
        </p15:guide>
        <p15:guide id="6" orient="horz" pos="3616" userDrawn="1">
          <p15:clr>
            <a:srgbClr val="A4A3A4"/>
          </p15:clr>
        </p15:guide>
        <p15:guide id="7" pos="2920" userDrawn="1">
          <p15:clr>
            <a:srgbClr val="A4A3A4"/>
          </p15:clr>
        </p15:guide>
        <p15:guide id="8" pos="2917" userDrawn="1">
          <p15:clr>
            <a:srgbClr val="A4A3A4"/>
          </p15:clr>
        </p15:guide>
        <p15:guide id="9" pos="6701" userDrawn="1">
          <p15:clr>
            <a:srgbClr val="A4A3A4"/>
          </p15:clr>
        </p15:guide>
        <p15:guide id="10" pos="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A77"/>
    <a:srgbClr val="E95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858616A7-9FF3-4605-8092-976A6C1AB60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7" autoAdjust="0"/>
    <p:restoredTop sz="94660"/>
  </p:normalViewPr>
  <p:slideViewPr>
    <p:cSldViewPr snapToGrid="0">
      <p:cViewPr>
        <p:scale>
          <a:sx n="100" d="100"/>
          <a:sy n="100" d="100"/>
        </p:scale>
        <p:origin x="990" y="210"/>
      </p:cViewPr>
      <p:guideLst>
        <p:guide orient="horz" pos="4204"/>
        <p:guide orient="horz" pos="476"/>
        <p:guide orient="horz" pos="1443"/>
        <p:guide orient="horz" pos="966"/>
        <p:guide orient="horz" pos="1876"/>
        <p:guide orient="horz" pos="3616"/>
        <p:guide pos="2920"/>
        <p:guide pos="2917"/>
        <p:guide pos="6701"/>
        <p:guide pos="3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10/22/2024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‹N›</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a:defRPr/>
            </a:pPr>
            <a:fld id="{EEA82294-BF3E-954A-9E49-35D72A5F0004}" type="slidenum">
              <a:rPr lang="en-US" smtClean="0"/>
              <a:pPr>
                <a:defRPr/>
              </a:pPr>
              <a:t>1</a:t>
            </a:fld>
            <a:endParaRPr lang="en-US"/>
          </a:p>
        </p:txBody>
      </p:sp>
    </p:spTree>
    <p:extLst>
      <p:ext uri="{BB962C8B-B14F-4D97-AF65-F5344CB8AC3E}">
        <p14:creationId xmlns:p14="http://schemas.microsoft.com/office/powerpoint/2010/main" val="181437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a:defRPr/>
            </a:pPr>
            <a:fld id="{EEA82294-BF3E-954A-9E49-35D72A5F0004}" type="slidenum">
              <a:rPr lang="en-US" smtClean="0"/>
              <a:pPr>
                <a:defRPr/>
              </a:pPr>
              <a:t>2</a:t>
            </a:fld>
            <a:endParaRPr lang="en-US"/>
          </a:p>
        </p:txBody>
      </p:sp>
    </p:spTree>
    <p:extLst>
      <p:ext uri="{BB962C8B-B14F-4D97-AF65-F5344CB8AC3E}">
        <p14:creationId xmlns:p14="http://schemas.microsoft.com/office/powerpoint/2010/main" val="9650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230416"/>
            <a:ext cx="10957984"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dirty="0"/>
              <a:t>Click to edit Master title style</a:t>
            </a:r>
          </a:p>
        </p:txBody>
      </p:sp>
      <p:sp>
        <p:nvSpPr>
          <p:cNvPr id="4" name="Text Placeholder 3"/>
          <p:cNvSpPr>
            <a:spLocks noGrp="1"/>
          </p:cNvSpPr>
          <p:nvPr>
            <p:ph type="body" sz="quarter" idx="10"/>
          </p:nvPr>
        </p:nvSpPr>
        <p:spPr>
          <a:xfrm>
            <a:off x="605368" y="2696828"/>
            <a:ext cx="10962217"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a:t>Click to edit Master text styles</a:t>
            </a:r>
          </a:p>
        </p:txBody>
      </p:sp>
      <p:sp>
        <p:nvSpPr>
          <p:cNvPr id="5" name="Rectangle 4"/>
          <p:cNvSpPr/>
          <p:nvPr userDrawn="1"/>
        </p:nvSpPr>
        <p:spPr>
          <a:xfrm>
            <a:off x="6418639" y="5940101"/>
            <a:ext cx="2799620" cy="6349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You </a:t>
            </a:r>
            <a:r>
              <a:rPr lang="en-US" dirty="0" err="1"/>
              <a:t>Inst</a:t>
            </a:r>
            <a:r>
              <a:rPr lang="en-US" dirty="0"/>
              <a:t> Logo</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Presenter Name | Presentation Title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Presenter Name | Presentation Title </a:t>
            </a: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11"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Presenter Name | Presentation Title </a:t>
            </a: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8"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Presenter Name | Presentation Title </a:t>
            </a: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Presenter Name | Presentation Title </a:t>
            </a: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10"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Presenter Name | Presentation Title </a:t>
            </a: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Presenter Name | Presentation Title </a:t>
            </a: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609600" y="5760720"/>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600" y="472239"/>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764110" y="5953374"/>
            <a:ext cx="1826756" cy="578035"/>
          </a:xfrm>
          <a:prstGeom prst="rect">
            <a:avLst/>
          </a:prstGeom>
        </p:spPr>
      </p:pic>
      <p:grpSp>
        <p:nvGrpSpPr>
          <p:cNvPr id="3" name="Group 2"/>
          <p:cNvGrpSpPr/>
          <p:nvPr userDrawn="1"/>
        </p:nvGrpSpPr>
        <p:grpSpPr>
          <a:xfrm>
            <a:off x="6793393" y="240226"/>
            <a:ext cx="4797473"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5" name="Footer Placeholder 4"/>
          <p:cNvSpPr>
            <a:spLocks noGrp="1"/>
          </p:cNvSpPr>
          <p:nvPr>
            <p:ph type="ftr" sz="quarter" idx="3"/>
          </p:nvPr>
        </p:nvSpPr>
        <p:spPr>
          <a:xfrm>
            <a:off x="2503713" y="6549548"/>
            <a:ext cx="6523352"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a:t>Presenter Name | Presentation Title </a:t>
            </a:r>
            <a:endParaRPr lang="en-GB" dirty="0"/>
          </a:p>
        </p:txBody>
      </p:sp>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‹N›</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9149975" y="6499786"/>
            <a:ext cx="1468093" cy="220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You </a:t>
            </a:r>
            <a:r>
              <a:rPr lang="en-US" sz="1100" dirty="0" err="1"/>
              <a:t>Inst</a:t>
            </a:r>
            <a:r>
              <a:rPr lang="en-US" sz="1100" dirty="0"/>
              <a:t> Logo</a:t>
            </a:r>
          </a:p>
        </p:txBody>
      </p:sp>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0841567" y="6489520"/>
            <a:ext cx="749299" cy="23709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l="618" t="23751" r="5669" b="26327"/>
          <a:stretch/>
        </p:blipFill>
        <p:spPr>
          <a:xfrm>
            <a:off x="6974862" y="5888302"/>
            <a:ext cx="2487377" cy="791987"/>
          </a:xfrm>
          <a:prstGeom prst="rect">
            <a:avLst/>
          </a:prstGeom>
          <a:noFill/>
          <a:ln>
            <a:noFill/>
          </a:ln>
        </p:spPr>
      </p:pic>
      <p:sp>
        <p:nvSpPr>
          <p:cNvPr id="26" name="Google Shape;26;p1"/>
          <p:cNvSpPr txBox="1">
            <a:spLocks noGrp="1"/>
          </p:cNvSpPr>
          <p:nvPr>
            <p:ph type="title"/>
          </p:nvPr>
        </p:nvSpPr>
        <p:spPr>
          <a:xfrm>
            <a:off x="1981200" y="1230416"/>
            <a:ext cx="8218500" cy="1814443"/>
          </a:xfrm>
          <a:prstGeom prst="rect">
            <a:avLst/>
          </a:prstGeom>
          <a:noFill/>
          <a:ln>
            <a:noFill/>
          </a:ln>
        </p:spPr>
        <p:txBody>
          <a:bodyPr spcFirstLastPara="1" vert="horz" wrap="square" lIns="0" tIns="0" rIns="0" bIns="0" anchor="t" anchorCtr="0">
            <a:noAutofit/>
          </a:bodyPr>
          <a:lstStyle/>
          <a:p>
            <a:pPr>
              <a:spcBef>
                <a:spcPts val="600"/>
              </a:spcBef>
              <a:spcAft>
                <a:spcPts val="0"/>
              </a:spcAft>
            </a:pPr>
            <a:r>
              <a:rPr lang="en-GB" dirty="0"/>
              <a:t>FBK IV analysis* @ Ferrara</a:t>
            </a:r>
            <a:br>
              <a:rPr lang="en-GB" dirty="0"/>
            </a:br>
            <a:r>
              <a:rPr lang="en-GB" dirty="0"/>
              <a:t>*tested by FBK</a:t>
            </a:r>
            <a:br>
              <a:rPr lang="en-GB" sz="2800" dirty="0"/>
            </a:br>
            <a:r>
              <a:rPr lang="en-GB" sz="600" dirty="0"/>
              <a:t> </a:t>
            </a:r>
            <a:br>
              <a:rPr lang="en-GB" sz="2800" dirty="0"/>
            </a:br>
            <a:r>
              <a:rPr lang="en-GB" sz="1800" dirty="0"/>
              <a:t>M. Andreotti, R. Calabrese, D. Casazza, A. Cotta </a:t>
            </a:r>
            <a:r>
              <a:rPr lang="en-GB" sz="1800" dirty="0" err="1"/>
              <a:t>Ramusino</a:t>
            </a:r>
            <a:r>
              <a:rPr lang="en-GB" sz="1800" dirty="0"/>
              <a:t>, S. </a:t>
            </a:r>
            <a:r>
              <a:rPr lang="en-GB" sz="1800" dirty="0" err="1"/>
              <a:t>Chiozzi</a:t>
            </a:r>
            <a:r>
              <a:rPr lang="en-GB" sz="1800" dirty="0"/>
              <a:t>, R. </a:t>
            </a:r>
            <a:r>
              <a:rPr lang="en-GB" sz="1800" dirty="0" err="1"/>
              <a:t>D’amico</a:t>
            </a:r>
            <a:r>
              <a:rPr lang="en-GB" sz="1800" dirty="0"/>
              <a:t>, M. </a:t>
            </a:r>
            <a:r>
              <a:rPr lang="en-GB" sz="1800" dirty="0" err="1"/>
              <a:t>Fiorini</a:t>
            </a:r>
            <a:r>
              <a:rPr lang="en-GB" sz="1800" dirty="0"/>
              <a:t>, </a:t>
            </a:r>
            <a:r>
              <a:rPr lang="en-GB" sz="1800" u="sng" dirty="0"/>
              <a:t>T. Giammaria</a:t>
            </a:r>
            <a:r>
              <a:rPr lang="en-GB" sz="1800" dirty="0"/>
              <a:t>, M. </a:t>
            </a:r>
            <a:r>
              <a:rPr lang="en-GB" sz="1800" dirty="0" err="1"/>
              <a:t>Guarise</a:t>
            </a:r>
            <a:r>
              <a:rPr lang="en-GB" sz="1800" dirty="0"/>
              <a:t>, E. </a:t>
            </a:r>
            <a:r>
              <a:rPr lang="en-GB" sz="1800" dirty="0" err="1"/>
              <a:t>Luppi</a:t>
            </a:r>
            <a:r>
              <a:rPr lang="en-GB" sz="1800" dirty="0"/>
              <a:t>, I. Neri, L. </a:t>
            </a:r>
            <a:r>
              <a:rPr lang="en-GB" sz="1800" dirty="0" err="1"/>
              <a:t>Pierini</a:t>
            </a:r>
            <a:r>
              <a:rPr lang="en-GB" sz="1800" dirty="0"/>
              <a:t>, L. </a:t>
            </a:r>
            <a:r>
              <a:rPr lang="en-GB" sz="1800" dirty="0" err="1"/>
              <a:t>Tomassetti</a:t>
            </a:r>
            <a:r>
              <a:rPr lang="en-GB" sz="1800" dirty="0"/>
              <a:t>, in collaboration with the Bologna group</a:t>
            </a:r>
            <a:endParaRPr sz="1800" dirty="0"/>
          </a:p>
        </p:txBody>
      </p:sp>
      <p:sp>
        <p:nvSpPr>
          <p:cNvPr id="27" name="Google Shape;27;p1"/>
          <p:cNvSpPr txBox="1">
            <a:spLocks noGrp="1"/>
          </p:cNvSpPr>
          <p:nvPr>
            <p:ph type="body" idx="10"/>
          </p:nvPr>
        </p:nvSpPr>
        <p:spPr>
          <a:xfrm>
            <a:off x="1977900" y="3250333"/>
            <a:ext cx="8221800" cy="1721100"/>
          </a:xfrm>
          <a:prstGeom prst="rect">
            <a:avLst/>
          </a:prstGeom>
          <a:noFill/>
          <a:ln>
            <a:noFill/>
          </a:ln>
        </p:spPr>
        <p:txBody>
          <a:bodyPr spcFirstLastPara="1" vert="horz" wrap="square" lIns="0" tIns="0" rIns="0" bIns="0" anchor="t" anchorCtr="0">
            <a:noAutofit/>
          </a:bodyPr>
          <a:lstStyle/>
          <a:p>
            <a:pPr>
              <a:spcBef>
                <a:spcPts val="440"/>
              </a:spcBef>
              <a:spcAft>
                <a:spcPts val="0"/>
              </a:spcAft>
              <a:buClr>
                <a:srgbClr val="E95125"/>
              </a:buClr>
              <a:buSzPts val="2200"/>
            </a:pPr>
            <a:r>
              <a:rPr lang="en-GB" dirty="0"/>
              <a:t>DUNE photo-sensor meeting </a:t>
            </a:r>
            <a:endParaRPr dirty="0"/>
          </a:p>
          <a:p>
            <a:pPr>
              <a:spcBef>
                <a:spcPts val="440"/>
              </a:spcBef>
              <a:spcAft>
                <a:spcPts val="0"/>
              </a:spcAft>
              <a:buClr>
                <a:srgbClr val="E95125"/>
              </a:buClr>
              <a:buSzPts val="2200"/>
            </a:pPr>
            <a:r>
              <a:rPr lang="en-GB" dirty="0"/>
              <a:t>22/10/2024</a:t>
            </a:r>
            <a:endParaRPr dirty="0"/>
          </a:p>
        </p:txBody>
      </p:sp>
      <p:pic>
        <p:nvPicPr>
          <p:cNvPr id="28" name="Google Shape;28;p1"/>
          <p:cNvPicPr preferRelativeResize="0"/>
          <p:nvPr/>
        </p:nvPicPr>
        <p:blipFill rotWithShape="1">
          <a:blip r:embed="rId4">
            <a:alphaModFix/>
          </a:blip>
          <a:srcRect/>
          <a:stretch/>
        </p:blipFill>
        <p:spPr>
          <a:xfrm>
            <a:off x="5412930" y="5848349"/>
            <a:ext cx="1570980" cy="8718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Results - </a:t>
            </a:r>
            <a:r>
              <a:rPr lang="en-US" sz="3200" dirty="0">
                <a:latin typeface="Helvetica" panose="020B0604020202020204" pitchFamily="34" charset="0"/>
                <a:ea typeface="Calibri" panose="020F0502020204030204" pitchFamily="34" charset="0"/>
                <a:cs typeface="Helvetica" panose="020B0604020202020204" pitchFamily="34" charset="0"/>
              </a:rPr>
              <a:t>N</a:t>
            </a:r>
            <a:r>
              <a:rPr lang="en-US" sz="3200" baseline="-25000" dirty="0">
                <a:latin typeface="Helvetica" panose="020B0604020202020204" pitchFamily="34" charset="0"/>
                <a:ea typeface="Calibri" panose="020F0502020204030204" pitchFamily="34" charset="0"/>
                <a:cs typeface="Helvetica" panose="020B0604020202020204" pitchFamily="34" charset="0"/>
              </a:rPr>
              <a:t>FIT</a:t>
            </a:r>
            <a:r>
              <a:rPr lang="en-US" sz="3200" dirty="0"/>
              <a:t> - V</a:t>
            </a:r>
            <a:r>
              <a:rPr lang="en-US" sz="3200" baseline="-25000" dirty="0"/>
              <a:t>BD</a:t>
            </a:r>
            <a:r>
              <a:rPr lang="en-US" sz="3200" dirty="0"/>
              <a:t> distribution</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10</a:t>
            </a:fld>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pic>
        <p:nvPicPr>
          <p:cNvPr id="4" name="Immagine 3">
            <a:extLst>
              <a:ext uri="{FF2B5EF4-FFF2-40B4-BE49-F238E27FC236}">
                <a16:creationId xmlns:a16="http://schemas.microsoft.com/office/drawing/2014/main" id="{813C9C93-C3BB-A9A5-0E4D-7E1EE6894BFE}"/>
              </a:ext>
            </a:extLst>
          </p:cNvPr>
          <p:cNvPicPr>
            <a:picLocks noChangeAspect="1"/>
          </p:cNvPicPr>
          <p:nvPr/>
        </p:nvPicPr>
        <p:blipFill>
          <a:blip r:embed="rId2"/>
          <a:stretch>
            <a:fillRect/>
          </a:stretch>
        </p:blipFill>
        <p:spPr>
          <a:xfrm>
            <a:off x="4855676" y="1256293"/>
            <a:ext cx="6651278" cy="5017848"/>
          </a:xfrm>
          <a:prstGeom prst="rect">
            <a:avLst/>
          </a:prstGeom>
        </p:spPr>
      </p:pic>
      <p:pic>
        <p:nvPicPr>
          <p:cNvPr id="6" name="Immagine 5">
            <a:extLst>
              <a:ext uri="{FF2B5EF4-FFF2-40B4-BE49-F238E27FC236}">
                <a16:creationId xmlns:a16="http://schemas.microsoft.com/office/drawing/2014/main" id="{ACEF21D1-C1CE-B647-E8EE-0EAB44DC8432}"/>
              </a:ext>
            </a:extLst>
          </p:cNvPr>
          <p:cNvPicPr>
            <a:picLocks noChangeAspect="1"/>
          </p:cNvPicPr>
          <p:nvPr/>
        </p:nvPicPr>
        <p:blipFill>
          <a:blip r:embed="rId3"/>
          <a:stretch>
            <a:fillRect/>
          </a:stretch>
        </p:blipFill>
        <p:spPr>
          <a:xfrm>
            <a:off x="353605" y="1141198"/>
            <a:ext cx="3992058" cy="3045487"/>
          </a:xfrm>
          <a:prstGeom prst="rect">
            <a:avLst/>
          </a:prstGeom>
        </p:spPr>
      </p:pic>
      <p:sp>
        <p:nvSpPr>
          <p:cNvPr id="7" name="Google Shape;31;p2">
            <a:extLst>
              <a:ext uri="{FF2B5EF4-FFF2-40B4-BE49-F238E27FC236}">
                <a16:creationId xmlns:a16="http://schemas.microsoft.com/office/drawing/2014/main" id="{F664BD91-E15E-2B88-77EC-3545D4E69D1C}"/>
              </a:ext>
            </a:extLst>
          </p:cNvPr>
          <p:cNvSpPr txBox="1">
            <a:spLocks/>
          </p:cNvSpPr>
          <p:nvPr/>
        </p:nvSpPr>
        <p:spPr>
          <a:xfrm>
            <a:off x="963438" y="1788314"/>
            <a:ext cx="1284239" cy="548710"/>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US" sz="2000" dirty="0">
                <a:latin typeface="Helvetica" panose="020B0604020202020204" pitchFamily="34" charset="0"/>
                <a:ea typeface="Calibri" panose="020F0502020204030204" pitchFamily="34" charset="0"/>
                <a:cs typeface="Helvetica" panose="020B0604020202020204" pitchFamily="34" charset="0"/>
              </a:rPr>
              <a:t>N</a:t>
            </a:r>
            <a:r>
              <a:rPr lang="en-US" sz="2000" baseline="-25000" dirty="0">
                <a:latin typeface="Helvetica" panose="020B0604020202020204" pitchFamily="34" charset="0"/>
                <a:ea typeface="Calibri" panose="020F0502020204030204" pitchFamily="34" charset="0"/>
                <a:cs typeface="Helvetica" panose="020B0604020202020204" pitchFamily="34" charset="0"/>
              </a:rPr>
              <a:t>FIT</a:t>
            </a:r>
            <a:r>
              <a:rPr lang="en-US" sz="2000" dirty="0">
                <a:latin typeface="Helvetica" panose="020B0604020202020204" pitchFamily="34" charset="0"/>
                <a:ea typeface="Calibri" panose="020F0502020204030204" pitchFamily="34" charset="0"/>
                <a:cs typeface="Helvetica" panose="020B0604020202020204" pitchFamily="34" charset="0"/>
              </a:rPr>
              <a:t> = 5</a:t>
            </a:r>
          </a:p>
        </p:txBody>
      </p:sp>
      <p:sp>
        <p:nvSpPr>
          <p:cNvPr id="8" name="Google Shape;31;p2">
            <a:extLst>
              <a:ext uri="{FF2B5EF4-FFF2-40B4-BE49-F238E27FC236}">
                <a16:creationId xmlns:a16="http://schemas.microsoft.com/office/drawing/2014/main" id="{2FBFAC7B-02C2-BA44-2CDF-B0B1BB8CA31A}"/>
              </a:ext>
            </a:extLst>
          </p:cNvPr>
          <p:cNvSpPr txBox="1">
            <a:spLocks/>
          </p:cNvSpPr>
          <p:nvPr/>
        </p:nvSpPr>
        <p:spPr>
          <a:xfrm>
            <a:off x="6096000" y="2949739"/>
            <a:ext cx="1284239" cy="548710"/>
          </a:xfrm>
          <a:prstGeom prst="rect">
            <a:avLst/>
          </a:prstGeom>
          <a:noFill/>
          <a:ln>
            <a:noFill/>
          </a:ln>
        </p:spPr>
        <p:txBody>
          <a:bodyPr spcFirstLastPara="1" wrap="square" lIns="0" tIns="45700" rIns="0" bIns="45700" anchor="t" anchorCtr="0">
            <a:normAutofit lnSpcReduction="1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US" sz="2600" dirty="0">
                <a:latin typeface="Helvetica" panose="020B0604020202020204" pitchFamily="34" charset="0"/>
                <a:ea typeface="Calibri" panose="020F0502020204030204" pitchFamily="34" charset="0"/>
                <a:cs typeface="Helvetica" panose="020B0604020202020204" pitchFamily="34" charset="0"/>
              </a:rPr>
              <a:t>N</a:t>
            </a:r>
            <a:r>
              <a:rPr lang="en-US" sz="2600" baseline="-25000" dirty="0">
                <a:latin typeface="Helvetica" panose="020B0604020202020204" pitchFamily="34" charset="0"/>
                <a:ea typeface="Calibri" panose="020F0502020204030204" pitchFamily="34" charset="0"/>
                <a:cs typeface="Helvetica" panose="020B0604020202020204" pitchFamily="34" charset="0"/>
              </a:rPr>
              <a:t>FIT</a:t>
            </a:r>
            <a:r>
              <a:rPr lang="en-US" sz="2600" dirty="0">
                <a:latin typeface="Helvetica" panose="020B0604020202020204" pitchFamily="34" charset="0"/>
                <a:ea typeface="Calibri" panose="020F0502020204030204" pitchFamily="34" charset="0"/>
                <a:cs typeface="Helvetica" panose="020B0604020202020204" pitchFamily="34" charset="0"/>
              </a:rPr>
              <a:t> = 8</a:t>
            </a:r>
          </a:p>
        </p:txBody>
      </p:sp>
      <p:sp>
        <p:nvSpPr>
          <p:cNvPr id="9" name="Google Shape;31;p2">
            <a:extLst>
              <a:ext uri="{FF2B5EF4-FFF2-40B4-BE49-F238E27FC236}">
                <a16:creationId xmlns:a16="http://schemas.microsoft.com/office/drawing/2014/main" id="{2C6FB7B1-F453-C6AF-37CD-D11B7F4BB921}"/>
              </a:ext>
            </a:extLst>
          </p:cNvPr>
          <p:cNvSpPr txBox="1">
            <a:spLocks/>
          </p:cNvSpPr>
          <p:nvPr/>
        </p:nvSpPr>
        <p:spPr>
          <a:xfrm>
            <a:off x="685046" y="4657133"/>
            <a:ext cx="4267200" cy="1727842"/>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20000"/>
              </a:lnSpc>
              <a:spcBef>
                <a:spcPts val="0"/>
              </a:spcBef>
              <a:buClr>
                <a:srgbClr val="3C5A77"/>
              </a:buClr>
              <a:buSzPts val="2400"/>
            </a:pPr>
            <a:r>
              <a:rPr lang="it-IT" sz="2000" dirty="0">
                <a:solidFill>
                  <a:srgbClr val="4D5156"/>
                </a:solidFill>
                <a:latin typeface="Arial" panose="020B0604020202020204" pitchFamily="34" charset="0"/>
              </a:rPr>
              <a:t>~</a:t>
            </a:r>
            <a:r>
              <a:rPr lang="it-IT" sz="2000" dirty="0">
                <a:latin typeface="Helvetica" panose="020B0604020202020204" pitchFamily="34" charset="0"/>
                <a:ea typeface="Calibri" panose="020F0502020204030204" pitchFamily="34" charset="0"/>
                <a:cs typeface="Helvetica" panose="020B0604020202020204" pitchFamily="34" charset="0"/>
              </a:rPr>
              <a:t> </a:t>
            </a:r>
            <a:r>
              <a:rPr lang="it-IT" sz="2000" dirty="0" err="1">
                <a:latin typeface="Helvetica" panose="020B0604020202020204" pitchFamily="34" charset="0"/>
                <a:ea typeface="Calibri" panose="020F0502020204030204" pitchFamily="34" charset="0"/>
                <a:cs typeface="Helvetica" panose="020B0604020202020204" pitchFamily="34" charset="0"/>
              </a:rPr>
              <a:t>same</a:t>
            </a:r>
            <a:r>
              <a:rPr lang="it-IT" sz="2000" dirty="0">
                <a:latin typeface="Helvetica" panose="020B0604020202020204" pitchFamily="34" charset="0"/>
                <a:ea typeface="Calibri" panose="020F0502020204030204" pitchFamily="34" charset="0"/>
                <a:cs typeface="Helvetica" panose="020B0604020202020204" pitchFamily="34" charset="0"/>
              </a:rPr>
              <a:t> </a:t>
            </a:r>
            <a:r>
              <a:rPr lang="it-IT" sz="2000" dirty="0" err="1">
                <a:latin typeface="Helvetica" panose="020B0604020202020204" pitchFamily="34" charset="0"/>
                <a:ea typeface="Calibri" panose="020F0502020204030204" pitchFamily="34" charset="0"/>
                <a:cs typeface="Helvetica" panose="020B0604020202020204" pitchFamily="34" charset="0"/>
              </a:rPr>
              <a:t>mean</a:t>
            </a:r>
            <a:r>
              <a:rPr lang="it-IT" sz="2000" dirty="0">
                <a:latin typeface="Helvetica" panose="020B0604020202020204" pitchFamily="34" charset="0"/>
                <a:ea typeface="Calibri" panose="020F0502020204030204" pitchFamily="34" charset="0"/>
                <a:cs typeface="Helvetica" panose="020B0604020202020204" pitchFamily="34" charset="0"/>
              </a:rPr>
              <a:t> </a:t>
            </a:r>
            <a:r>
              <a:rPr lang="it-IT" sz="2000" dirty="0" err="1">
                <a:latin typeface="Helvetica" panose="020B0604020202020204" pitchFamily="34" charset="0"/>
                <a:ea typeface="Calibri" panose="020F0502020204030204" pitchFamily="34" charset="0"/>
                <a:cs typeface="Helvetica" panose="020B0604020202020204" pitchFamily="34" charset="0"/>
              </a:rPr>
              <a:t>value</a:t>
            </a:r>
            <a:r>
              <a:rPr lang="it-IT" sz="2000" dirty="0">
                <a:latin typeface="Helvetica" panose="020B0604020202020204" pitchFamily="34" charset="0"/>
                <a:ea typeface="Calibri" panose="020F0502020204030204" pitchFamily="34" charset="0"/>
                <a:cs typeface="Helvetica" panose="020B0604020202020204" pitchFamily="34" charset="0"/>
              </a:rPr>
              <a:t> (</a:t>
            </a:r>
            <a:r>
              <a:rPr lang="el-GR" sz="2000" dirty="0">
                <a:latin typeface="Helvetica" panose="020B0604020202020204" pitchFamily="34" charset="0"/>
                <a:ea typeface="Calibri" panose="020F0502020204030204" pitchFamily="34" charset="0"/>
                <a:cs typeface="Helvetica" panose="020B0604020202020204" pitchFamily="34" charset="0"/>
              </a:rPr>
              <a:t>Δ</a:t>
            </a:r>
            <a:r>
              <a:rPr lang="it-IT" sz="2000" dirty="0">
                <a:latin typeface="Helvetica" panose="020B0604020202020204" pitchFamily="34" charset="0"/>
                <a:ea typeface="Calibri" panose="020F0502020204030204" pitchFamily="34" charset="0"/>
                <a:cs typeface="Helvetica" panose="020B0604020202020204" pitchFamily="34" charset="0"/>
              </a:rPr>
              <a:t> = 2 </a:t>
            </a:r>
            <a:r>
              <a:rPr lang="it-IT" sz="2000" dirty="0" err="1">
                <a:latin typeface="Helvetica" panose="020B0604020202020204" pitchFamily="34" charset="0"/>
                <a:ea typeface="Calibri" panose="020F0502020204030204" pitchFamily="34" charset="0"/>
                <a:cs typeface="Helvetica" panose="020B0604020202020204" pitchFamily="34" charset="0"/>
              </a:rPr>
              <a:t>mV</a:t>
            </a:r>
            <a:r>
              <a:rPr lang="it-IT" sz="2000" dirty="0">
                <a:latin typeface="Helvetica" panose="020B0604020202020204" pitchFamily="34" charset="0"/>
                <a:ea typeface="Calibri" panose="020F0502020204030204" pitchFamily="34" charset="0"/>
                <a:cs typeface="Helvetica" panose="020B0604020202020204" pitchFamily="34" charset="0"/>
              </a:rPr>
              <a:t>)</a:t>
            </a:r>
          </a:p>
          <a:p>
            <a:pPr marL="342900" indent="-342900">
              <a:lnSpc>
                <a:spcPct val="120000"/>
              </a:lnSpc>
              <a:spcBef>
                <a:spcPts val="0"/>
              </a:spcBef>
              <a:buClr>
                <a:srgbClr val="3C5A77"/>
              </a:buClr>
              <a:buSzPts val="2400"/>
            </a:pPr>
            <a:r>
              <a:rPr lang="it-IT" sz="2000" dirty="0" err="1">
                <a:latin typeface="Helvetica" panose="020B0604020202020204" pitchFamily="34" charset="0"/>
                <a:ea typeface="Calibri" panose="020F0502020204030204" pitchFamily="34" charset="0"/>
                <a:cs typeface="Helvetica" panose="020B0604020202020204" pitchFamily="34" charset="0"/>
              </a:rPr>
              <a:t>Smaller</a:t>
            </a:r>
            <a:r>
              <a:rPr lang="it-IT" sz="2000" dirty="0">
                <a:latin typeface="Helvetica" panose="020B0604020202020204" pitchFamily="34" charset="0"/>
                <a:ea typeface="Calibri" panose="020F0502020204030204" pitchFamily="34" charset="0"/>
                <a:cs typeface="Helvetica" panose="020B0604020202020204" pitchFamily="34" charset="0"/>
              </a:rPr>
              <a:t> spread</a:t>
            </a:r>
            <a:endParaRPr lang="en-GB" sz="2000" dirty="0">
              <a:latin typeface="Helvetica" panose="020B0604020202020204" pitchFamily="34" charset="0"/>
              <a:ea typeface="Calibri" panose="020F0502020204030204" pitchFamily="34" charset="0"/>
              <a:cs typeface="Helvetica" panose="020B0604020202020204" pitchFamily="34" charset="0"/>
            </a:endParaRPr>
          </a:p>
          <a:p>
            <a:pPr marL="0" indent="0">
              <a:lnSpc>
                <a:spcPct val="120000"/>
              </a:lnSpc>
              <a:spcBef>
                <a:spcPts val="0"/>
              </a:spcBef>
              <a:buClr>
                <a:srgbClr val="3C5A77"/>
              </a:buClr>
              <a:buSzPts val="2400"/>
              <a:buNone/>
            </a:pPr>
            <a:endParaRPr lang="en-GB" sz="2400" dirty="0">
              <a:latin typeface="Helvetica" panose="020B0604020202020204" pitchFamily="34" charset="0"/>
              <a:ea typeface="Calibri" panose="020F0502020204030204" pitchFamily="34" charset="0"/>
              <a:cs typeface="Helvetica" panose="020B0604020202020204" pitchFamily="34" charset="0"/>
            </a:endParaRPr>
          </a:p>
        </p:txBody>
      </p:sp>
      <p:pic>
        <p:nvPicPr>
          <p:cNvPr id="2" name="Google Shape;35;p2">
            <a:extLst>
              <a:ext uri="{FF2B5EF4-FFF2-40B4-BE49-F238E27FC236}">
                <a16:creationId xmlns:a16="http://schemas.microsoft.com/office/drawing/2014/main" id="{77FAEEA1-A902-A59F-5C69-295AA32A84D1}"/>
              </a:ext>
            </a:extLst>
          </p:cNvPr>
          <p:cNvPicPr preferRelativeResize="0"/>
          <p:nvPr/>
        </p:nvPicPr>
        <p:blipFill rotWithShape="1">
          <a:blip r:embed="rId4">
            <a:alphaModFix/>
          </a:blip>
          <a:srcRect l="-2200" t="24817" r="5675" b="24782"/>
          <a:stretch/>
        </p:blipFill>
        <p:spPr>
          <a:xfrm>
            <a:off x="9406111" y="6421187"/>
            <a:ext cx="1252684" cy="402406"/>
          </a:xfrm>
          <a:prstGeom prst="rect">
            <a:avLst/>
          </a:prstGeom>
          <a:noFill/>
          <a:ln>
            <a:noFill/>
          </a:ln>
        </p:spPr>
      </p:pic>
      <p:pic>
        <p:nvPicPr>
          <p:cNvPr id="3" name="Google Shape;36;p2">
            <a:extLst>
              <a:ext uri="{FF2B5EF4-FFF2-40B4-BE49-F238E27FC236}">
                <a16:creationId xmlns:a16="http://schemas.microsoft.com/office/drawing/2014/main" id="{F44C6490-449A-DBC2-1B0E-8C3DF35A03EA}"/>
              </a:ext>
            </a:extLst>
          </p:cNvPr>
          <p:cNvPicPr preferRelativeResize="0"/>
          <p:nvPr/>
        </p:nvPicPr>
        <p:blipFill rotWithShape="1">
          <a:blip r:embed="rId5">
            <a:alphaModFix/>
          </a:blip>
          <a:srcRect/>
          <a:stretch/>
        </p:blipFill>
        <p:spPr>
          <a:xfrm>
            <a:off x="8646550" y="6384975"/>
            <a:ext cx="850941" cy="472272"/>
          </a:xfrm>
          <a:prstGeom prst="rect">
            <a:avLst/>
          </a:prstGeom>
          <a:noFill/>
          <a:ln>
            <a:noFill/>
          </a:ln>
        </p:spPr>
      </p:pic>
      <p:cxnSp>
        <p:nvCxnSpPr>
          <p:cNvPr id="10" name="Connettore 2 9">
            <a:extLst>
              <a:ext uri="{FF2B5EF4-FFF2-40B4-BE49-F238E27FC236}">
                <a16:creationId xmlns:a16="http://schemas.microsoft.com/office/drawing/2014/main" id="{37F16D45-87E7-00F2-928A-62962F0AA232}"/>
              </a:ext>
            </a:extLst>
          </p:cNvPr>
          <p:cNvCxnSpPr>
            <a:cxnSpLocks/>
          </p:cNvCxnSpPr>
          <p:nvPr/>
        </p:nvCxnSpPr>
        <p:spPr>
          <a:xfrm>
            <a:off x="4493304" y="2740146"/>
            <a:ext cx="516092" cy="0"/>
          </a:xfrm>
          <a:prstGeom prst="straightConnector1">
            <a:avLst/>
          </a:prstGeom>
          <a:ln w="57150">
            <a:solidFill>
              <a:srgbClr val="3C5A77"/>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21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Results - </a:t>
            </a:r>
            <a:r>
              <a:rPr lang="en-US" sz="3200" dirty="0">
                <a:latin typeface="Helvetica" panose="020B0604020202020204" pitchFamily="34" charset="0"/>
                <a:ea typeface="Calibri" panose="020F0502020204030204" pitchFamily="34" charset="0"/>
                <a:cs typeface="Helvetica" panose="020B0604020202020204" pitchFamily="34" charset="0"/>
              </a:rPr>
              <a:t>N</a:t>
            </a:r>
            <a:r>
              <a:rPr lang="en-US" sz="3200" baseline="-25000" dirty="0">
                <a:latin typeface="Helvetica" panose="020B0604020202020204" pitchFamily="34" charset="0"/>
                <a:ea typeface="Calibri" panose="020F0502020204030204" pitchFamily="34" charset="0"/>
                <a:cs typeface="Helvetica" panose="020B0604020202020204" pitchFamily="34" charset="0"/>
              </a:rPr>
              <a:t>FIT</a:t>
            </a:r>
            <a:r>
              <a:rPr lang="en-US" sz="3200" dirty="0"/>
              <a:t> - V</a:t>
            </a:r>
            <a:r>
              <a:rPr lang="en-US" sz="3200" baseline="-25000" dirty="0"/>
              <a:t>BD</a:t>
            </a:r>
            <a:r>
              <a:rPr lang="en-US" sz="3200" dirty="0"/>
              <a:t> distribution</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11</a:t>
            </a:fld>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pic>
        <p:nvPicPr>
          <p:cNvPr id="3" name="Immagine 2">
            <a:extLst>
              <a:ext uri="{FF2B5EF4-FFF2-40B4-BE49-F238E27FC236}">
                <a16:creationId xmlns:a16="http://schemas.microsoft.com/office/drawing/2014/main" id="{655EE23C-3B3D-B7EE-BD93-C097DC93EAA2}"/>
              </a:ext>
            </a:extLst>
          </p:cNvPr>
          <p:cNvPicPr>
            <a:picLocks noChangeAspect="1"/>
          </p:cNvPicPr>
          <p:nvPr/>
        </p:nvPicPr>
        <p:blipFill>
          <a:blip r:embed="rId2"/>
          <a:stretch>
            <a:fillRect/>
          </a:stretch>
        </p:blipFill>
        <p:spPr>
          <a:xfrm>
            <a:off x="241347" y="1312756"/>
            <a:ext cx="11709305" cy="4789281"/>
          </a:xfrm>
          <a:prstGeom prst="rect">
            <a:avLst/>
          </a:prstGeom>
        </p:spPr>
      </p:pic>
      <p:pic>
        <p:nvPicPr>
          <p:cNvPr id="2" name="Google Shape;35;p2">
            <a:extLst>
              <a:ext uri="{FF2B5EF4-FFF2-40B4-BE49-F238E27FC236}">
                <a16:creationId xmlns:a16="http://schemas.microsoft.com/office/drawing/2014/main" id="{71B1A4B3-AC6C-7855-BF49-9D480D4A1D36}"/>
              </a:ext>
            </a:extLst>
          </p:cNvPr>
          <p:cNvPicPr preferRelativeResize="0"/>
          <p:nvPr/>
        </p:nvPicPr>
        <p:blipFill rotWithShape="1">
          <a:blip r:embed="rId3">
            <a:alphaModFix/>
          </a:blip>
          <a:srcRect l="-2200" t="24817" r="5675" b="24782"/>
          <a:stretch/>
        </p:blipFill>
        <p:spPr>
          <a:xfrm>
            <a:off x="9406111" y="6421187"/>
            <a:ext cx="1252684" cy="402406"/>
          </a:xfrm>
          <a:prstGeom prst="rect">
            <a:avLst/>
          </a:prstGeom>
          <a:noFill/>
          <a:ln>
            <a:noFill/>
          </a:ln>
        </p:spPr>
      </p:pic>
      <p:pic>
        <p:nvPicPr>
          <p:cNvPr id="4" name="Google Shape;36;p2">
            <a:extLst>
              <a:ext uri="{FF2B5EF4-FFF2-40B4-BE49-F238E27FC236}">
                <a16:creationId xmlns:a16="http://schemas.microsoft.com/office/drawing/2014/main" id="{7E418AB3-ACFF-5BCF-260D-790107DD7704}"/>
              </a:ext>
            </a:extLst>
          </p:cNvPr>
          <p:cNvPicPr preferRelativeResize="0"/>
          <p:nvPr/>
        </p:nvPicPr>
        <p:blipFill rotWithShape="1">
          <a:blip r:embed="rId4">
            <a:alphaModFix/>
          </a:blip>
          <a:srcRect/>
          <a:stretch/>
        </p:blipFill>
        <p:spPr>
          <a:xfrm>
            <a:off x="8646550" y="6384975"/>
            <a:ext cx="850941" cy="472272"/>
          </a:xfrm>
          <a:prstGeom prst="rect">
            <a:avLst/>
          </a:prstGeom>
          <a:noFill/>
          <a:ln>
            <a:noFill/>
          </a:ln>
        </p:spPr>
      </p:pic>
      <p:sp>
        <p:nvSpPr>
          <p:cNvPr id="5" name="Google Shape;31;p2">
            <a:extLst>
              <a:ext uri="{FF2B5EF4-FFF2-40B4-BE49-F238E27FC236}">
                <a16:creationId xmlns:a16="http://schemas.microsoft.com/office/drawing/2014/main" id="{660A268C-AAE2-522C-A64F-487FB1497757}"/>
              </a:ext>
            </a:extLst>
          </p:cNvPr>
          <p:cNvSpPr txBox="1">
            <a:spLocks/>
          </p:cNvSpPr>
          <p:nvPr/>
        </p:nvSpPr>
        <p:spPr>
          <a:xfrm>
            <a:off x="1335906" y="4488828"/>
            <a:ext cx="1284239" cy="548710"/>
          </a:xfrm>
          <a:prstGeom prst="rect">
            <a:avLst/>
          </a:prstGeom>
          <a:noFill/>
          <a:ln>
            <a:noFill/>
          </a:ln>
        </p:spPr>
        <p:txBody>
          <a:bodyPr spcFirstLastPara="1" wrap="square" lIns="0" tIns="45700" rIns="0" bIns="45700" anchor="t" anchorCtr="0">
            <a:normAutofit lnSpcReduction="1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US" sz="2600" dirty="0">
                <a:latin typeface="Helvetica" panose="020B0604020202020204" pitchFamily="34" charset="0"/>
                <a:ea typeface="Calibri" panose="020F0502020204030204" pitchFamily="34" charset="0"/>
                <a:cs typeface="Helvetica" panose="020B0604020202020204" pitchFamily="34" charset="0"/>
              </a:rPr>
              <a:t>N</a:t>
            </a:r>
            <a:r>
              <a:rPr lang="en-US" sz="2600" baseline="-25000" dirty="0">
                <a:latin typeface="Helvetica" panose="020B0604020202020204" pitchFamily="34" charset="0"/>
                <a:ea typeface="Calibri" panose="020F0502020204030204" pitchFamily="34" charset="0"/>
                <a:cs typeface="Helvetica" panose="020B0604020202020204" pitchFamily="34" charset="0"/>
              </a:rPr>
              <a:t>FIT</a:t>
            </a:r>
            <a:r>
              <a:rPr lang="en-US" sz="2600" dirty="0">
                <a:latin typeface="Helvetica" panose="020B0604020202020204" pitchFamily="34" charset="0"/>
                <a:ea typeface="Calibri" panose="020F0502020204030204" pitchFamily="34" charset="0"/>
                <a:cs typeface="Helvetica" panose="020B0604020202020204" pitchFamily="34" charset="0"/>
              </a:rPr>
              <a:t> = 8</a:t>
            </a:r>
          </a:p>
        </p:txBody>
      </p:sp>
    </p:spTree>
    <p:extLst>
      <p:ext uri="{BB962C8B-B14F-4D97-AF65-F5344CB8AC3E}">
        <p14:creationId xmlns:p14="http://schemas.microsoft.com/office/powerpoint/2010/main" val="53211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Conclusions</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12</a:t>
            </a:fld>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sp>
        <p:nvSpPr>
          <p:cNvPr id="2" name="Google Shape;31;p2">
            <a:extLst>
              <a:ext uri="{FF2B5EF4-FFF2-40B4-BE49-F238E27FC236}">
                <a16:creationId xmlns:a16="http://schemas.microsoft.com/office/drawing/2014/main" id="{4195F544-34E0-337A-2963-150A8AE10E88}"/>
              </a:ext>
            </a:extLst>
          </p:cNvPr>
          <p:cNvSpPr txBox="1">
            <a:spLocks/>
          </p:cNvSpPr>
          <p:nvPr/>
        </p:nvSpPr>
        <p:spPr>
          <a:xfrm>
            <a:off x="1978030" y="1207767"/>
            <a:ext cx="8229600" cy="4957500"/>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56032">
              <a:lnSpc>
                <a:spcPct val="150000"/>
              </a:lnSpc>
              <a:spcBef>
                <a:spcPts val="0"/>
              </a:spcBef>
              <a:buClr>
                <a:srgbClr val="3C5A77"/>
              </a:buClr>
              <a:buSzPts val="2400"/>
            </a:pPr>
            <a:r>
              <a:rPr lang="it-IT" sz="2800" b="1" dirty="0" err="1"/>
              <a:t>Received</a:t>
            </a:r>
            <a:r>
              <a:rPr lang="it-IT" sz="2800" b="1" dirty="0"/>
              <a:t> IV </a:t>
            </a:r>
            <a:r>
              <a:rPr lang="it-IT" sz="2800" b="1" dirty="0" err="1"/>
              <a:t>characterizations</a:t>
            </a:r>
            <a:r>
              <a:rPr lang="it-IT" sz="2800" b="1" dirty="0"/>
              <a:t> data from FBK</a:t>
            </a:r>
          </a:p>
          <a:p>
            <a:pPr lvl="1" indent="-256032">
              <a:lnSpc>
                <a:spcPct val="150000"/>
              </a:lnSpc>
              <a:spcBef>
                <a:spcPts val="0"/>
              </a:spcBef>
              <a:buClr>
                <a:srgbClr val="3C5A77"/>
              </a:buClr>
              <a:buSzPts val="2400"/>
            </a:pPr>
            <a:r>
              <a:rPr lang="it-IT" sz="2400" b="1" dirty="0"/>
              <a:t>100 strips (for HD </a:t>
            </a:r>
            <a:r>
              <a:rPr lang="it-IT" sz="2400" b="1" dirty="0" err="1"/>
              <a:t>pre</a:t>
            </a:r>
            <a:r>
              <a:rPr lang="it-IT" sz="2400" b="1" dirty="0"/>
              <a:t>-production)</a:t>
            </a:r>
          </a:p>
          <a:p>
            <a:pPr indent="-256032">
              <a:lnSpc>
                <a:spcPct val="150000"/>
              </a:lnSpc>
              <a:spcBef>
                <a:spcPts val="0"/>
              </a:spcBef>
              <a:buClr>
                <a:srgbClr val="3C5A77"/>
              </a:buClr>
              <a:buSzPts val="2400"/>
            </a:pPr>
            <a:r>
              <a:rPr lang="it-IT" sz="2800" b="1" dirty="0"/>
              <a:t>Analysis with standard CACTUS </a:t>
            </a:r>
            <a:r>
              <a:rPr lang="it-IT" sz="2800" b="1" dirty="0" err="1"/>
              <a:t>algorithm</a:t>
            </a:r>
            <a:endParaRPr lang="it-IT" sz="2800" b="1" dirty="0"/>
          </a:p>
          <a:p>
            <a:pPr indent="-256032">
              <a:lnSpc>
                <a:spcPct val="150000"/>
              </a:lnSpc>
              <a:spcBef>
                <a:spcPts val="0"/>
              </a:spcBef>
              <a:buClr>
                <a:srgbClr val="3C5A77"/>
              </a:buClr>
              <a:buSzPts val="2400"/>
            </a:pPr>
            <a:r>
              <a:rPr lang="it-IT" sz="2800" b="1" dirty="0" err="1"/>
              <a:t>Differences</a:t>
            </a:r>
            <a:r>
              <a:rPr lang="it-IT" sz="2800" b="1" dirty="0"/>
              <a:t> with </a:t>
            </a:r>
            <a:r>
              <a:rPr lang="it-IT" sz="2800" b="1" dirty="0" err="1"/>
              <a:t>our</a:t>
            </a:r>
            <a:r>
              <a:rPr lang="it-IT" sz="2800" b="1" dirty="0"/>
              <a:t> data </a:t>
            </a:r>
            <a:r>
              <a:rPr lang="it-IT" sz="2800" dirty="0"/>
              <a:t>→ </a:t>
            </a:r>
            <a:r>
              <a:rPr lang="it-IT" sz="2800" b="1" dirty="0" err="1"/>
              <a:t>tune</a:t>
            </a:r>
            <a:r>
              <a:rPr lang="it-IT" sz="2800" b="1" dirty="0"/>
              <a:t> the </a:t>
            </a:r>
            <a:r>
              <a:rPr lang="it-IT" sz="2800" b="1" dirty="0" err="1"/>
              <a:t>algorithm</a:t>
            </a:r>
            <a:endParaRPr lang="it-IT" sz="2800" b="1" dirty="0"/>
          </a:p>
          <a:p>
            <a:pPr lvl="1" indent="-256032">
              <a:lnSpc>
                <a:spcPct val="150000"/>
              </a:lnSpc>
              <a:spcBef>
                <a:spcPts val="0"/>
              </a:spcBef>
              <a:buClr>
                <a:srgbClr val="3C5A77"/>
              </a:buClr>
              <a:buSzPts val="2400"/>
            </a:pPr>
            <a:r>
              <a:rPr lang="it-IT" sz="2400" b="1" dirty="0" err="1"/>
              <a:t>Optimization</a:t>
            </a:r>
            <a:r>
              <a:rPr lang="it-IT" sz="2400" b="1" dirty="0"/>
              <a:t> of </a:t>
            </a:r>
            <a:r>
              <a:rPr lang="it-IT" sz="2400" b="1" dirty="0" err="1"/>
              <a:t>fit</a:t>
            </a:r>
            <a:r>
              <a:rPr lang="it-IT" sz="2400" b="1" dirty="0"/>
              <a:t> range</a:t>
            </a:r>
          </a:p>
          <a:p>
            <a:pPr lvl="1" indent="-256032">
              <a:lnSpc>
                <a:spcPct val="150000"/>
              </a:lnSpc>
              <a:spcBef>
                <a:spcPts val="0"/>
              </a:spcBef>
              <a:buClr>
                <a:srgbClr val="3C5A77"/>
              </a:buClr>
              <a:buSzPts val="2400"/>
            </a:pPr>
            <a:r>
              <a:rPr lang="it-IT" sz="2400" b="1" dirty="0"/>
              <a:t>Impact on the </a:t>
            </a:r>
            <a:r>
              <a:rPr lang="it-IT" sz="2400" b="1" dirty="0" err="1"/>
              <a:t>results</a:t>
            </a:r>
            <a:endParaRPr lang="it-IT" sz="2400" b="1" dirty="0"/>
          </a:p>
        </p:txBody>
      </p:sp>
      <p:pic>
        <p:nvPicPr>
          <p:cNvPr id="3" name="Google Shape;35;p2">
            <a:extLst>
              <a:ext uri="{FF2B5EF4-FFF2-40B4-BE49-F238E27FC236}">
                <a16:creationId xmlns:a16="http://schemas.microsoft.com/office/drawing/2014/main" id="{DD60D80B-E945-28E9-B157-02ACE83DBF1E}"/>
              </a:ext>
            </a:extLst>
          </p:cNvPr>
          <p:cNvPicPr preferRelativeResize="0"/>
          <p:nvPr/>
        </p:nvPicPr>
        <p:blipFill rotWithShape="1">
          <a:blip r:embed="rId2">
            <a:alphaModFix/>
          </a:blip>
          <a:srcRect l="-2200" t="24817" r="5675" b="24782"/>
          <a:stretch/>
        </p:blipFill>
        <p:spPr>
          <a:xfrm>
            <a:off x="9406111" y="6421187"/>
            <a:ext cx="1252684" cy="402406"/>
          </a:xfrm>
          <a:prstGeom prst="rect">
            <a:avLst/>
          </a:prstGeom>
          <a:noFill/>
          <a:ln>
            <a:noFill/>
          </a:ln>
        </p:spPr>
      </p:pic>
      <p:pic>
        <p:nvPicPr>
          <p:cNvPr id="4" name="Google Shape;36;p2">
            <a:extLst>
              <a:ext uri="{FF2B5EF4-FFF2-40B4-BE49-F238E27FC236}">
                <a16:creationId xmlns:a16="http://schemas.microsoft.com/office/drawing/2014/main" id="{0D245F3F-F668-621D-828C-E217ED701376}"/>
              </a:ext>
            </a:extLst>
          </p:cNvPr>
          <p:cNvPicPr preferRelativeResize="0"/>
          <p:nvPr/>
        </p:nvPicPr>
        <p:blipFill rotWithShape="1">
          <a:blip r:embed="rId3">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401238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1895526"/>
            <a:ext cx="8229600" cy="647100"/>
          </a:xfrm>
          <a:prstGeom prst="rect">
            <a:avLst/>
          </a:prstGeom>
          <a:noFill/>
          <a:ln>
            <a:noFill/>
          </a:ln>
        </p:spPr>
        <p:txBody>
          <a:bodyPr spcFirstLastPara="1" vert="horz" wrap="square" lIns="0" tIns="0" rIns="0" bIns="0" anchor="t" anchorCtr="0">
            <a:noAutofit/>
          </a:bodyPr>
          <a:lstStyle/>
          <a:p>
            <a:pPr algn="ctr">
              <a:lnSpc>
                <a:spcPct val="150000"/>
              </a:lnSpc>
              <a:spcBef>
                <a:spcPts val="0"/>
              </a:spcBef>
              <a:spcAft>
                <a:spcPts val="0"/>
              </a:spcAft>
              <a:buClr>
                <a:srgbClr val="3C5A77"/>
              </a:buClr>
              <a:buSzPts val="2400"/>
            </a:pPr>
            <a:r>
              <a:rPr lang="it-IT" sz="2800" dirty="0"/>
              <a:t>BACKUP</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13</a:t>
            </a:fld>
            <a:endParaRPr/>
          </a:p>
        </p:txBody>
      </p:sp>
      <p:sp>
        <p:nvSpPr>
          <p:cNvPr id="9" name="Google Shape;32;p2">
            <a:extLst>
              <a:ext uri="{FF2B5EF4-FFF2-40B4-BE49-F238E27FC236}">
                <a16:creationId xmlns:a16="http://schemas.microsoft.com/office/drawing/2014/main" id="{48875294-0C32-44B1-BA7C-098229345509}"/>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08/03/2022</a:t>
            </a:r>
          </a:p>
        </p:txBody>
      </p:sp>
      <p:pic>
        <p:nvPicPr>
          <p:cNvPr id="2" name="Google Shape;35;p2">
            <a:extLst>
              <a:ext uri="{FF2B5EF4-FFF2-40B4-BE49-F238E27FC236}">
                <a16:creationId xmlns:a16="http://schemas.microsoft.com/office/drawing/2014/main" id="{81519A7E-3B44-AB1A-9B04-3065321C25BC}"/>
              </a:ext>
            </a:extLst>
          </p:cNvPr>
          <p:cNvPicPr preferRelativeResize="0"/>
          <p:nvPr/>
        </p:nvPicPr>
        <p:blipFill rotWithShape="1">
          <a:blip r:embed="rId2">
            <a:alphaModFix/>
          </a:blip>
          <a:srcRect l="-2200" t="24817" r="5675" b="24782"/>
          <a:stretch/>
        </p:blipFill>
        <p:spPr>
          <a:xfrm>
            <a:off x="9406111" y="6421187"/>
            <a:ext cx="1252684" cy="402406"/>
          </a:xfrm>
          <a:prstGeom prst="rect">
            <a:avLst/>
          </a:prstGeom>
          <a:noFill/>
          <a:ln>
            <a:noFill/>
          </a:ln>
        </p:spPr>
      </p:pic>
      <p:pic>
        <p:nvPicPr>
          <p:cNvPr id="3" name="Google Shape;36;p2">
            <a:extLst>
              <a:ext uri="{FF2B5EF4-FFF2-40B4-BE49-F238E27FC236}">
                <a16:creationId xmlns:a16="http://schemas.microsoft.com/office/drawing/2014/main" id="{F62C7DB0-CC5F-8BD5-8684-4AE9F00D2D5C}"/>
              </a:ext>
            </a:extLst>
          </p:cNvPr>
          <p:cNvPicPr preferRelativeResize="0"/>
          <p:nvPr/>
        </p:nvPicPr>
        <p:blipFill rotWithShape="1">
          <a:blip r:embed="rId3">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207906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14</a:t>
            </a:fld>
            <a:endParaRPr/>
          </a:p>
        </p:txBody>
      </p:sp>
      <p:sp>
        <p:nvSpPr>
          <p:cNvPr id="9" name="Google Shape;32;p2">
            <a:extLst>
              <a:ext uri="{FF2B5EF4-FFF2-40B4-BE49-F238E27FC236}">
                <a16:creationId xmlns:a16="http://schemas.microsoft.com/office/drawing/2014/main" id="{48875294-0C32-44B1-BA7C-098229345509}"/>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08/03/2022</a:t>
            </a:r>
          </a:p>
        </p:txBody>
      </p:sp>
      <p:pic>
        <p:nvPicPr>
          <p:cNvPr id="3" name="Immagine 2">
            <a:extLst>
              <a:ext uri="{FF2B5EF4-FFF2-40B4-BE49-F238E27FC236}">
                <a16:creationId xmlns:a16="http://schemas.microsoft.com/office/drawing/2014/main" id="{C62DA20E-CD1B-0CF5-5E35-2B8FE0BA94A3}"/>
              </a:ext>
            </a:extLst>
          </p:cNvPr>
          <p:cNvPicPr>
            <a:picLocks noChangeAspect="1"/>
          </p:cNvPicPr>
          <p:nvPr/>
        </p:nvPicPr>
        <p:blipFill>
          <a:blip r:embed="rId2"/>
          <a:stretch>
            <a:fillRect/>
          </a:stretch>
        </p:blipFill>
        <p:spPr>
          <a:xfrm>
            <a:off x="613833" y="1022609"/>
            <a:ext cx="10964336" cy="5163194"/>
          </a:xfrm>
          <a:prstGeom prst="rect">
            <a:avLst/>
          </a:prstGeom>
        </p:spPr>
      </p:pic>
      <p:sp>
        <p:nvSpPr>
          <p:cNvPr id="4" name="Titolo 3">
            <a:extLst>
              <a:ext uri="{FF2B5EF4-FFF2-40B4-BE49-F238E27FC236}">
                <a16:creationId xmlns:a16="http://schemas.microsoft.com/office/drawing/2014/main" id="{58D7C615-F391-72A9-3C4D-E8891184294D}"/>
              </a:ext>
            </a:extLst>
          </p:cNvPr>
          <p:cNvSpPr>
            <a:spLocks noGrp="1"/>
          </p:cNvSpPr>
          <p:nvPr>
            <p:ph type="title"/>
          </p:nvPr>
        </p:nvSpPr>
        <p:spPr>
          <a:xfrm>
            <a:off x="1978026" y="353087"/>
            <a:ext cx="9600142" cy="720321"/>
          </a:xfrm>
        </p:spPr>
        <p:txBody>
          <a:bodyPr>
            <a:normAutofit/>
          </a:bodyPr>
          <a:lstStyle/>
          <a:p>
            <a:r>
              <a:rPr lang="en-GB" sz="3200" dirty="0"/>
              <a:t>Reverse IV analysis methods</a:t>
            </a:r>
          </a:p>
        </p:txBody>
      </p:sp>
      <p:sp>
        <p:nvSpPr>
          <p:cNvPr id="5" name="CasellaDiTesto 4">
            <a:extLst>
              <a:ext uri="{FF2B5EF4-FFF2-40B4-BE49-F238E27FC236}">
                <a16:creationId xmlns:a16="http://schemas.microsoft.com/office/drawing/2014/main" id="{685E1476-C080-7FB9-A33C-96A947E3F9F5}"/>
              </a:ext>
            </a:extLst>
          </p:cNvPr>
          <p:cNvSpPr txBox="1"/>
          <p:nvPr/>
        </p:nvSpPr>
        <p:spPr>
          <a:xfrm>
            <a:off x="6484733" y="1558264"/>
            <a:ext cx="1014445" cy="400110"/>
          </a:xfrm>
          <a:prstGeom prst="rect">
            <a:avLst/>
          </a:prstGeom>
          <a:noFill/>
        </p:spPr>
        <p:txBody>
          <a:bodyPr wrap="none" rtlCol="0">
            <a:spAutoFit/>
          </a:bodyPr>
          <a:lstStyle/>
          <a:p>
            <a:r>
              <a:rPr lang="en-GB" sz="2000" dirty="0"/>
              <a:t>CACTUS</a:t>
            </a:r>
          </a:p>
        </p:txBody>
      </p:sp>
      <p:sp>
        <p:nvSpPr>
          <p:cNvPr id="6" name="CasellaDiTesto 5">
            <a:extLst>
              <a:ext uri="{FF2B5EF4-FFF2-40B4-BE49-F238E27FC236}">
                <a16:creationId xmlns:a16="http://schemas.microsoft.com/office/drawing/2014/main" id="{99B708EA-FCC0-D2A6-5240-9566F266F22B}"/>
              </a:ext>
            </a:extLst>
          </p:cNvPr>
          <p:cNvSpPr txBox="1"/>
          <p:nvPr/>
        </p:nvSpPr>
        <p:spPr>
          <a:xfrm>
            <a:off x="2731954" y="3979941"/>
            <a:ext cx="575799" cy="400110"/>
          </a:xfrm>
          <a:prstGeom prst="rect">
            <a:avLst/>
          </a:prstGeom>
          <a:noFill/>
        </p:spPr>
        <p:txBody>
          <a:bodyPr wrap="none" rtlCol="0">
            <a:spAutoFit/>
          </a:bodyPr>
          <a:lstStyle/>
          <a:p>
            <a:r>
              <a:rPr lang="en-GB" sz="2000" dirty="0"/>
              <a:t>FBK</a:t>
            </a:r>
          </a:p>
        </p:txBody>
      </p:sp>
      <p:pic>
        <p:nvPicPr>
          <p:cNvPr id="2" name="Google Shape;35;p2">
            <a:extLst>
              <a:ext uri="{FF2B5EF4-FFF2-40B4-BE49-F238E27FC236}">
                <a16:creationId xmlns:a16="http://schemas.microsoft.com/office/drawing/2014/main" id="{AFDFA931-AD52-F99D-DBE8-93AF3973914B}"/>
              </a:ext>
            </a:extLst>
          </p:cNvPr>
          <p:cNvPicPr preferRelativeResize="0"/>
          <p:nvPr/>
        </p:nvPicPr>
        <p:blipFill rotWithShape="1">
          <a:blip r:embed="rId3">
            <a:alphaModFix/>
          </a:blip>
          <a:srcRect l="-2200" t="24817" r="5675" b="24782"/>
          <a:stretch/>
        </p:blipFill>
        <p:spPr>
          <a:xfrm>
            <a:off x="9406111" y="6421187"/>
            <a:ext cx="1252684" cy="402406"/>
          </a:xfrm>
          <a:prstGeom prst="rect">
            <a:avLst/>
          </a:prstGeom>
          <a:noFill/>
          <a:ln>
            <a:noFill/>
          </a:ln>
        </p:spPr>
      </p:pic>
      <p:pic>
        <p:nvPicPr>
          <p:cNvPr id="7" name="Google Shape;36;p2">
            <a:extLst>
              <a:ext uri="{FF2B5EF4-FFF2-40B4-BE49-F238E27FC236}">
                <a16:creationId xmlns:a16="http://schemas.microsoft.com/office/drawing/2014/main" id="{CF28EBF7-0F9E-0A3D-5016-09DB2038255B}"/>
              </a:ext>
            </a:extLst>
          </p:cNvPr>
          <p:cNvPicPr preferRelativeResize="0"/>
          <p:nvPr/>
        </p:nvPicPr>
        <p:blipFill rotWithShape="1">
          <a:blip r:embed="rId4">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409238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txBox="1">
            <a:spLocks noGrp="1"/>
          </p:cNvSpPr>
          <p:nvPr>
            <p:ph type="title"/>
          </p:nvPr>
        </p:nvSpPr>
        <p:spPr>
          <a:xfrm>
            <a:off x="1978026" y="462518"/>
            <a:ext cx="8229600" cy="647100"/>
          </a:xfrm>
          <a:prstGeom prst="rect">
            <a:avLst/>
          </a:prstGeom>
          <a:noFill/>
          <a:ln>
            <a:noFill/>
          </a:ln>
        </p:spPr>
        <p:txBody>
          <a:bodyPr spcFirstLastPara="1" vert="horz" wrap="square" lIns="0" tIns="0" rIns="0" bIns="0" anchor="t" anchorCtr="0">
            <a:normAutofit/>
          </a:bodyPr>
          <a:lstStyle/>
          <a:p>
            <a:pPr>
              <a:spcBef>
                <a:spcPts val="0"/>
              </a:spcBef>
              <a:spcAft>
                <a:spcPts val="0"/>
              </a:spcAft>
            </a:pPr>
            <a:r>
              <a:rPr lang="en-GB" sz="3200" dirty="0"/>
              <a:t>Content</a:t>
            </a:r>
            <a:endParaRPr sz="3200" dirty="0"/>
          </a:p>
        </p:txBody>
      </p:sp>
      <p:sp>
        <p:nvSpPr>
          <p:cNvPr id="31" name="Google Shape;31;p2"/>
          <p:cNvSpPr txBox="1">
            <a:spLocks noGrp="1"/>
          </p:cNvSpPr>
          <p:nvPr>
            <p:ph type="body" idx="11"/>
          </p:nvPr>
        </p:nvSpPr>
        <p:spPr>
          <a:xfrm>
            <a:off x="1978030" y="1207767"/>
            <a:ext cx="8229600" cy="4957500"/>
          </a:xfrm>
          <a:prstGeom prst="rect">
            <a:avLst/>
          </a:prstGeom>
          <a:noFill/>
          <a:ln>
            <a:noFill/>
          </a:ln>
        </p:spPr>
        <p:txBody>
          <a:bodyPr spcFirstLastPara="1" wrap="square" lIns="0" tIns="45700" rIns="0" bIns="45700" anchor="t" anchorCtr="0">
            <a:normAutofit/>
          </a:bodyPr>
          <a:lstStyle/>
          <a:p>
            <a:pPr indent="-256032">
              <a:lnSpc>
                <a:spcPct val="150000"/>
              </a:lnSpc>
              <a:spcBef>
                <a:spcPts val="0"/>
              </a:spcBef>
              <a:buClr>
                <a:srgbClr val="3C5A77"/>
              </a:buClr>
              <a:buSzPts val="2400"/>
            </a:pPr>
            <a:r>
              <a:rPr lang="it-IT" sz="2800" b="1" dirty="0"/>
              <a:t>General info</a:t>
            </a:r>
          </a:p>
          <a:p>
            <a:pPr indent="-256032">
              <a:lnSpc>
                <a:spcPct val="150000"/>
              </a:lnSpc>
              <a:spcBef>
                <a:spcPts val="0"/>
              </a:spcBef>
              <a:buClr>
                <a:srgbClr val="3C5A77"/>
              </a:buClr>
              <a:buSzPts val="2400"/>
            </a:pPr>
            <a:r>
              <a:rPr lang="it-IT" sz="2800" b="1" dirty="0" err="1"/>
              <a:t>Differences</a:t>
            </a:r>
            <a:r>
              <a:rPr lang="it-IT" sz="2800" b="1" dirty="0"/>
              <a:t> with CACTUS </a:t>
            </a:r>
            <a:r>
              <a:rPr lang="it-IT" sz="2800" b="1" dirty="0" err="1"/>
              <a:t>typical</a:t>
            </a:r>
            <a:r>
              <a:rPr lang="it-IT" sz="2800" b="1" dirty="0"/>
              <a:t> data</a:t>
            </a:r>
          </a:p>
          <a:p>
            <a:pPr indent="-256032">
              <a:lnSpc>
                <a:spcPct val="150000"/>
              </a:lnSpc>
              <a:spcBef>
                <a:spcPts val="0"/>
              </a:spcBef>
              <a:buClr>
                <a:srgbClr val="3C5A77"/>
              </a:buClr>
              <a:buSzPts val="2400"/>
            </a:pPr>
            <a:r>
              <a:rPr lang="it-IT" sz="2800" b="1" dirty="0" err="1"/>
              <a:t>Results</a:t>
            </a:r>
            <a:endParaRPr lang="it-IT" sz="2800" b="1" dirty="0"/>
          </a:p>
          <a:p>
            <a:pPr indent="-256032">
              <a:lnSpc>
                <a:spcPct val="150000"/>
              </a:lnSpc>
              <a:spcBef>
                <a:spcPts val="0"/>
              </a:spcBef>
              <a:buClr>
                <a:srgbClr val="3C5A77"/>
              </a:buClr>
              <a:buSzPts val="2400"/>
            </a:pPr>
            <a:r>
              <a:rPr lang="it-IT" sz="2800" b="1" dirty="0" err="1"/>
              <a:t>Changes</a:t>
            </a:r>
            <a:r>
              <a:rPr lang="it-IT" sz="2800" b="1" dirty="0"/>
              <a:t> in the </a:t>
            </a:r>
            <a:r>
              <a:rPr lang="it-IT" sz="2800" b="1" dirty="0" err="1"/>
              <a:t>algorithm</a:t>
            </a:r>
            <a:endParaRPr lang="it-IT" sz="2800" b="1" dirty="0"/>
          </a:p>
          <a:p>
            <a:pPr indent="-256032">
              <a:lnSpc>
                <a:spcPct val="150000"/>
              </a:lnSpc>
              <a:spcBef>
                <a:spcPts val="0"/>
              </a:spcBef>
              <a:buClr>
                <a:srgbClr val="3C5A77"/>
              </a:buClr>
              <a:buSzPts val="2400"/>
            </a:pPr>
            <a:r>
              <a:rPr lang="it-IT" sz="2800" b="1" dirty="0" err="1"/>
              <a:t>Additional</a:t>
            </a:r>
            <a:r>
              <a:rPr lang="it-IT" sz="2800" b="1" dirty="0"/>
              <a:t> </a:t>
            </a:r>
            <a:r>
              <a:rPr lang="it-IT" sz="2800" b="1" dirty="0" err="1"/>
              <a:t>results</a:t>
            </a:r>
            <a:endParaRPr lang="it-IT" sz="2800" b="1" dirty="0"/>
          </a:p>
        </p:txBody>
      </p:sp>
      <p:sp>
        <p:nvSpPr>
          <p:cNvPr id="32" name="Google Shape;32;p2"/>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sp>
        <p:nvSpPr>
          <p:cNvPr id="33" name="Google Shape;33;p2"/>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34" name="Google Shape;34;p2"/>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2</a:t>
            </a:fld>
            <a:endParaRPr/>
          </a:p>
        </p:txBody>
      </p:sp>
      <p:pic>
        <p:nvPicPr>
          <p:cNvPr id="35" name="Google Shape;35;p2"/>
          <p:cNvPicPr preferRelativeResize="0"/>
          <p:nvPr/>
        </p:nvPicPr>
        <p:blipFill rotWithShape="1">
          <a:blip r:embed="rId3">
            <a:alphaModFix/>
          </a:blip>
          <a:srcRect l="-2200" t="24817" r="5675" b="24782"/>
          <a:stretch/>
        </p:blipFill>
        <p:spPr>
          <a:xfrm>
            <a:off x="9406111" y="6421187"/>
            <a:ext cx="1252684" cy="402406"/>
          </a:xfrm>
          <a:prstGeom prst="rect">
            <a:avLst/>
          </a:prstGeom>
          <a:noFill/>
          <a:ln>
            <a:noFill/>
          </a:ln>
        </p:spPr>
      </p:pic>
      <p:pic>
        <p:nvPicPr>
          <p:cNvPr id="36" name="Google Shape;36;p2"/>
          <p:cNvPicPr preferRelativeResize="0"/>
          <p:nvPr/>
        </p:nvPicPr>
        <p:blipFill rotWithShape="1">
          <a:blip r:embed="rId4">
            <a:alphaModFix/>
          </a:blip>
          <a:srcRect/>
          <a:stretch/>
        </p:blipFill>
        <p:spPr>
          <a:xfrm>
            <a:off x="8646550" y="6384975"/>
            <a:ext cx="850941" cy="472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it-IT" sz="3200" dirty="0"/>
              <a:t>General</a:t>
            </a:r>
            <a:r>
              <a:rPr lang="it-IT" sz="2800" dirty="0"/>
              <a:t> info</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3</a:t>
            </a:fld>
            <a:endParaRPr/>
          </a:p>
        </p:txBody>
      </p:sp>
      <p:sp>
        <p:nvSpPr>
          <p:cNvPr id="11" name="Google Shape;31;p2">
            <a:extLst>
              <a:ext uri="{FF2B5EF4-FFF2-40B4-BE49-F238E27FC236}">
                <a16:creationId xmlns:a16="http://schemas.microsoft.com/office/drawing/2014/main" id="{93B7B884-F106-4BD0-8C22-F3024EE1572A}"/>
              </a:ext>
            </a:extLst>
          </p:cNvPr>
          <p:cNvSpPr txBox="1">
            <a:spLocks/>
          </p:cNvSpPr>
          <p:nvPr/>
        </p:nvSpPr>
        <p:spPr>
          <a:xfrm>
            <a:off x="1963094" y="1398437"/>
            <a:ext cx="8229600" cy="1634469"/>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b="1" dirty="0">
                <a:latin typeface="Helvetica" panose="020B0604020202020204" pitchFamily="34" charset="0"/>
                <a:ea typeface="Calibri" panose="020F0502020204030204" pitchFamily="34" charset="0"/>
                <a:cs typeface="Helvetica" panose="020B0604020202020204" pitchFamily="34" charset="0"/>
              </a:rPr>
              <a:t>Samples</a:t>
            </a:r>
            <a:endParaRPr lang="en-GB" sz="2400" b="1"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100 SiPM strips</a:t>
            </a:r>
          </a:p>
          <a:p>
            <a:pPr marL="342900" indent="-342900">
              <a:lnSpc>
                <a:spcPct val="120000"/>
              </a:lnSpc>
              <a:spcBef>
                <a:spcPts val="0"/>
              </a:spcBef>
              <a:buClr>
                <a:srgbClr val="3C5A77"/>
              </a:buClr>
              <a:buSzPts val="2400"/>
            </a:pPr>
            <a:r>
              <a:rPr lang="en-GB" sz="2400" dirty="0">
                <a:latin typeface="Helvetica" panose="020B0604020202020204" pitchFamily="34" charset="0"/>
                <a:ea typeface="Calibri" panose="020F0502020204030204" pitchFamily="34" charset="0"/>
                <a:cs typeface="Helvetica" panose="020B0604020202020204" pitchFamily="34" charset="0"/>
              </a:rPr>
              <a:t>FBK model (HD pre-production)</a:t>
            </a: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mc:AlternateContent xmlns:mc="http://schemas.openxmlformats.org/markup-compatibility/2006">
        <mc:Choice xmlns:a14="http://schemas.microsoft.com/office/drawing/2010/main" Requires="a14">
          <p:sp>
            <p:nvSpPr>
              <p:cNvPr id="2" name="Google Shape;31;p2">
                <a:extLst>
                  <a:ext uri="{FF2B5EF4-FFF2-40B4-BE49-F238E27FC236}">
                    <a16:creationId xmlns:a16="http://schemas.microsoft.com/office/drawing/2014/main" id="{A4113803-5E58-C202-DAB9-BE4E1C1086F6}"/>
                  </a:ext>
                </a:extLst>
              </p:cNvPr>
              <p:cNvSpPr txBox="1">
                <a:spLocks/>
              </p:cNvSpPr>
              <p:nvPr/>
            </p:nvSpPr>
            <p:spPr>
              <a:xfrm>
                <a:off x="1978026" y="3363036"/>
                <a:ext cx="8229600" cy="2603512"/>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b="1" dirty="0">
                    <a:latin typeface="Helvetica" panose="020B0604020202020204" pitchFamily="34" charset="0"/>
                    <a:ea typeface="Calibri" panose="020F0502020204030204" pitchFamily="34" charset="0"/>
                    <a:cs typeface="Helvetica" panose="020B0604020202020204" pitchFamily="34" charset="0"/>
                  </a:rPr>
                  <a:t>Aim</a:t>
                </a:r>
                <a:endParaRPr lang="en-GB" sz="2400" b="1"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Compare the IV characterization methods</a:t>
                </a:r>
              </a:p>
              <a:p>
                <a:pPr marL="628206" lvl="1" indent="-342900">
                  <a:lnSpc>
                    <a:spcPct val="120000"/>
                  </a:lnSpc>
                  <a:spcBef>
                    <a:spcPts val="0"/>
                  </a:spcBef>
                  <a:buClr>
                    <a:srgbClr val="3C5A77"/>
                  </a:buClr>
                  <a:buSzPts val="2400"/>
                </a:pPr>
                <a:r>
                  <a:rPr lang="en-US" sz="2200" dirty="0">
                    <a:latin typeface="Helvetica" panose="020B0604020202020204" pitchFamily="34" charset="0"/>
                    <a:ea typeface="Calibri" panose="020F0502020204030204" pitchFamily="34" charset="0"/>
                    <a:cs typeface="Helvetica" panose="020B0604020202020204" pitchFamily="34" charset="0"/>
                  </a:rPr>
                  <a:t>CACTUS : relative derivative </a:t>
                </a:r>
                <a:r>
                  <a:rPr lang="it-IT" sz="2400" dirty="0"/>
                  <a:t>→</a:t>
                </a:r>
                <a:r>
                  <a:rPr lang="en-US" sz="2200" dirty="0">
                    <a:latin typeface="Helvetica" panose="020B0604020202020204" pitchFamily="34" charset="0"/>
                    <a:ea typeface="Calibri" panose="020F0502020204030204" pitchFamily="34" charset="0"/>
                    <a:cs typeface="Helvetica" panose="020B0604020202020204" pitchFamily="34" charset="0"/>
                  </a:rPr>
                  <a:t>  </a:t>
                </a:r>
                <a14:m>
                  <m:oMath xmlns:m="http://schemas.openxmlformats.org/officeDocument/2006/math">
                    <m:f>
                      <m:fPr>
                        <m:ctrlPr>
                          <a:rPr lang="en-US" sz="2200" i="1">
                            <a:latin typeface="Cambria Math" panose="02040503050406030204" pitchFamily="18" charset="0"/>
                            <a:ea typeface="Calibri" panose="020F0502020204030204" pitchFamily="34" charset="0"/>
                            <a:cs typeface="Helvetica" panose="020B0604020202020204" pitchFamily="34" charset="0"/>
                          </a:rPr>
                        </m:ctrlPr>
                      </m:fPr>
                      <m:num>
                        <m:r>
                          <a:rPr lang="it-IT" sz="2200" i="1">
                            <a:latin typeface="Cambria Math" panose="02040503050406030204" pitchFamily="18" charset="0"/>
                            <a:ea typeface="Calibri" panose="020F0502020204030204" pitchFamily="34" charset="0"/>
                            <a:cs typeface="Helvetica" panose="020B0604020202020204" pitchFamily="34" charset="0"/>
                          </a:rPr>
                          <m:t>𝑑</m:t>
                        </m:r>
                      </m:num>
                      <m:den>
                        <m:r>
                          <a:rPr lang="it-IT" sz="2200" i="1">
                            <a:latin typeface="Cambria Math" panose="02040503050406030204" pitchFamily="18" charset="0"/>
                            <a:ea typeface="Calibri" panose="020F0502020204030204" pitchFamily="34" charset="0"/>
                            <a:cs typeface="Helvetica" panose="020B0604020202020204" pitchFamily="34" charset="0"/>
                          </a:rPr>
                          <m:t>𝑑𝑉</m:t>
                        </m:r>
                      </m:den>
                    </m:f>
                    <m:r>
                      <a:rPr lang="it-IT" sz="2200" i="1">
                        <a:latin typeface="Cambria Math" panose="02040503050406030204" pitchFamily="18" charset="0"/>
                        <a:ea typeface="Calibri" panose="020F0502020204030204" pitchFamily="34" charset="0"/>
                        <a:cs typeface="Helvetica" panose="020B0604020202020204" pitchFamily="34" charset="0"/>
                      </a:rPr>
                      <m:t>(</m:t>
                    </m:r>
                    <m:r>
                      <m:rPr>
                        <m:sty m:val="p"/>
                      </m:rPr>
                      <a:rPr lang="it-IT" sz="2200">
                        <a:latin typeface="Cambria Math" panose="02040503050406030204" pitchFamily="18" charset="0"/>
                        <a:ea typeface="Calibri" panose="020F0502020204030204" pitchFamily="34" charset="0"/>
                        <a:cs typeface="Helvetica" panose="020B0604020202020204" pitchFamily="34" charset="0"/>
                      </a:rPr>
                      <m:t>ln</m:t>
                    </m:r>
                    <m:r>
                      <a:rPr lang="it-IT" sz="2200" i="1">
                        <a:latin typeface="Cambria Math" panose="02040503050406030204" pitchFamily="18" charset="0"/>
                        <a:ea typeface="Calibri" panose="020F0502020204030204" pitchFamily="34" charset="0"/>
                        <a:cs typeface="Helvetica" panose="020B0604020202020204" pitchFamily="34" charset="0"/>
                      </a:rPr>
                      <m:t>⁡(</m:t>
                    </m:r>
                    <m:r>
                      <a:rPr lang="it-IT" sz="2200" i="1">
                        <a:latin typeface="Cambria Math" panose="02040503050406030204" pitchFamily="18" charset="0"/>
                        <a:ea typeface="Calibri" panose="020F0502020204030204" pitchFamily="34" charset="0"/>
                        <a:cs typeface="Helvetica" panose="020B0604020202020204" pitchFamily="34" charset="0"/>
                      </a:rPr>
                      <m:t>𝐼</m:t>
                    </m:r>
                    <m:r>
                      <a:rPr lang="it-IT" sz="2200" i="1">
                        <a:latin typeface="Cambria Math" panose="02040503050406030204" pitchFamily="18" charset="0"/>
                        <a:ea typeface="Calibri" panose="020F0502020204030204" pitchFamily="34" charset="0"/>
                        <a:cs typeface="Helvetica" panose="020B0604020202020204" pitchFamily="34" charset="0"/>
                      </a:rPr>
                      <m:t>))</m:t>
                    </m:r>
                  </m:oMath>
                </a14:m>
                <a:endParaRPr lang="en-US" sz="2200" dirty="0">
                  <a:latin typeface="Helvetica" panose="020B0604020202020204" pitchFamily="34" charset="0"/>
                  <a:ea typeface="Calibri" panose="020F0502020204030204" pitchFamily="34" charset="0"/>
                  <a:cs typeface="Helvetica" panose="020B0604020202020204" pitchFamily="34" charset="0"/>
                </a:endParaRPr>
              </a:p>
              <a:p>
                <a:pPr marL="628206" lvl="1" indent="-342900">
                  <a:lnSpc>
                    <a:spcPct val="120000"/>
                  </a:lnSpc>
                  <a:spcBef>
                    <a:spcPts val="0"/>
                  </a:spcBef>
                  <a:buClr>
                    <a:srgbClr val="3C5A77"/>
                  </a:buClr>
                  <a:buSzPts val="2400"/>
                </a:pPr>
                <a:r>
                  <a:rPr lang="en-US" sz="2200" dirty="0">
                    <a:latin typeface="Helvetica" panose="020B0604020202020204" pitchFamily="34" charset="0"/>
                    <a:ea typeface="Calibri" panose="020F0502020204030204" pitchFamily="34" charset="0"/>
                    <a:cs typeface="Helvetica" panose="020B0604020202020204" pitchFamily="34" charset="0"/>
                  </a:rPr>
                  <a:t>Vendor : 2</a:t>
                </a:r>
                <a:r>
                  <a:rPr lang="en-US" sz="2200" baseline="30000" dirty="0">
                    <a:latin typeface="Helvetica" panose="020B0604020202020204" pitchFamily="34" charset="0"/>
                    <a:ea typeface="Calibri" panose="020F0502020204030204" pitchFamily="34" charset="0"/>
                    <a:cs typeface="Helvetica" panose="020B0604020202020204" pitchFamily="34" charset="0"/>
                  </a:rPr>
                  <a:t>nd</a:t>
                </a:r>
                <a:r>
                  <a:rPr lang="en-US" sz="2200" dirty="0">
                    <a:latin typeface="Helvetica" panose="020B0604020202020204" pitchFamily="34" charset="0"/>
                    <a:ea typeface="Calibri" panose="020F0502020204030204" pitchFamily="34" charset="0"/>
                    <a:cs typeface="Helvetica" panose="020B0604020202020204" pitchFamily="34" charset="0"/>
                  </a:rPr>
                  <a:t> logarithmic derivative method </a:t>
                </a:r>
                <a:r>
                  <a:rPr lang="it-IT" sz="2400" dirty="0"/>
                  <a:t>→</a:t>
                </a:r>
                <a:r>
                  <a:rPr lang="en-US" sz="2200" dirty="0">
                    <a:latin typeface="Helvetica" panose="020B0604020202020204" pitchFamily="34" charset="0"/>
                    <a:ea typeface="Calibri" panose="020F0502020204030204" pitchFamily="34" charset="0"/>
                    <a:cs typeface="Helvetica" panose="020B0604020202020204" pitchFamily="34" charset="0"/>
                  </a:rPr>
                  <a:t>  </a:t>
                </a:r>
                <a14:m>
                  <m:oMath xmlns:m="http://schemas.openxmlformats.org/officeDocument/2006/math">
                    <m:f>
                      <m:fPr>
                        <m:ctrlPr>
                          <a:rPr lang="en-US" sz="2200" i="1">
                            <a:latin typeface="Cambria Math" panose="02040503050406030204" pitchFamily="18" charset="0"/>
                            <a:ea typeface="Calibri" panose="020F0502020204030204" pitchFamily="34" charset="0"/>
                            <a:cs typeface="Helvetica" panose="020B0604020202020204" pitchFamily="34" charset="0"/>
                          </a:rPr>
                        </m:ctrlPr>
                      </m:fPr>
                      <m:num>
                        <m:sSup>
                          <m:sSupPr>
                            <m:ctrlPr>
                              <a:rPr lang="it-IT" sz="2200" i="1">
                                <a:latin typeface="Cambria Math" panose="02040503050406030204" pitchFamily="18" charset="0"/>
                                <a:cs typeface="Helvetica" panose="020B0604020202020204" pitchFamily="34" charset="0"/>
                              </a:rPr>
                            </m:ctrlPr>
                          </m:sSupPr>
                          <m:e>
                            <m:r>
                              <a:rPr lang="it-IT" sz="2200" i="1">
                                <a:latin typeface="Cambria Math" panose="02040503050406030204" pitchFamily="18" charset="0"/>
                                <a:cs typeface="Helvetica" panose="020B0604020202020204" pitchFamily="34" charset="0"/>
                              </a:rPr>
                              <m:t>𝑑</m:t>
                            </m:r>
                          </m:e>
                          <m:sup>
                            <m:r>
                              <a:rPr lang="it-IT" sz="2200" i="1">
                                <a:latin typeface="Cambria Math" panose="02040503050406030204" pitchFamily="18" charset="0"/>
                                <a:cs typeface="Helvetica" panose="020B0604020202020204" pitchFamily="34" charset="0"/>
                              </a:rPr>
                              <m:t>2</m:t>
                            </m:r>
                          </m:sup>
                        </m:sSup>
                      </m:num>
                      <m:den>
                        <m:sSup>
                          <m:sSupPr>
                            <m:ctrlPr>
                              <a:rPr lang="it-IT" sz="2200" i="1">
                                <a:latin typeface="Cambria Math" panose="02040503050406030204" pitchFamily="18" charset="0"/>
                                <a:cs typeface="Helvetica" panose="020B0604020202020204" pitchFamily="34" charset="0"/>
                              </a:rPr>
                            </m:ctrlPr>
                          </m:sSupPr>
                          <m:e>
                            <m:r>
                              <a:rPr lang="it-IT" sz="2200" i="1">
                                <a:latin typeface="Cambria Math" panose="02040503050406030204" pitchFamily="18" charset="0"/>
                                <a:cs typeface="Helvetica" panose="020B0604020202020204" pitchFamily="34" charset="0"/>
                              </a:rPr>
                              <m:t>𝑑</m:t>
                            </m:r>
                            <m:r>
                              <a:rPr lang="it-IT" sz="2200" i="1">
                                <a:latin typeface="Cambria Math" panose="02040503050406030204" pitchFamily="18" charset="0"/>
                                <a:cs typeface="Helvetica" panose="020B0604020202020204" pitchFamily="34" charset="0"/>
                              </a:rPr>
                              <m:t>𝑉</m:t>
                            </m:r>
                          </m:e>
                          <m:sup>
                            <m:r>
                              <a:rPr lang="it-IT" sz="2200" i="1">
                                <a:latin typeface="Cambria Math" panose="02040503050406030204" pitchFamily="18" charset="0"/>
                                <a:cs typeface="Helvetica" panose="020B0604020202020204" pitchFamily="34" charset="0"/>
                              </a:rPr>
                              <m:t>2</m:t>
                            </m:r>
                          </m:sup>
                        </m:sSup>
                      </m:den>
                    </m:f>
                    <m:r>
                      <a:rPr lang="it-IT" sz="2200" i="1">
                        <a:latin typeface="Cambria Math" panose="02040503050406030204" pitchFamily="18" charset="0"/>
                        <a:ea typeface="Calibri" panose="020F0502020204030204" pitchFamily="34" charset="0"/>
                        <a:cs typeface="Helvetica" panose="020B0604020202020204" pitchFamily="34" charset="0"/>
                      </a:rPr>
                      <m:t>(</m:t>
                    </m:r>
                    <m:r>
                      <m:rPr>
                        <m:sty m:val="p"/>
                      </m:rPr>
                      <a:rPr lang="it-IT" sz="2200">
                        <a:latin typeface="Cambria Math" panose="02040503050406030204" pitchFamily="18" charset="0"/>
                        <a:ea typeface="Calibri" panose="020F0502020204030204" pitchFamily="34" charset="0"/>
                        <a:cs typeface="Helvetica" panose="020B0604020202020204" pitchFamily="34" charset="0"/>
                      </a:rPr>
                      <m:t>ln</m:t>
                    </m:r>
                    <m:r>
                      <a:rPr lang="it-IT" sz="2200" i="1">
                        <a:latin typeface="Cambria Math" panose="02040503050406030204" pitchFamily="18" charset="0"/>
                        <a:ea typeface="Calibri" panose="020F0502020204030204" pitchFamily="34" charset="0"/>
                        <a:cs typeface="Helvetica" panose="020B0604020202020204" pitchFamily="34" charset="0"/>
                      </a:rPr>
                      <m:t>⁡(</m:t>
                    </m:r>
                    <m:r>
                      <a:rPr lang="it-IT" sz="2200" i="1">
                        <a:latin typeface="Cambria Math" panose="02040503050406030204" pitchFamily="18" charset="0"/>
                        <a:ea typeface="Calibri" panose="020F0502020204030204" pitchFamily="34" charset="0"/>
                        <a:cs typeface="Helvetica" panose="020B0604020202020204" pitchFamily="34" charset="0"/>
                      </a:rPr>
                      <m:t>𝐼</m:t>
                    </m:r>
                    <m:r>
                      <a:rPr lang="it-IT" sz="2200" i="1">
                        <a:latin typeface="Cambria Math" panose="02040503050406030204" pitchFamily="18" charset="0"/>
                        <a:ea typeface="Calibri" panose="020F0502020204030204" pitchFamily="34" charset="0"/>
                        <a:cs typeface="Helvetica" panose="020B0604020202020204" pitchFamily="34" charset="0"/>
                      </a:rPr>
                      <m:t>))</m:t>
                    </m:r>
                  </m:oMath>
                </a14:m>
                <a:endParaRPr lang="en-GB" sz="2200" dirty="0">
                  <a:latin typeface="Helvetica" panose="020B0604020202020204" pitchFamily="34" charset="0"/>
                  <a:ea typeface="Calibri" panose="020F0502020204030204" pitchFamily="34" charset="0"/>
                  <a:cs typeface="Helvetica" panose="020B0604020202020204" pitchFamily="34" charset="0"/>
                </a:endParaRPr>
              </a:p>
            </p:txBody>
          </p:sp>
        </mc:Choice>
        <mc:Fallback>
          <p:sp>
            <p:nvSpPr>
              <p:cNvPr id="2" name="Google Shape;31;p2">
                <a:extLst>
                  <a:ext uri="{FF2B5EF4-FFF2-40B4-BE49-F238E27FC236}">
                    <a16:creationId xmlns:a16="http://schemas.microsoft.com/office/drawing/2014/main" id="{A4113803-5E58-C202-DAB9-BE4E1C1086F6}"/>
                  </a:ext>
                </a:extLst>
              </p:cNvPr>
              <p:cNvSpPr txBox="1">
                <a:spLocks noRot="1" noChangeAspect="1" noMove="1" noResize="1" noEditPoints="1" noAdjustHandles="1" noChangeArrowheads="1" noChangeShapeType="1" noTextEdit="1"/>
              </p:cNvSpPr>
              <p:nvPr/>
            </p:nvSpPr>
            <p:spPr>
              <a:xfrm>
                <a:off x="1978026" y="3363036"/>
                <a:ext cx="8229600" cy="2603512"/>
              </a:xfrm>
              <a:prstGeom prst="rect">
                <a:avLst/>
              </a:prstGeom>
              <a:blipFill>
                <a:blip r:embed="rId2"/>
                <a:stretch>
                  <a:fillRect l="-2593" t="-1171"/>
                </a:stretch>
              </a:blipFill>
              <a:ln>
                <a:noFill/>
              </a:ln>
            </p:spPr>
            <p:txBody>
              <a:bodyPr/>
              <a:lstStyle/>
              <a:p>
                <a:r>
                  <a:rPr lang="en-GB">
                    <a:noFill/>
                  </a:rPr>
                  <a:t> </a:t>
                </a:r>
              </a:p>
            </p:txBody>
          </p:sp>
        </mc:Fallback>
      </mc:AlternateContent>
      <p:pic>
        <p:nvPicPr>
          <p:cNvPr id="3" name="Google Shape;35;p2">
            <a:extLst>
              <a:ext uri="{FF2B5EF4-FFF2-40B4-BE49-F238E27FC236}">
                <a16:creationId xmlns:a16="http://schemas.microsoft.com/office/drawing/2014/main" id="{FB707998-6CB8-11A5-E7F6-B4FB3084CC2E}"/>
              </a:ext>
            </a:extLst>
          </p:cNvPr>
          <p:cNvPicPr preferRelativeResize="0"/>
          <p:nvPr/>
        </p:nvPicPr>
        <p:blipFill rotWithShape="1">
          <a:blip r:embed="rId3">
            <a:alphaModFix/>
          </a:blip>
          <a:srcRect l="-2200" t="24817" r="5675" b="24782"/>
          <a:stretch/>
        </p:blipFill>
        <p:spPr>
          <a:xfrm>
            <a:off x="9406111" y="6421187"/>
            <a:ext cx="1252684" cy="402406"/>
          </a:xfrm>
          <a:prstGeom prst="rect">
            <a:avLst/>
          </a:prstGeom>
          <a:noFill/>
          <a:ln>
            <a:noFill/>
          </a:ln>
        </p:spPr>
      </p:pic>
      <p:pic>
        <p:nvPicPr>
          <p:cNvPr id="4" name="Google Shape;36;p2">
            <a:extLst>
              <a:ext uri="{FF2B5EF4-FFF2-40B4-BE49-F238E27FC236}">
                <a16:creationId xmlns:a16="http://schemas.microsoft.com/office/drawing/2014/main" id="{F0A07320-07A0-98D2-8520-B1AE7A8398D3}"/>
              </a:ext>
            </a:extLst>
          </p:cNvPr>
          <p:cNvPicPr preferRelativeResize="0"/>
          <p:nvPr/>
        </p:nvPicPr>
        <p:blipFill rotWithShape="1">
          <a:blip r:embed="rId4">
            <a:alphaModFix/>
          </a:blip>
          <a:srcRect/>
          <a:stretch/>
        </p:blipFill>
        <p:spPr>
          <a:xfrm>
            <a:off x="8646550" y="6384975"/>
            <a:ext cx="850941" cy="472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Differences with our typical data</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4</a:t>
            </a:fld>
            <a:endParaRPr/>
          </a:p>
        </p:txBody>
      </p:sp>
      <p:sp>
        <p:nvSpPr>
          <p:cNvPr id="11" name="Google Shape;31;p2">
            <a:extLst>
              <a:ext uri="{FF2B5EF4-FFF2-40B4-BE49-F238E27FC236}">
                <a16:creationId xmlns:a16="http://schemas.microsoft.com/office/drawing/2014/main" id="{93B7B884-F106-4BD0-8C22-F3024EE1572A}"/>
              </a:ext>
            </a:extLst>
          </p:cNvPr>
          <p:cNvSpPr txBox="1">
            <a:spLocks/>
          </p:cNvSpPr>
          <p:nvPr/>
        </p:nvSpPr>
        <p:spPr>
          <a:xfrm>
            <a:off x="1981200" y="1262639"/>
            <a:ext cx="8229600" cy="1634469"/>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b="1" dirty="0">
                <a:latin typeface="Helvetica" panose="020B0604020202020204" pitchFamily="34" charset="0"/>
                <a:ea typeface="Calibri" panose="020F0502020204030204" pitchFamily="34" charset="0"/>
                <a:cs typeface="Helvetica" panose="020B0604020202020204" pitchFamily="34" charset="0"/>
              </a:rPr>
              <a:t>Disclaimer</a:t>
            </a:r>
            <a:r>
              <a:rPr lang="en-GB" sz="2800" dirty="0">
                <a:latin typeface="Helvetica" panose="020B0604020202020204" pitchFamily="34" charset="0"/>
                <a:ea typeface="Calibri" panose="020F0502020204030204" pitchFamily="34" charset="0"/>
                <a:cs typeface="Helvetica" panose="020B0604020202020204" pitchFamily="34" charset="0"/>
              </a:rPr>
              <a:t>: </a:t>
            </a:r>
            <a:r>
              <a:rPr lang="en-US" sz="2400" dirty="0">
                <a:latin typeface="Helvetica" panose="020B0604020202020204" pitchFamily="34" charset="0"/>
                <a:ea typeface="Calibri" panose="020F0502020204030204" pitchFamily="34" charset="0"/>
                <a:cs typeface="Helvetica" panose="020B0604020202020204" pitchFamily="34" charset="0"/>
              </a:rPr>
              <a:t>The CACTUS analysis algorithm is somehow optimized for HPK strips, due to a higher population of measurements</a:t>
            </a:r>
            <a:endParaRPr lang="en-GB" sz="2400" dirty="0">
              <a:latin typeface="Helvetica" panose="020B0604020202020204" pitchFamily="34" charset="0"/>
              <a:ea typeface="Calibri" panose="020F0502020204030204" pitchFamily="34" charset="0"/>
              <a:cs typeface="Helvetica" panose="020B0604020202020204" pitchFamily="34" charset="0"/>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sp>
        <p:nvSpPr>
          <p:cNvPr id="3" name="Google Shape;31;p2">
            <a:extLst>
              <a:ext uri="{FF2B5EF4-FFF2-40B4-BE49-F238E27FC236}">
                <a16:creationId xmlns:a16="http://schemas.microsoft.com/office/drawing/2014/main" id="{D1D2BE44-B179-1A65-7ABF-D230469A87D2}"/>
              </a:ext>
            </a:extLst>
          </p:cNvPr>
          <p:cNvSpPr txBox="1">
            <a:spLocks/>
          </p:cNvSpPr>
          <p:nvPr/>
        </p:nvSpPr>
        <p:spPr>
          <a:xfrm>
            <a:off x="1978026" y="3232414"/>
            <a:ext cx="8229600" cy="3123113"/>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dirty="0">
                <a:latin typeface="Helvetica" panose="020B0604020202020204" pitchFamily="34" charset="0"/>
                <a:ea typeface="Calibri" panose="020F0502020204030204" pitchFamily="34" charset="0"/>
                <a:cs typeface="Helvetica" panose="020B0604020202020204" pitchFamily="34" charset="0"/>
              </a:rPr>
              <a:t>Differences with CACTUS standard measurements</a:t>
            </a:r>
            <a:endParaRPr lang="en-GB" sz="24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Higher </a:t>
            </a:r>
            <a:r>
              <a:rPr lang="en-US" sz="2400" dirty="0" err="1">
                <a:latin typeface="Helvetica" panose="020B0604020202020204" pitchFamily="34" charset="0"/>
                <a:ea typeface="Calibri" panose="020F0502020204030204" pitchFamily="34" charset="0"/>
                <a:cs typeface="Helvetica" panose="020B0604020202020204" pitchFamily="34" charset="0"/>
              </a:rPr>
              <a:t>V</a:t>
            </a:r>
            <a:r>
              <a:rPr lang="en-US" sz="2400" baseline="-25000" dirty="0" err="1">
                <a:latin typeface="Helvetica" panose="020B0604020202020204" pitchFamily="34" charset="0"/>
                <a:ea typeface="Calibri" panose="020F0502020204030204" pitchFamily="34" charset="0"/>
                <a:cs typeface="Helvetica" panose="020B0604020202020204" pitchFamily="34" charset="0"/>
              </a:rPr>
              <a:t>step</a:t>
            </a:r>
            <a:r>
              <a:rPr lang="en-US" sz="2400" dirty="0">
                <a:latin typeface="Helvetica" panose="020B0604020202020204" pitchFamily="34" charset="0"/>
                <a:ea typeface="Calibri" panose="020F0502020204030204" pitchFamily="34" charset="0"/>
                <a:cs typeface="Helvetica" panose="020B0604020202020204" pitchFamily="34" charset="0"/>
              </a:rPr>
              <a:t> : 50 mV vs [10 – 20] mV</a:t>
            </a: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Lower noise : probably due to different instrumentation</a:t>
            </a:r>
            <a:endParaRPr lang="en-GB" sz="2400" dirty="0">
              <a:latin typeface="Helvetica" panose="020B0604020202020204" pitchFamily="34" charset="0"/>
              <a:ea typeface="Calibri" panose="020F0502020204030204" pitchFamily="34" charset="0"/>
              <a:cs typeface="Helvetica" panose="020B0604020202020204" pitchFamily="34" charset="0"/>
            </a:endParaRPr>
          </a:p>
          <a:p>
            <a:pPr marL="0" indent="0">
              <a:lnSpc>
                <a:spcPct val="120000"/>
              </a:lnSpc>
              <a:spcBef>
                <a:spcPts val="0"/>
              </a:spcBef>
              <a:buClr>
                <a:srgbClr val="3C5A77"/>
              </a:buClr>
              <a:buSzPts val="2400"/>
              <a:buNone/>
            </a:pPr>
            <a:endParaRPr lang="en-GB" sz="2400" dirty="0">
              <a:latin typeface="Helvetica" panose="020B0604020202020204" pitchFamily="34" charset="0"/>
              <a:ea typeface="Calibri" panose="020F0502020204030204" pitchFamily="34" charset="0"/>
              <a:cs typeface="Helvetica" panose="020B0604020202020204" pitchFamily="34" charset="0"/>
            </a:endParaRPr>
          </a:p>
        </p:txBody>
      </p:sp>
      <p:pic>
        <p:nvPicPr>
          <p:cNvPr id="2" name="Google Shape;35;p2">
            <a:extLst>
              <a:ext uri="{FF2B5EF4-FFF2-40B4-BE49-F238E27FC236}">
                <a16:creationId xmlns:a16="http://schemas.microsoft.com/office/drawing/2014/main" id="{11E4E63E-739D-0465-4127-35BC9860FB8E}"/>
              </a:ext>
            </a:extLst>
          </p:cNvPr>
          <p:cNvPicPr preferRelativeResize="0"/>
          <p:nvPr/>
        </p:nvPicPr>
        <p:blipFill rotWithShape="1">
          <a:blip r:embed="rId2">
            <a:alphaModFix/>
          </a:blip>
          <a:srcRect l="-2200" t="24817" r="5675" b="24782"/>
          <a:stretch/>
        </p:blipFill>
        <p:spPr>
          <a:xfrm>
            <a:off x="9406111" y="6421187"/>
            <a:ext cx="1252684" cy="402406"/>
          </a:xfrm>
          <a:prstGeom prst="rect">
            <a:avLst/>
          </a:prstGeom>
          <a:noFill/>
          <a:ln>
            <a:noFill/>
          </a:ln>
        </p:spPr>
      </p:pic>
      <p:pic>
        <p:nvPicPr>
          <p:cNvPr id="4" name="Google Shape;36;p2">
            <a:extLst>
              <a:ext uri="{FF2B5EF4-FFF2-40B4-BE49-F238E27FC236}">
                <a16:creationId xmlns:a16="http://schemas.microsoft.com/office/drawing/2014/main" id="{BC5B71BF-58CD-3F38-3501-6D12FD5850B7}"/>
              </a:ext>
            </a:extLst>
          </p:cNvPr>
          <p:cNvPicPr preferRelativeResize="0"/>
          <p:nvPr/>
        </p:nvPicPr>
        <p:blipFill rotWithShape="1">
          <a:blip r:embed="rId3">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387866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Results – V</a:t>
            </a:r>
            <a:r>
              <a:rPr lang="en-US" sz="3200" baseline="-25000" dirty="0"/>
              <a:t>BD</a:t>
            </a:r>
            <a:r>
              <a:rPr lang="en-US" sz="3200" dirty="0"/>
              <a:t> distribution</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5</a:t>
            </a:fld>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pic>
        <p:nvPicPr>
          <p:cNvPr id="5" name="Immagine 4">
            <a:extLst>
              <a:ext uri="{FF2B5EF4-FFF2-40B4-BE49-F238E27FC236}">
                <a16:creationId xmlns:a16="http://schemas.microsoft.com/office/drawing/2014/main" id="{BEE992BB-763D-7476-FD60-2C0882680E7E}"/>
              </a:ext>
            </a:extLst>
          </p:cNvPr>
          <p:cNvPicPr>
            <a:picLocks noChangeAspect="1"/>
          </p:cNvPicPr>
          <p:nvPr/>
        </p:nvPicPr>
        <p:blipFill>
          <a:blip r:embed="rId2"/>
          <a:stretch>
            <a:fillRect/>
          </a:stretch>
        </p:blipFill>
        <p:spPr>
          <a:xfrm>
            <a:off x="2767429" y="1244408"/>
            <a:ext cx="6638682" cy="5064561"/>
          </a:xfrm>
          <a:prstGeom prst="rect">
            <a:avLst/>
          </a:prstGeom>
        </p:spPr>
      </p:pic>
      <p:pic>
        <p:nvPicPr>
          <p:cNvPr id="2" name="Google Shape;35;p2">
            <a:extLst>
              <a:ext uri="{FF2B5EF4-FFF2-40B4-BE49-F238E27FC236}">
                <a16:creationId xmlns:a16="http://schemas.microsoft.com/office/drawing/2014/main" id="{6C435DE9-A8D7-5647-DC5E-F924AFC9F068}"/>
              </a:ext>
            </a:extLst>
          </p:cNvPr>
          <p:cNvPicPr preferRelativeResize="0"/>
          <p:nvPr/>
        </p:nvPicPr>
        <p:blipFill rotWithShape="1">
          <a:blip r:embed="rId3">
            <a:alphaModFix/>
          </a:blip>
          <a:srcRect l="-2200" t="24817" r="5675" b="24782"/>
          <a:stretch/>
        </p:blipFill>
        <p:spPr>
          <a:xfrm>
            <a:off x="9406111" y="6421187"/>
            <a:ext cx="1252684" cy="402406"/>
          </a:xfrm>
          <a:prstGeom prst="rect">
            <a:avLst/>
          </a:prstGeom>
          <a:noFill/>
          <a:ln>
            <a:noFill/>
          </a:ln>
        </p:spPr>
      </p:pic>
      <p:pic>
        <p:nvPicPr>
          <p:cNvPr id="3" name="Google Shape;36;p2">
            <a:extLst>
              <a:ext uri="{FF2B5EF4-FFF2-40B4-BE49-F238E27FC236}">
                <a16:creationId xmlns:a16="http://schemas.microsoft.com/office/drawing/2014/main" id="{EEE60B9C-EAA5-CE44-7D64-0BE35F10C56C}"/>
              </a:ext>
            </a:extLst>
          </p:cNvPr>
          <p:cNvPicPr preferRelativeResize="0"/>
          <p:nvPr/>
        </p:nvPicPr>
        <p:blipFill rotWithShape="1">
          <a:blip r:embed="rId4">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280110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Results – mean V</a:t>
            </a:r>
            <a:r>
              <a:rPr lang="en-US" sz="3200" baseline="-25000" dirty="0"/>
              <a:t>BD</a:t>
            </a:r>
            <a:r>
              <a:rPr lang="en-US" sz="3200" dirty="0"/>
              <a:t> per strip</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6</a:t>
            </a:fld>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pic>
        <p:nvPicPr>
          <p:cNvPr id="3" name="Immagine 2">
            <a:extLst>
              <a:ext uri="{FF2B5EF4-FFF2-40B4-BE49-F238E27FC236}">
                <a16:creationId xmlns:a16="http://schemas.microsoft.com/office/drawing/2014/main" id="{2E092F41-0B19-75B7-34E5-D4BFB1E029E5}"/>
              </a:ext>
            </a:extLst>
          </p:cNvPr>
          <p:cNvPicPr>
            <a:picLocks noChangeAspect="1"/>
          </p:cNvPicPr>
          <p:nvPr/>
        </p:nvPicPr>
        <p:blipFill>
          <a:blip r:embed="rId2"/>
          <a:srcRect l="152"/>
          <a:stretch/>
        </p:blipFill>
        <p:spPr>
          <a:xfrm>
            <a:off x="235057" y="1234231"/>
            <a:ext cx="11721885" cy="4804429"/>
          </a:xfrm>
          <a:prstGeom prst="rect">
            <a:avLst/>
          </a:prstGeom>
        </p:spPr>
      </p:pic>
      <p:pic>
        <p:nvPicPr>
          <p:cNvPr id="2" name="Google Shape;35;p2">
            <a:extLst>
              <a:ext uri="{FF2B5EF4-FFF2-40B4-BE49-F238E27FC236}">
                <a16:creationId xmlns:a16="http://schemas.microsoft.com/office/drawing/2014/main" id="{C238B1D3-91DE-686D-9449-188E64E153D7}"/>
              </a:ext>
            </a:extLst>
          </p:cNvPr>
          <p:cNvPicPr preferRelativeResize="0"/>
          <p:nvPr/>
        </p:nvPicPr>
        <p:blipFill rotWithShape="1">
          <a:blip r:embed="rId3">
            <a:alphaModFix/>
          </a:blip>
          <a:srcRect l="-2200" t="24817" r="5675" b="24782"/>
          <a:stretch/>
        </p:blipFill>
        <p:spPr>
          <a:xfrm>
            <a:off x="9406111" y="6421187"/>
            <a:ext cx="1252684" cy="402406"/>
          </a:xfrm>
          <a:prstGeom prst="rect">
            <a:avLst/>
          </a:prstGeom>
          <a:noFill/>
          <a:ln>
            <a:noFill/>
          </a:ln>
        </p:spPr>
      </p:pic>
      <p:pic>
        <p:nvPicPr>
          <p:cNvPr id="4" name="Google Shape;36;p2">
            <a:extLst>
              <a:ext uri="{FF2B5EF4-FFF2-40B4-BE49-F238E27FC236}">
                <a16:creationId xmlns:a16="http://schemas.microsoft.com/office/drawing/2014/main" id="{3BA7A843-7543-D81B-157A-C8E029CCBBB4}"/>
              </a:ext>
            </a:extLst>
          </p:cNvPr>
          <p:cNvPicPr preferRelativeResize="0"/>
          <p:nvPr/>
        </p:nvPicPr>
        <p:blipFill rotWithShape="1">
          <a:blip r:embed="rId4">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159965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Differences with our typical data</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7</a:t>
            </a:fld>
            <a:endParaRPr/>
          </a:p>
        </p:txBody>
      </p:sp>
      <p:sp>
        <p:nvSpPr>
          <p:cNvPr id="11" name="Google Shape;31;p2">
            <a:extLst>
              <a:ext uri="{FF2B5EF4-FFF2-40B4-BE49-F238E27FC236}">
                <a16:creationId xmlns:a16="http://schemas.microsoft.com/office/drawing/2014/main" id="{93B7B884-F106-4BD0-8C22-F3024EE1572A}"/>
              </a:ext>
            </a:extLst>
          </p:cNvPr>
          <p:cNvSpPr txBox="1">
            <a:spLocks/>
          </p:cNvSpPr>
          <p:nvPr/>
        </p:nvSpPr>
        <p:spPr>
          <a:xfrm>
            <a:off x="1981200" y="1262639"/>
            <a:ext cx="8229600" cy="1634469"/>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b="1" dirty="0">
                <a:latin typeface="Helvetica" panose="020B0604020202020204" pitchFamily="34" charset="0"/>
                <a:ea typeface="Calibri" panose="020F0502020204030204" pitchFamily="34" charset="0"/>
                <a:cs typeface="Helvetica" panose="020B0604020202020204" pitchFamily="34" charset="0"/>
              </a:rPr>
              <a:t>Disclaimer</a:t>
            </a:r>
            <a:r>
              <a:rPr lang="en-GB" sz="2800" dirty="0">
                <a:latin typeface="Helvetica" panose="020B0604020202020204" pitchFamily="34" charset="0"/>
                <a:ea typeface="Calibri" panose="020F0502020204030204" pitchFamily="34" charset="0"/>
                <a:cs typeface="Helvetica" panose="020B0604020202020204" pitchFamily="34" charset="0"/>
              </a:rPr>
              <a:t>: </a:t>
            </a:r>
            <a:r>
              <a:rPr lang="en-US" sz="2400" dirty="0">
                <a:latin typeface="Helvetica" panose="020B0604020202020204" pitchFamily="34" charset="0"/>
                <a:ea typeface="Calibri" panose="020F0502020204030204" pitchFamily="34" charset="0"/>
                <a:cs typeface="Helvetica" panose="020B0604020202020204" pitchFamily="34" charset="0"/>
              </a:rPr>
              <a:t>The CACTUS analysis algorithm is somehow optimized for HPK strips, due to a higher population of measurements</a:t>
            </a:r>
            <a:endParaRPr lang="en-GB" sz="2400" dirty="0">
              <a:latin typeface="Helvetica" panose="020B0604020202020204" pitchFamily="34" charset="0"/>
              <a:ea typeface="Calibri" panose="020F0502020204030204" pitchFamily="34" charset="0"/>
              <a:cs typeface="Helvetica" panose="020B0604020202020204" pitchFamily="34" charset="0"/>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sp>
        <p:nvSpPr>
          <p:cNvPr id="3" name="Google Shape;31;p2">
            <a:extLst>
              <a:ext uri="{FF2B5EF4-FFF2-40B4-BE49-F238E27FC236}">
                <a16:creationId xmlns:a16="http://schemas.microsoft.com/office/drawing/2014/main" id="{D1D2BE44-B179-1A65-7ABF-D230469A87D2}"/>
              </a:ext>
            </a:extLst>
          </p:cNvPr>
          <p:cNvSpPr txBox="1">
            <a:spLocks/>
          </p:cNvSpPr>
          <p:nvPr/>
        </p:nvSpPr>
        <p:spPr>
          <a:xfrm>
            <a:off x="1978026" y="3232414"/>
            <a:ext cx="8229600" cy="3123113"/>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dirty="0">
                <a:latin typeface="Helvetica" panose="020B0604020202020204" pitchFamily="34" charset="0"/>
                <a:ea typeface="Calibri" panose="020F0502020204030204" pitchFamily="34" charset="0"/>
                <a:cs typeface="Helvetica" panose="020B0604020202020204" pitchFamily="34" charset="0"/>
              </a:rPr>
              <a:t>Differences with CACTUS standard measurements</a:t>
            </a:r>
            <a:endParaRPr lang="en-GB" sz="24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Higher </a:t>
            </a:r>
            <a:r>
              <a:rPr lang="en-US" sz="2400" dirty="0" err="1">
                <a:latin typeface="Helvetica" panose="020B0604020202020204" pitchFamily="34" charset="0"/>
                <a:ea typeface="Calibri" panose="020F0502020204030204" pitchFamily="34" charset="0"/>
                <a:cs typeface="Helvetica" panose="020B0604020202020204" pitchFamily="34" charset="0"/>
              </a:rPr>
              <a:t>V</a:t>
            </a:r>
            <a:r>
              <a:rPr lang="en-US" sz="2400" baseline="-25000" dirty="0" err="1">
                <a:latin typeface="Helvetica" panose="020B0604020202020204" pitchFamily="34" charset="0"/>
                <a:ea typeface="Calibri" panose="020F0502020204030204" pitchFamily="34" charset="0"/>
                <a:cs typeface="Helvetica" panose="020B0604020202020204" pitchFamily="34" charset="0"/>
              </a:rPr>
              <a:t>step</a:t>
            </a:r>
            <a:r>
              <a:rPr lang="en-US" sz="2400" dirty="0">
                <a:latin typeface="Helvetica" panose="020B0604020202020204" pitchFamily="34" charset="0"/>
                <a:ea typeface="Calibri" panose="020F0502020204030204" pitchFamily="34" charset="0"/>
                <a:cs typeface="Helvetica" panose="020B0604020202020204" pitchFamily="34" charset="0"/>
              </a:rPr>
              <a:t> : 50 mV vs [10 – 20] mV</a:t>
            </a: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Lower noise : probably due to different instrumentation</a:t>
            </a:r>
            <a:endParaRPr lang="en-GB" sz="2400" dirty="0">
              <a:latin typeface="Helvetica" panose="020B0604020202020204" pitchFamily="34" charset="0"/>
              <a:ea typeface="Calibri" panose="020F0502020204030204" pitchFamily="34" charset="0"/>
              <a:cs typeface="Helvetica" panose="020B0604020202020204" pitchFamily="34" charset="0"/>
            </a:endParaRPr>
          </a:p>
          <a:p>
            <a:pPr marL="0" indent="0">
              <a:lnSpc>
                <a:spcPct val="120000"/>
              </a:lnSpc>
              <a:spcBef>
                <a:spcPts val="0"/>
              </a:spcBef>
              <a:buClr>
                <a:srgbClr val="3C5A77"/>
              </a:buClr>
              <a:buSzPts val="2400"/>
              <a:buNone/>
            </a:pPr>
            <a:endParaRPr lang="en-GB" sz="2400" dirty="0">
              <a:latin typeface="Helvetica" panose="020B0604020202020204" pitchFamily="34" charset="0"/>
              <a:ea typeface="Calibri" panose="020F0502020204030204" pitchFamily="34" charset="0"/>
              <a:cs typeface="Helvetica" panose="020B0604020202020204" pitchFamily="34" charset="0"/>
            </a:endParaRPr>
          </a:p>
        </p:txBody>
      </p:sp>
      <p:pic>
        <p:nvPicPr>
          <p:cNvPr id="2" name="Google Shape;35;p2">
            <a:extLst>
              <a:ext uri="{FF2B5EF4-FFF2-40B4-BE49-F238E27FC236}">
                <a16:creationId xmlns:a16="http://schemas.microsoft.com/office/drawing/2014/main" id="{11E4E63E-739D-0465-4127-35BC9860FB8E}"/>
              </a:ext>
            </a:extLst>
          </p:cNvPr>
          <p:cNvPicPr preferRelativeResize="0"/>
          <p:nvPr/>
        </p:nvPicPr>
        <p:blipFill rotWithShape="1">
          <a:blip r:embed="rId2">
            <a:alphaModFix/>
          </a:blip>
          <a:srcRect l="-2200" t="24817" r="5675" b="24782"/>
          <a:stretch/>
        </p:blipFill>
        <p:spPr>
          <a:xfrm>
            <a:off x="9406111" y="6421187"/>
            <a:ext cx="1252684" cy="402406"/>
          </a:xfrm>
          <a:prstGeom prst="rect">
            <a:avLst/>
          </a:prstGeom>
          <a:noFill/>
          <a:ln>
            <a:noFill/>
          </a:ln>
        </p:spPr>
      </p:pic>
      <p:pic>
        <p:nvPicPr>
          <p:cNvPr id="4" name="Google Shape;36;p2">
            <a:extLst>
              <a:ext uri="{FF2B5EF4-FFF2-40B4-BE49-F238E27FC236}">
                <a16:creationId xmlns:a16="http://schemas.microsoft.com/office/drawing/2014/main" id="{BC5B71BF-58CD-3F38-3501-6D12FD5850B7}"/>
              </a:ext>
            </a:extLst>
          </p:cNvPr>
          <p:cNvPicPr preferRelativeResize="0"/>
          <p:nvPr/>
        </p:nvPicPr>
        <p:blipFill rotWithShape="1">
          <a:blip r:embed="rId3">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302508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Differences with our typical data</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8</a:t>
            </a:fld>
            <a:endParaRPr/>
          </a:p>
        </p:txBody>
      </p:sp>
      <p:sp>
        <p:nvSpPr>
          <p:cNvPr id="11" name="Google Shape;31;p2">
            <a:extLst>
              <a:ext uri="{FF2B5EF4-FFF2-40B4-BE49-F238E27FC236}">
                <a16:creationId xmlns:a16="http://schemas.microsoft.com/office/drawing/2014/main" id="{93B7B884-F106-4BD0-8C22-F3024EE1572A}"/>
              </a:ext>
            </a:extLst>
          </p:cNvPr>
          <p:cNvSpPr txBox="1">
            <a:spLocks/>
          </p:cNvSpPr>
          <p:nvPr/>
        </p:nvSpPr>
        <p:spPr>
          <a:xfrm>
            <a:off x="1981200" y="1262639"/>
            <a:ext cx="8229600" cy="1634469"/>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b="1" dirty="0">
                <a:latin typeface="Helvetica" panose="020B0604020202020204" pitchFamily="34" charset="0"/>
                <a:ea typeface="Calibri" panose="020F0502020204030204" pitchFamily="34" charset="0"/>
                <a:cs typeface="Helvetica" panose="020B0604020202020204" pitchFamily="34" charset="0"/>
              </a:rPr>
              <a:t>Disclaimer</a:t>
            </a:r>
            <a:r>
              <a:rPr lang="en-GB" sz="2800" dirty="0">
                <a:latin typeface="Helvetica" panose="020B0604020202020204" pitchFamily="34" charset="0"/>
                <a:ea typeface="Calibri" panose="020F0502020204030204" pitchFamily="34" charset="0"/>
                <a:cs typeface="Helvetica" panose="020B0604020202020204" pitchFamily="34" charset="0"/>
              </a:rPr>
              <a:t>: </a:t>
            </a:r>
            <a:r>
              <a:rPr lang="en-US" sz="2400" dirty="0">
                <a:latin typeface="Helvetica" panose="020B0604020202020204" pitchFamily="34" charset="0"/>
                <a:ea typeface="Calibri" panose="020F0502020204030204" pitchFamily="34" charset="0"/>
                <a:cs typeface="Helvetica" panose="020B0604020202020204" pitchFamily="34" charset="0"/>
              </a:rPr>
              <a:t>The CACTUS analysis algorithm is somehow optimized for HPK strips, due to a higher population of measurements</a:t>
            </a:r>
            <a:endParaRPr lang="en-GB" sz="2400" dirty="0">
              <a:latin typeface="Helvetica" panose="020B0604020202020204" pitchFamily="34" charset="0"/>
              <a:ea typeface="Calibri" panose="020F0502020204030204" pitchFamily="34" charset="0"/>
              <a:cs typeface="Helvetica" panose="020B0604020202020204" pitchFamily="34" charset="0"/>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sp>
        <p:nvSpPr>
          <p:cNvPr id="3" name="Google Shape;31;p2">
            <a:extLst>
              <a:ext uri="{FF2B5EF4-FFF2-40B4-BE49-F238E27FC236}">
                <a16:creationId xmlns:a16="http://schemas.microsoft.com/office/drawing/2014/main" id="{D1D2BE44-B179-1A65-7ABF-D230469A87D2}"/>
              </a:ext>
            </a:extLst>
          </p:cNvPr>
          <p:cNvSpPr txBox="1">
            <a:spLocks/>
          </p:cNvSpPr>
          <p:nvPr/>
        </p:nvSpPr>
        <p:spPr>
          <a:xfrm>
            <a:off x="1978026" y="3232414"/>
            <a:ext cx="8229600" cy="3123113"/>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GB" sz="2800" dirty="0">
                <a:latin typeface="Helvetica" panose="020B0604020202020204" pitchFamily="34" charset="0"/>
                <a:ea typeface="Calibri" panose="020F0502020204030204" pitchFamily="34" charset="0"/>
                <a:cs typeface="Helvetica" panose="020B0604020202020204" pitchFamily="34" charset="0"/>
              </a:rPr>
              <a:t>Differences with CACTUS standard measurements</a:t>
            </a:r>
            <a:endParaRPr lang="en-GB" sz="24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Higher </a:t>
            </a:r>
            <a:r>
              <a:rPr lang="en-US" sz="2400" dirty="0" err="1">
                <a:latin typeface="Helvetica" panose="020B0604020202020204" pitchFamily="34" charset="0"/>
                <a:ea typeface="Calibri" panose="020F0502020204030204" pitchFamily="34" charset="0"/>
                <a:cs typeface="Helvetica" panose="020B0604020202020204" pitchFamily="34" charset="0"/>
              </a:rPr>
              <a:t>V</a:t>
            </a:r>
            <a:r>
              <a:rPr lang="en-US" sz="2400" baseline="-25000" dirty="0" err="1">
                <a:latin typeface="Helvetica" panose="020B0604020202020204" pitchFamily="34" charset="0"/>
                <a:ea typeface="Calibri" panose="020F0502020204030204" pitchFamily="34" charset="0"/>
                <a:cs typeface="Helvetica" panose="020B0604020202020204" pitchFamily="34" charset="0"/>
              </a:rPr>
              <a:t>step</a:t>
            </a:r>
            <a:r>
              <a:rPr lang="en-US" sz="2400" dirty="0">
                <a:latin typeface="Helvetica" panose="020B0604020202020204" pitchFamily="34" charset="0"/>
                <a:ea typeface="Calibri" panose="020F0502020204030204" pitchFamily="34" charset="0"/>
                <a:cs typeface="Helvetica" panose="020B0604020202020204" pitchFamily="34" charset="0"/>
              </a:rPr>
              <a:t> : 50 mV vs [10 – 20] mV</a:t>
            </a:r>
          </a:p>
          <a:p>
            <a:pPr marL="342900" indent="-342900">
              <a:lnSpc>
                <a:spcPct val="120000"/>
              </a:lnSpc>
              <a:spcBef>
                <a:spcPts val="0"/>
              </a:spcBef>
              <a:buClr>
                <a:srgbClr val="3C5A77"/>
              </a:buClr>
              <a:buSzPts val="2400"/>
            </a:pPr>
            <a:r>
              <a:rPr lang="en-US" sz="2400" dirty="0">
                <a:latin typeface="Helvetica" panose="020B0604020202020204" pitchFamily="34" charset="0"/>
                <a:ea typeface="Calibri" panose="020F0502020204030204" pitchFamily="34" charset="0"/>
                <a:cs typeface="Helvetica" panose="020B0604020202020204" pitchFamily="34" charset="0"/>
              </a:rPr>
              <a:t>Lower noise : probably due to different instrumentation</a:t>
            </a:r>
            <a:endParaRPr lang="en-GB" sz="2400" dirty="0">
              <a:latin typeface="Helvetica" panose="020B0604020202020204" pitchFamily="34" charset="0"/>
              <a:ea typeface="Calibri" panose="020F0502020204030204" pitchFamily="34" charset="0"/>
              <a:cs typeface="Helvetica" panose="020B0604020202020204" pitchFamily="34" charset="0"/>
            </a:endParaRPr>
          </a:p>
          <a:p>
            <a:pPr marL="0" indent="0">
              <a:lnSpc>
                <a:spcPct val="120000"/>
              </a:lnSpc>
              <a:spcBef>
                <a:spcPts val="0"/>
              </a:spcBef>
              <a:buClr>
                <a:srgbClr val="3C5A77"/>
              </a:buClr>
              <a:buSzPts val="2400"/>
              <a:buNone/>
            </a:pPr>
            <a:endParaRPr lang="en-GB" sz="2400" dirty="0">
              <a:latin typeface="Helvetica" panose="020B0604020202020204" pitchFamily="34" charset="0"/>
              <a:ea typeface="Calibri" panose="020F0502020204030204" pitchFamily="34" charset="0"/>
              <a:cs typeface="Helvetica" panose="020B0604020202020204" pitchFamily="34" charset="0"/>
            </a:endParaRPr>
          </a:p>
          <a:p>
            <a:pPr marL="0" indent="0">
              <a:lnSpc>
                <a:spcPct val="120000"/>
              </a:lnSpc>
              <a:spcBef>
                <a:spcPts val="0"/>
              </a:spcBef>
              <a:buClr>
                <a:srgbClr val="3C5A77"/>
              </a:buClr>
              <a:buSzPts val="2400"/>
              <a:buNone/>
            </a:pPr>
            <a:r>
              <a:rPr lang="en-US" sz="2400" dirty="0">
                <a:solidFill>
                  <a:srgbClr val="E95125"/>
                </a:solidFill>
                <a:latin typeface="Helvetica" panose="020B0604020202020204" pitchFamily="34" charset="0"/>
                <a:ea typeface="Calibri" panose="020F0502020204030204" pitchFamily="34" charset="0"/>
                <a:cs typeface="Helvetica" panose="020B0604020202020204" pitchFamily="34" charset="0"/>
              </a:rPr>
              <a:t>The range of the parabolic fit is not optimized</a:t>
            </a:r>
          </a:p>
          <a:p>
            <a:pPr marL="0" indent="0">
              <a:lnSpc>
                <a:spcPct val="120000"/>
              </a:lnSpc>
              <a:spcBef>
                <a:spcPts val="0"/>
              </a:spcBef>
              <a:buClr>
                <a:srgbClr val="3C5A77"/>
              </a:buClr>
              <a:buSzPts val="2400"/>
              <a:buNone/>
            </a:pPr>
            <a:endParaRPr lang="en-GB" sz="2400" dirty="0">
              <a:latin typeface="Helvetica" panose="020B0604020202020204" pitchFamily="34" charset="0"/>
              <a:ea typeface="Calibri" panose="020F0502020204030204" pitchFamily="34" charset="0"/>
              <a:cs typeface="Helvetica" panose="020B0604020202020204" pitchFamily="34" charset="0"/>
            </a:endParaRPr>
          </a:p>
        </p:txBody>
      </p:sp>
      <p:pic>
        <p:nvPicPr>
          <p:cNvPr id="2" name="Google Shape;35;p2">
            <a:extLst>
              <a:ext uri="{FF2B5EF4-FFF2-40B4-BE49-F238E27FC236}">
                <a16:creationId xmlns:a16="http://schemas.microsoft.com/office/drawing/2014/main" id="{11E4E63E-739D-0465-4127-35BC9860FB8E}"/>
              </a:ext>
            </a:extLst>
          </p:cNvPr>
          <p:cNvPicPr preferRelativeResize="0"/>
          <p:nvPr/>
        </p:nvPicPr>
        <p:blipFill rotWithShape="1">
          <a:blip r:embed="rId2">
            <a:alphaModFix/>
          </a:blip>
          <a:srcRect l="-2200" t="24817" r="5675" b="24782"/>
          <a:stretch/>
        </p:blipFill>
        <p:spPr>
          <a:xfrm>
            <a:off x="9406111" y="6421187"/>
            <a:ext cx="1252684" cy="402406"/>
          </a:xfrm>
          <a:prstGeom prst="rect">
            <a:avLst/>
          </a:prstGeom>
          <a:noFill/>
          <a:ln>
            <a:noFill/>
          </a:ln>
        </p:spPr>
      </p:pic>
      <p:pic>
        <p:nvPicPr>
          <p:cNvPr id="4" name="Google Shape;36;p2">
            <a:extLst>
              <a:ext uri="{FF2B5EF4-FFF2-40B4-BE49-F238E27FC236}">
                <a16:creationId xmlns:a16="http://schemas.microsoft.com/office/drawing/2014/main" id="{BC5B71BF-58CD-3F38-3501-6D12FD5850B7}"/>
              </a:ext>
            </a:extLst>
          </p:cNvPr>
          <p:cNvPicPr preferRelativeResize="0"/>
          <p:nvPr/>
        </p:nvPicPr>
        <p:blipFill rotWithShape="1">
          <a:blip r:embed="rId3">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190978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1978026" y="356729"/>
            <a:ext cx="8229600" cy="647100"/>
          </a:xfrm>
          <a:prstGeom prst="rect">
            <a:avLst/>
          </a:prstGeom>
          <a:noFill/>
          <a:ln>
            <a:noFill/>
          </a:ln>
        </p:spPr>
        <p:txBody>
          <a:bodyPr spcFirstLastPara="1" vert="horz" wrap="square" lIns="0" tIns="0" rIns="0" bIns="0" anchor="t" anchorCtr="0">
            <a:noAutofit/>
          </a:bodyPr>
          <a:lstStyle/>
          <a:p>
            <a:pPr>
              <a:lnSpc>
                <a:spcPct val="150000"/>
              </a:lnSpc>
              <a:spcBef>
                <a:spcPts val="0"/>
              </a:spcBef>
              <a:spcAft>
                <a:spcPts val="0"/>
              </a:spcAft>
              <a:buClr>
                <a:srgbClr val="3C5A77"/>
              </a:buClr>
              <a:buSzPts val="2400"/>
            </a:pPr>
            <a:r>
              <a:rPr lang="en-US" sz="3200" dirty="0"/>
              <a:t>Changes in the algorithm</a:t>
            </a:r>
          </a:p>
        </p:txBody>
      </p:sp>
      <p:sp>
        <p:nvSpPr>
          <p:cNvPr id="51" name="Google Shape;51;p4"/>
          <p:cNvSpPr txBox="1">
            <a:spLocks noGrp="1"/>
          </p:cNvSpPr>
          <p:nvPr>
            <p:ph type="ftr" idx="3"/>
          </p:nvPr>
        </p:nvSpPr>
        <p:spPr>
          <a:xfrm>
            <a:off x="3401785" y="6549548"/>
            <a:ext cx="4349400" cy="158700"/>
          </a:xfrm>
          <a:prstGeom prst="rect">
            <a:avLst/>
          </a:prstGeom>
          <a:noFill/>
          <a:ln>
            <a:noFill/>
          </a:ln>
        </p:spPr>
        <p:txBody>
          <a:bodyPr spcFirstLastPara="1" wrap="square" lIns="0" tIns="0" rIns="0" bIns="0" anchor="b" anchorCtr="0">
            <a:noAutofit/>
          </a:bodyPr>
          <a:lstStyle/>
          <a:p>
            <a:r>
              <a:rPr lang="en-GB"/>
              <a:t>Tommaso Giammaria | DUNE photo-sensor meeting</a:t>
            </a:r>
            <a:endParaRPr/>
          </a:p>
        </p:txBody>
      </p:sp>
      <p:sp>
        <p:nvSpPr>
          <p:cNvPr id="52" name="Google Shape;52;p4"/>
          <p:cNvSpPr txBox="1">
            <a:spLocks noGrp="1"/>
          </p:cNvSpPr>
          <p:nvPr>
            <p:ph type="sldNum" idx="4"/>
          </p:nvPr>
        </p:nvSpPr>
        <p:spPr>
          <a:xfrm>
            <a:off x="1978026" y="6549548"/>
            <a:ext cx="425100" cy="158700"/>
          </a:xfrm>
          <a:prstGeom prst="rect">
            <a:avLst/>
          </a:prstGeom>
          <a:noFill/>
          <a:ln>
            <a:noFill/>
          </a:ln>
        </p:spPr>
        <p:txBody>
          <a:bodyPr spcFirstLastPara="1" wrap="square" lIns="0" tIns="0" rIns="0" bIns="0" anchor="b" anchorCtr="0">
            <a:noAutofit/>
          </a:bodyPr>
          <a:lstStyle/>
          <a:p>
            <a:fld id="{00000000-1234-1234-1234-123412341234}" type="slidenum">
              <a:rPr lang="en-GB"/>
              <a:pPr/>
              <a:t>9</a:t>
            </a:fld>
            <a:endParaRPr/>
          </a:p>
        </p:txBody>
      </p:sp>
      <p:sp>
        <p:nvSpPr>
          <p:cNvPr id="12" name="Google Shape;32;p2">
            <a:extLst>
              <a:ext uri="{FF2B5EF4-FFF2-40B4-BE49-F238E27FC236}">
                <a16:creationId xmlns:a16="http://schemas.microsoft.com/office/drawing/2014/main" id="{10C1D784-B5D7-40AA-B8F7-CA983CF97505}"/>
              </a:ext>
            </a:extLst>
          </p:cNvPr>
          <p:cNvSpPr txBox="1">
            <a:spLocks noGrp="1"/>
          </p:cNvSpPr>
          <p:nvPr>
            <p:ph type="dt" idx="2"/>
          </p:nvPr>
        </p:nvSpPr>
        <p:spPr>
          <a:xfrm>
            <a:off x="2403219" y="6549548"/>
            <a:ext cx="998700" cy="158700"/>
          </a:xfrm>
          <a:prstGeom prst="rect">
            <a:avLst/>
          </a:prstGeom>
          <a:noFill/>
          <a:ln>
            <a:noFill/>
          </a:ln>
        </p:spPr>
        <p:txBody>
          <a:bodyPr spcFirstLastPara="1" wrap="square" lIns="0" tIns="0" rIns="0" bIns="0" anchor="b" anchorCtr="0">
            <a:noAutofit/>
          </a:bodyPr>
          <a:lstStyle/>
          <a:p>
            <a:pPr>
              <a:spcBef>
                <a:spcPts val="440"/>
              </a:spcBef>
              <a:buClr>
                <a:srgbClr val="E95125"/>
              </a:buClr>
              <a:buSzPts val="2200"/>
            </a:pPr>
            <a:r>
              <a:rPr lang="en-GB" dirty="0"/>
              <a:t>22/10/2024</a:t>
            </a:r>
          </a:p>
        </p:txBody>
      </p:sp>
      <p:sp>
        <p:nvSpPr>
          <p:cNvPr id="3" name="Google Shape;31;p2">
            <a:extLst>
              <a:ext uri="{FF2B5EF4-FFF2-40B4-BE49-F238E27FC236}">
                <a16:creationId xmlns:a16="http://schemas.microsoft.com/office/drawing/2014/main" id="{D1D2BE44-B179-1A65-7ABF-D230469A87D2}"/>
              </a:ext>
            </a:extLst>
          </p:cNvPr>
          <p:cNvSpPr txBox="1">
            <a:spLocks/>
          </p:cNvSpPr>
          <p:nvPr/>
        </p:nvSpPr>
        <p:spPr>
          <a:xfrm>
            <a:off x="1978026" y="1014330"/>
            <a:ext cx="8229600" cy="647100"/>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US" sz="2600" dirty="0">
                <a:latin typeface="Helvetica" panose="020B0604020202020204" pitchFamily="34" charset="0"/>
                <a:ea typeface="Calibri" panose="020F0502020204030204" pitchFamily="34" charset="0"/>
                <a:cs typeface="Helvetica" panose="020B0604020202020204" pitchFamily="34" charset="0"/>
              </a:rPr>
              <a:t>Raise N</a:t>
            </a:r>
            <a:r>
              <a:rPr lang="en-US" sz="2600" baseline="-25000" dirty="0">
                <a:latin typeface="Helvetica" panose="020B0604020202020204" pitchFamily="34" charset="0"/>
                <a:ea typeface="Calibri" panose="020F0502020204030204" pitchFamily="34" charset="0"/>
                <a:cs typeface="Helvetica" panose="020B0604020202020204" pitchFamily="34" charset="0"/>
              </a:rPr>
              <a:t>FIT</a:t>
            </a:r>
            <a:r>
              <a:rPr lang="en-US" sz="2600" dirty="0">
                <a:latin typeface="Helvetica" panose="020B0604020202020204" pitchFamily="34" charset="0"/>
                <a:ea typeface="Calibri" panose="020F0502020204030204" pitchFamily="34" charset="0"/>
                <a:cs typeface="Helvetica" panose="020B0604020202020204" pitchFamily="34" charset="0"/>
              </a:rPr>
              <a:t>* (5 </a:t>
            </a:r>
            <a:r>
              <a:rPr lang="it-IT" sz="2600" dirty="0"/>
              <a:t>→ 8) </a:t>
            </a:r>
            <a:r>
              <a:rPr lang="en-US" sz="2600" dirty="0">
                <a:latin typeface="Helvetica" panose="020B0604020202020204" pitchFamily="34" charset="0"/>
                <a:ea typeface="Calibri" panose="020F0502020204030204" pitchFamily="34" charset="0"/>
                <a:cs typeface="Helvetica" panose="020B0604020202020204" pitchFamily="34" charset="0"/>
              </a:rPr>
              <a:t>in favor of V</a:t>
            </a:r>
            <a:r>
              <a:rPr lang="en-US" sz="2600" baseline="-25000" dirty="0">
                <a:latin typeface="Helvetica" panose="020B0604020202020204" pitchFamily="34" charset="0"/>
                <a:ea typeface="Calibri" panose="020F0502020204030204" pitchFamily="34" charset="0"/>
                <a:cs typeface="Helvetica" panose="020B0604020202020204" pitchFamily="34" charset="0"/>
              </a:rPr>
              <a:t>BD</a:t>
            </a:r>
            <a:r>
              <a:rPr lang="en-US" sz="2600" dirty="0">
                <a:latin typeface="Helvetica" panose="020B0604020202020204" pitchFamily="34" charset="0"/>
                <a:ea typeface="Calibri" panose="020F0502020204030204" pitchFamily="34" charset="0"/>
                <a:cs typeface="Helvetica" panose="020B0604020202020204" pitchFamily="34" charset="0"/>
              </a:rPr>
              <a:t> spread</a:t>
            </a:r>
          </a:p>
        </p:txBody>
      </p:sp>
      <p:sp>
        <p:nvSpPr>
          <p:cNvPr id="2" name="Google Shape;31;p2">
            <a:extLst>
              <a:ext uri="{FF2B5EF4-FFF2-40B4-BE49-F238E27FC236}">
                <a16:creationId xmlns:a16="http://schemas.microsoft.com/office/drawing/2014/main" id="{021A68D6-3C06-7947-8F31-B9938291E53A}"/>
              </a:ext>
            </a:extLst>
          </p:cNvPr>
          <p:cNvSpPr txBox="1">
            <a:spLocks/>
          </p:cNvSpPr>
          <p:nvPr/>
        </p:nvSpPr>
        <p:spPr>
          <a:xfrm>
            <a:off x="2014235" y="5626942"/>
            <a:ext cx="8229600" cy="647101"/>
          </a:xfrm>
          <a:prstGeom prst="rect">
            <a:avLst/>
          </a:prstGeom>
          <a:noFill/>
          <a:ln>
            <a:noFill/>
          </a:ln>
        </p:spPr>
        <p:txBody>
          <a:bodyPr spcFirstLastPara="1" wrap="square" lIns="0" tIns="45700" rIns="0" bIns="45700" anchor="t" anchorCtr="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it-IT" sz="2800" dirty="0">
                <a:latin typeface="Helvetica" panose="020B0604020202020204" pitchFamily="34" charset="0"/>
                <a:ea typeface="Calibri" panose="020F0502020204030204" pitchFamily="34" charset="0"/>
                <a:cs typeface="Helvetica" panose="020B0604020202020204" pitchFamily="34" charset="0"/>
              </a:rPr>
              <a:t>*</a:t>
            </a:r>
            <a:r>
              <a:rPr lang="it-IT" sz="1800" dirty="0">
                <a:latin typeface="Helvetica" panose="020B0604020202020204" pitchFamily="34" charset="0"/>
                <a:ea typeface="Calibri" panose="020F0502020204030204" pitchFamily="34" charset="0"/>
                <a:cs typeface="Helvetica" panose="020B0604020202020204" pitchFamily="34" charset="0"/>
              </a:rPr>
              <a:t>Minimum </a:t>
            </a:r>
            <a:r>
              <a:rPr lang="it-IT" sz="1800" dirty="0" err="1">
                <a:latin typeface="Helvetica" panose="020B0604020202020204" pitchFamily="34" charset="0"/>
                <a:ea typeface="Calibri" panose="020F0502020204030204" pitchFamily="34" charset="0"/>
                <a:cs typeface="Helvetica" panose="020B0604020202020204" pitchFamily="34" charset="0"/>
              </a:rPr>
              <a:t>number</a:t>
            </a:r>
            <a:r>
              <a:rPr lang="it-IT" sz="1800" dirty="0">
                <a:latin typeface="Helvetica" panose="020B0604020202020204" pitchFamily="34" charset="0"/>
                <a:ea typeface="Calibri" panose="020F0502020204030204" pitchFamily="34" charset="0"/>
                <a:cs typeface="Helvetica" panose="020B0604020202020204" pitchFamily="34" charset="0"/>
              </a:rPr>
              <a:t> of points for the </a:t>
            </a:r>
            <a:r>
              <a:rPr lang="it-IT" sz="1800" dirty="0" err="1">
                <a:latin typeface="Helvetica" panose="020B0604020202020204" pitchFamily="34" charset="0"/>
                <a:ea typeface="Calibri" panose="020F0502020204030204" pitchFamily="34" charset="0"/>
                <a:cs typeface="Helvetica" panose="020B0604020202020204" pitchFamily="34" charset="0"/>
              </a:rPr>
              <a:t>parabolic</a:t>
            </a:r>
            <a:r>
              <a:rPr lang="it-IT" sz="1800" dirty="0">
                <a:latin typeface="Helvetica" panose="020B0604020202020204" pitchFamily="34" charset="0"/>
                <a:ea typeface="Calibri" panose="020F0502020204030204" pitchFamily="34" charset="0"/>
                <a:cs typeface="Helvetica" panose="020B0604020202020204" pitchFamily="34" charset="0"/>
              </a:rPr>
              <a:t> </a:t>
            </a:r>
            <a:r>
              <a:rPr lang="it-IT" sz="1800" dirty="0" err="1">
                <a:latin typeface="Helvetica" panose="020B0604020202020204" pitchFamily="34" charset="0"/>
                <a:ea typeface="Calibri" panose="020F0502020204030204" pitchFamily="34" charset="0"/>
                <a:cs typeface="Helvetica" panose="020B0604020202020204" pitchFamily="34" charset="0"/>
              </a:rPr>
              <a:t>fit</a:t>
            </a:r>
            <a:r>
              <a:rPr lang="it-IT" sz="1800" dirty="0">
                <a:latin typeface="Helvetica" panose="020B0604020202020204" pitchFamily="34" charset="0"/>
                <a:ea typeface="Calibri" panose="020F0502020204030204" pitchFamily="34" charset="0"/>
                <a:cs typeface="Helvetica" panose="020B0604020202020204" pitchFamily="34" charset="0"/>
              </a:rPr>
              <a:t> </a:t>
            </a:r>
            <a:r>
              <a:rPr lang="it-IT" sz="1800" dirty="0" err="1">
                <a:latin typeface="Helvetica" panose="020B0604020202020204" pitchFamily="34" charset="0"/>
                <a:ea typeface="Calibri" panose="020F0502020204030204" pitchFamily="34" charset="0"/>
                <a:cs typeface="Helvetica" panose="020B0604020202020204" pitchFamily="34" charset="0"/>
              </a:rPr>
              <a:t>around</a:t>
            </a:r>
            <a:r>
              <a:rPr lang="it-IT" sz="1800" dirty="0">
                <a:latin typeface="Helvetica" panose="020B0604020202020204" pitchFamily="34" charset="0"/>
                <a:ea typeface="Calibri" panose="020F0502020204030204" pitchFamily="34" charset="0"/>
                <a:cs typeface="Helvetica" panose="020B0604020202020204" pitchFamily="34" charset="0"/>
              </a:rPr>
              <a:t> the first </a:t>
            </a:r>
            <a:r>
              <a:rPr lang="it-IT" sz="1800" dirty="0" err="1">
                <a:latin typeface="Helvetica" panose="020B0604020202020204" pitchFamily="34" charset="0"/>
                <a:ea typeface="Calibri" panose="020F0502020204030204" pitchFamily="34" charset="0"/>
                <a:cs typeface="Helvetica" panose="020B0604020202020204" pitchFamily="34" charset="0"/>
              </a:rPr>
              <a:t>guess</a:t>
            </a:r>
            <a:r>
              <a:rPr lang="it-IT" sz="1800" dirty="0">
                <a:latin typeface="Helvetica" panose="020B0604020202020204" pitchFamily="34" charset="0"/>
                <a:ea typeface="Calibri" panose="020F0502020204030204" pitchFamily="34" charset="0"/>
                <a:cs typeface="Helvetica" panose="020B0604020202020204" pitchFamily="34" charset="0"/>
              </a:rPr>
              <a:t> of V</a:t>
            </a:r>
            <a:r>
              <a:rPr lang="it-IT" sz="1800" baseline="-25000" dirty="0">
                <a:latin typeface="Helvetica" panose="020B0604020202020204" pitchFamily="34" charset="0"/>
                <a:ea typeface="Calibri" panose="020F0502020204030204" pitchFamily="34" charset="0"/>
                <a:cs typeface="Helvetica" panose="020B0604020202020204" pitchFamily="34" charset="0"/>
              </a:rPr>
              <a:t>BD</a:t>
            </a:r>
            <a:endParaRPr lang="en-US" sz="2600" dirty="0">
              <a:latin typeface="Helvetica" panose="020B0604020202020204" pitchFamily="34" charset="0"/>
              <a:ea typeface="Calibri" panose="020F0502020204030204" pitchFamily="34" charset="0"/>
              <a:cs typeface="Helvetica" panose="020B0604020202020204" pitchFamily="34" charset="0"/>
            </a:endParaRPr>
          </a:p>
        </p:txBody>
      </p:sp>
      <p:pic>
        <p:nvPicPr>
          <p:cNvPr id="6" name="Immagine 5">
            <a:extLst>
              <a:ext uri="{FF2B5EF4-FFF2-40B4-BE49-F238E27FC236}">
                <a16:creationId xmlns:a16="http://schemas.microsoft.com/office/drawing/2014/main" id="{1773282A-5041-3E31-1BFB-C5F51C07CCFB}"/>
              </a:ext>
            </a:extLst>
          </p:cNvPr>
          <p:cNvPicPr>
            <a:picLocks noChangeAspect="1"/>
          </p:cNvPicPr>
          <p:nvPr/>
        </p:nvPicPr>
        <p:blipFill>
          <a:blip r:embed="rId2"/>
          <a:stretch>
            <a:fillRect/>
          </a:stretch>
        </p:blipFill>
        <p:spPr>
          <a:xfrm>
            <a:off x="594946" y="1725254"/>
            <a:ext cx="5248911" cy="3947143"/>
          </a:xfrm>
          <a:prstGeom prst="rect">
            <a:avLst/>
          </a:prstGeom>
        </p:spPr>
      </p:pic>
      <p:pic>
        <p:nvPicPr>
          <p:cNvPr id="8" name="Immagine 7">
            <a:extLst>
              <a:ext uri="{FF2B5EF4-FFF2-40B4-BE49-F238E27FC236}">
                <a16:creationId xmlns:a16="http://schemas.microsoft.com/office/drawing/2014/main" id="{9BE9EBCD-FFCE-E00A-342F-FA8EC4473564}"/>
              </a:ext>
            </a:extLst>
          </p:cNvPr>
          <p:cNvPicPr>
            <a:picLocks noChangeAspect="1"/>
          </p:cNvPicPr>
          <p:nvPr/>
        </p:nvPicPr>
        <p:blipFill>
          <a:blip r:embed="rId3"/>
          <a:stretch>
            <a:fillRect/>
          </a:stretch>
        </p:blipFill>
        <p:spPr>
          <a:xfrm>
            <a:off x="6563767" y="1735302"/>
            <a:ext cx="5248911" cy="3972650"/>
          </a:xfrm>
          <a:prstGeom prst="rect">
            <a:avLst/>
          </a:prstGeom>
        </p:spPr>
      </p:pic>
      <p:sp>
        <p:nvSpPr>
          <p:cNvPr id="9" name="CasellaDiTesto 8">
            <a:extLst>
              <a:ext uri="{FF2B5EF4-FFF2-40B4-BE49-F238E27FC236}">
                <a16:creationId xmlns:a16="http://schemas.microsoft.com/office/drawing/2014/main" id="{FCADA9A0-3D8B-AD24-7D8E-CD9BF077D818}"/>
              </a:ext>
            </a:extLst>
          </p:cNvPr>
          <p:cNvSpPr txBox="1"/>
          <p:nvPr/>
        </p:nvSpPr>
        <p:spPr>
          <a:xfrm rot="16200000">
            <a:off x="-188802" y="3559007"/>
            <a:ext cx="1109791" cy="338554"/>
          </a:xfrm>
          <a:prstGeom prst="rect">
            <a:avLst/>
          </a:prstGeom>
          <a:noFill/>
        </p:spPr>
        <p:txBody>
          <a:bodyPr wrap="none" rtlCol="0">
            <a:spAutoFit/>
          </a:bodyPr>
          <a:lstStyle/>
          <a:p>
            <a:r>
              <a:rPr lang="en-GB" sz="1600" dirty="0"/>
              <a:t>Current (A)</a:t>
            </a:r>
          </a:p>
        </p:txBody>
      </p:sp>
      <p:sp>
        <p:nvSpPr>
          <p:cNvPr id="13" name="CasellaDiTesto 12">
            <a:extLst>
              <a:ext uri="{FF2B5EF4-FFF2-40B4-BE49-F238E27FC236}">
                <a16:creationId xmlns:a16="http://schemas.microsoft.com/office/drawing/2014/main" id="{22ED6742-9620-52DB-4071-303F74320A89}"/>
              </a:ext>
            </a:extLst>
          </p:cNvPr>
          <p:cNvSpPr txBox="1"/>
          <p:nvPr/>
        </p:nvSpPr>
        <p:spPr>
          <a:xfrm rot="16200000">
            <a:off x="5775735" y="3641640"/>
            <a:ext cx="1109791" cy="338554"/>
          </a:xfrm>
          <a:prstGeom prst="rect">
            <a:avLst/>
          </a:prstGeom>
          <a:noFill/>
        </p:spPr>
        <p:txBody>
          <a:bodyPr wrap="none" rtlCol="0">
            <a:spAutoFit/>
          </a:bodyPr>
          <a:lstStyle/>
          <a:p>
            <a:r>
              <a:rPr lang="en-GB" sz="1600" dirty="0"/>
              <a:t>Current (A)</a:t>
            </a:r>
          </a:p>
        </p:txBody>
      </p:sp>
      <p:sp>
        <p:nvSpPr>
          <p:cNvPr id="14" name="Google Shape;31;p2">
            <a:extLst>
              <a:ext uri="{FF2B5EF4-FFF2-40B4-BE49-F238E27FC236}">
                <a16:creationId xmlns:a16="http://schemas.microsoft.com/office/drawing/2014/main" id="{3F3B83CD-300F-4877-427A-25323AC5E320}"/>
              </a:ext>
            </a:extLst>
          </p:cNvPr>
          <p:cNvSpPr txBox="1">
            <a:spLocks/>
          </p:cNvSpPr>
          <p:nvPr/>
        </p:nvSpPr>
        <p:spPr>
          <a:xfrm>
            <a:off x="1519018" y="3266705"/>
            <a:ext cx="1284239" cy="548710"/>
          </a:xfrm>
          <a:prstGeom prst="rect">
            <a:avLst/>
          </a:prstGeom>
          <a:noFill/>
          <a:ln>
            <a:noFill/>
          </a:ln>
        </p:spPr>
        <p:txBody>
          <a:bodyPr spcFirstLastPara="1" wrap="square" lIns="0" tIns="45700" rIns="0" bIns="45700" anchor="t" anchorCtr="0">
            <a:normAutofit lnSpcReduction="1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US" sz="2600" dirty="0">
                <a:latin typeface="Helvetica" panose="020B0604020202020204" pitchFamily="34" charset="0"/>
                <a:ea typeface="Calibri" panose="020F0502020204030204" pitchFamily="34" charset="0"/>
                <a:cs typeface="Helvetica" panose="020B0604020202020204" pitchFamily="34" charset="0"/>
              </a:rPr>
              <a:t>N</a:t>
            </a:r>
            <a:r>
              <a:rPr lang="en-US" sz="2600" baseline="-25000" dirty="0">
                <a:latin typeface="Helvetica" panose="020B0604020202020204" pitchFamily="34" charset="0"/>
                <a:ea typeface="Calibri" panose="020F0502020204030204" pitchFamily="34" charset="0"/>
                <a:cs typeface="Helvetica" panose="020B0604020202020204" pitchFamily="34" charset="0"/>
              </a:rPr>
              <a:t>FIT</a:t>
            </a:r>
            <a:r>
              <a:rPr lang="en-US" sz="2600" dirty="0">
                <a:latin typeface="Helvetica" panose="020B0604020202020204" pitchFamily="34" charset="0"/>
                <a:ea typeface="Calibri" panose="020F0502020204030204" pitchFamily="34" charset="0"/>
                <a:cs typeface="Helvetica" panose="020B0604020202020204" pitchFamily="34" charset="0"/>
              </a:rPr>
              <a:t> = 5</a:t>
            </a:r>
          </a:p>
        </p:txBody>
      </p:sp>
      <p:sp>
        <p:nvSpPr>
          <p:cNvPr id="15" name="Google Shape;31;p2">
            <a:extLst>
              <a:ext uri="{FF2B5EF4-FFF2-40B4-BE49-F238E27FC236}">
                <a16:creationId xmlns:a16="http://schemas.microsoft.com/office/drawing/2014/main" id="{4278206B-576D-040B-B30E-AE6347AFEE30}"/>
              </a:ext>
            </a:extLst>
          </p:cNvPr>
          <p:cNvSpPr txBox="1">
            <a:spLocks/>
          </p:cNvSpPr>
          <p:nvPr/>
        </p:nvSpPr>
        <p:spPr>
          <a:xfrm>
            <a:off x="7506238" y="3150115"/>
            <a:ext cx="1284239" cy="548710"/>
          </a:xfrm>
          <a:prstGeom prst="rect">
            <a:avLst/>
          </a:prstGeom>
          <a:noFill/>
          <a:ln>
            <a:noFill/>
          </a:ln>
        </p:spPr>
        <p:txBody>
          <a:bodyPr spcFirstLastPara="1" wrap="square" lIns="0" tIns="45700" rIns="0" bIns="45700" anchor="t" anchorCtr="0">
            <a:normAutofit lnSpcReduction="1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Clr>
                <a:srgbClr val="3C5A77"/>
              </a:buClr>
              <a:buSzPts val="2400"/>
              <a:buNone/>
            </a:pPr>
            <a:r>
              <a:rPr lang="en-US" sz="2600" dirty="0">
                <a:latin typeface="Helvetica" panose="020B0604020202020204" pitchFamily="34" charset="0"/>
                <a:ea typeface="Calibri" panose="020F0502020204030204" pitchFamily="34" charset="0"/>
                <a:cs typeface="Helvetica" panose="020B0604020202020204" pitchFamily="34" charset="0"/>
              </a:rPr>
              <a:t>N</a:t>
            </a:r>
            <a:r>
              <a:rPr lang="en-US" sz="2600" baseline="-25000" dirty="0">
                <a:latin typeface="Helvetica" panose="020B0604020202020204" pitchFamily="34" charset="0"/>
                <a:ea typeface="Calibri" panose="020F0502020204030204" pitchFamily="34" charset="0"/>
                <a:cs typeface="Helvetica" panose="020B0604020202020204" pitchFamily="34" charset="0"/>
              </a:rPr>
              <a:t>FIT</a:t>
            </a:r>
            <a:r>
              <a:rPr lang="en-US" sz="2600" dirty="0">
                <a:latin typeface="Helvetica" panose="020B0604020202020204" pitchFamily="34" charset="0"/>
                <a:ea typeface="Calibri" panose="020F0502020204030204" pitchFamily="34" charset="0"/>
                <a:cs typeface="Helvetica" panose="020B0604020202020204" pitchFamily="34" charset="0"/>
              </a:rPr>
              <a:t> = 8</a:t>
            </a:r>
          </a:p>
        </p:txBody>
      </p:sp>
      <p:pic>
        <p:nvPicPr>
          <p:cNvPr id="4" name="Google Shape;35;p2">
            <a:extLst>
              <a:ext uri="{FF2B5EF4-FFF2-40B4-BE49-F238E27FC236}">
                <a16:creationId xmlns:a16="http://schemas.microsoft.com/office/drawing/2014/main" id="{84F8B36E-71D3-6384-06BE-FDC29F862164}"/>
              </a:ext>
            </a:extLst>
          </p:cNvPr>
          <p:cNvPicPr preferRelativeResize="0"/>
          <p:nvPr/>
        </p:nvPicPr>
        <p:blipFill rotWithShape="1">
          <a:blip r:embed="rId4">
            <a:alphaModFix/>
          </a:blip>
          <a:srcRect l="-2200" t="24817" r="5675" b="24782"/>
          <a:stretch/>
        </p:blipFill>
        <p:spPr>
          <a:xfrm>
            <a:off x="9406111" y="6421187"/>
            <a:ext cx="1252684" cy="402406"/>
          </a:xfrm>
          <a:prstGeom prst="rect">
            <a:avLst/>
          </a:prstGeom>
          <a:noFill/>
          <a:ln>
            <a:noFill/>
          </a:ln>
        </p:spPr>
      </p:pic>
      <p:pic>
        <p:nvPicPr>
          <p:cNvPr id="5" name="Google Shape;36;p2">
            <a:extLst>
              <a:ext uri="{FF2B5EF4-FFF2-40B4-BE49-F238E27FC236}">
                <a16:creationId xmlns:a16="http://schemas.microsoft.com/office/drawing/2014/main" id="{9C9EB2B7-6AB0-8CDD-7187-2EC9D2E3E9A7}"/>
              </a:ext>
            </a:extLst>
          </p:cNvPr>
          <p:cNvPicPr preferRelativeResize="0"/>
          <p:nvPr/>
        </p:nvPicPr>
        <p:blipFill rotWithShape="1">
          <a:blip r:embed="rId5">
            <a:alphaModFix/>
          </a:blip>
          <a:srcRect/>
          <a:stretch/>
        </p:blipFill>
        <p:spPr>
          <a:xfrm>
            <a:off x="8646550" y="6384975"/>
            <a:ext cx="850941" cy="472272"/>
          </a:xfrm>
          <a:prstGeom prst="rect">
            <a:avLst/>
          </a:prstGeom>
          <a:noFill/>
          <a:ln>
            <a:noFill/>
          </a:ln>
        </p:spPr>
      </p:pic>
    </p:spTree>
    <p:extLst>
      <p:ext uri="{BB962C8B-B14F-4D97-AF65-F5344CB8AC3E}">
        <p14:creationId xmlns:p14="http://schemas.microsoft.com/office/powerpoint/2010/main" val="1300902763"/>
      </p:ext>
    </p:extLst>
  </p:cSld>
  <p:clrMapOvr>
    <a:masterClrMapping/>
  </p:clrMapOvr>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2122</TotalTime>
  <Words>532</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14</vt:i4>
      </vt:variant>
    </vt:vector>
  </HeadingPairs>
  <TitlesOfParts>
    <vt:vector size="21" baseType="lpstr">
      <vt:lpstr>Arial</vt:lpstr>
      <vt:lpstr>Calibri</vt:lpstr>
      <vt:lpstr>Cambria Math</vt:lpstr>
      <vt:lpstr>Helvetica</vt:lpstr>
      <vt:lpstr>Lucida Grande</vt:lpstr>
      <vt:lpstr>Dune Template_051215</vt:lpstr>
      <vt:lpstr>LBNF Content-Footer Theme</vt:lpstr>
      <vt:lpstr>FBK IV analysis* @ Ferrara *tested by FBK   M. Andreotti, R. Calabrese, D. Casazza, A. Cotta Ramusino, S. Chiozzi, R. D’amico, M. Fiorini, T. Giammaria, M. Guarise, E. Luppi, I. Neri, L. Pierini, L. Tomassetti, in collaboration with the Bologna group</vt:lpstr>
      <vt:lpstr>Content</vt:lpstr>
      <vt:lpstr>General info</vt:lpstr>
      <vt:lpstr>Differences with our typical data</vt:lpstr>
      <vt:lpstr>Results – VBD distribution</vt:lpstr>
      <vt:lpstr>Results – mean VBD per strip</vt:lpstr>
      <vt:lpstr>Differences with our typical data</vt:lpstr>
      <vt:lpstr>Differences with our typical data</vt:lpstr>
      <vt:lpstr>Changes in the algorithm</vt:lpstr>
      <vt:lpstr>Results - NFIT - VBD distribution</vt:lpstr>
      <vt:lpstr>Results - NFIT - VBD distribution</vt:lpstr>
      <vt:lpstr>Conclusions</vt:lpstr>
      <vt:lpstr>BACKUP</vt:lpstr>
      <vt:lpstr>Reverse IV analysis methods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of FBK characterization in Ferrara R. Calabrese, A. Cotta Ramusino, M. Fiorini, T. Giammaria, M. Guarise, E. Luppi, A. Minotti, L. Tomassetti</dc:title>
  <cp:lastModifiedBy>Giammaria Tommaso</cp:lastModifiedBy>
  <cp:revision>52</cp:revision>
  <dcterms:modified xsi:type="dcterms:W3CDTF">2024-10-22T16:02:21Z</dcterms:modified>
</cp:coreProperties>
</file>