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8"/>
  </p:notesMasterIdLst>
  <p:handoutMasterIdLst>
    <p:handoutMasterId r:id="rId9"/>
  </p:handoutMasterIdLst>
  <p:sldIdLst>
    <p:sldId id="256" r:id="rId3"/>
    <p:sldId id="265" r:id="rId4"/>
    <p:sldId id="269" r:id="rId5"/>
    <p:sldId id="270" r:id="rId6"/>
    <p:sldId id="262" r:id="rId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 userDrawn="1">
          <p15:clr>
            <a:srgbClr val="A4A3A4"/>
          </p15:clr>
        </p15:guide>
        <p15:guide id="2" orient="horz" pos="476" userDrawn="1">
          <p15:clr>
            <a:srgbClr val="A4A3A4"/>
          </p15:clr>
        </p15:guide>
        <p15:guide id="3" orient="horz" pos="1443" userDrawn="1">
          <p15:clr>
            <a:srgbClr val="A4A3A4"/>
          </p15:clr>
        </p15:guide>
        <p15:guide id="4" orient="horz" pos="966" userDrawn="1">
          <p15:clr>
            <a:srgbClr val="A4A3A4"/>
          </p15:clr>
        </p15:guide>
        <p15:guide id="5" orient="horz" pos="1876" userDrawn="1">
          <p15:clr>
            <a:srgbClr val="A4A3A4"/>
          </p15:clr>
        </p15:guide>
        <p15:guide id="6" orient="horz" pos="3616" userDrawn="1">
          <p15:clr>
            <a:srgbClr val="A4A3A4"/>
          </p15:clr>
        </p15:guide>
        <p15:guide id="7" pos="2920" userDrawn="1">
          <p15:clr>
            <a:srgbClr val="A4A3A4"/>
          </p15:clr>
        </p15:guide>
        <p15:guide id="8" pos="2917" userDrawn="1">
          <p15:clr>
            <a:srgbClr val="A4A3A4"/>
          </p15:clr>
        </p15:guide>
        <p15:guide id="9" pos="6701" userDrawn="1">
          <p15:clr>
            <a:srgbClr val="A4A3A4"/>
          </p15:clr>
        </p15:guide>
        <p15:guide id="10" pos="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65" autoAdjust="0"/>
    <p:restoredTop sz="96327"/>
  </p:normalViewPr>
  <p:slideViewPr>
    <p:cSldViewPr snapToGrid="0" snapToObjects="1">
      <p:cViewPr varScale="1">
        <p:scale>
          <a:sx n="127" d="100"/>
          <a:sy n="127" d="100"/>
        </p:scale>
        <p:origin x="832" y="192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920"/>
        <p:guide pos="2917"/>
        <p:guide pos="6701"/>
        <p:guide pos="3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30416"/>
            <a:ext cx="10957984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8" y="2696828"/>
            <a:ext cx="10962217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EA4A5F-2000-78E5-DF60-99D7BAD92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5368" y="462518"/>
            <a:ext cx="109728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605373" y="1207770"/>
            <a:ext cx="10977028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 |  CRAB data management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 |  CRAB data management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605368" y="1207770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6261400" y="1215721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1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 |  CRAB data management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26745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6261400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09728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 |  CRAB data management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 |  CRAB data management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340612"/>
            <a:ext cx="402336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08366"/>
            <a:ext cx="6613023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 |  CRAB data management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26746" y="1206941"/>
            <a:ext cx="4006220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7" y="1227137"/>
            <a:ext cx="109728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839748"/>
            <a:ext cx="10972795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458988"/>
            <a:ext cx="109728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 |  CRAB data management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09600" y="5760720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" y="472239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4110" y="5953374"/>
            <a:ext cx="1427351" cy="586543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7750863" y="200562"/>
            <a:ext cx="3831537" cy="231951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63DED84-C5C2-B312-23E6-0369E5262DF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3" y="6549548"/>
            <a:ext cx="6523352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S. Timm  |  CRAB data management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6357635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06A3AFF-646B-5740-ADD0-C375F9F838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40978" y="6431056"/>
            <a:ext cx="871051" cy="3579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7CCC1A-DA12-A5D2-40AF-CA51F1AF59C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555" y="6513523"/>
            <a:ext cx="1220820" cy="2307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management summary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Steven Timm, </a:t>
            </a:r>
            <a:r>
              <a:rPr lang="en-GB" dirty="0" err="1"/>
              <a:t>Wenlong</a:t>
            </a:r>
            <a:r>
              <a:rPr lang="en-GB" dirty="0"/>
              <a:t> Yuan, Doug Benjamin</a:t>
            </a:r>
          </a:p>
          <a:p>
            <a:r>
              <a:rPr lang="en-GB" dirty="0"/>
              <a:t>DUNE CRAB</a:t>
            </a:r>
          </a:p>
          <a:p>
            <a:r>
              <a:rPr lang="en-GB" dirty="0"/>
              <a:t>17 Jan 2025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2B3E67-2380-5B91-BF28-3A424E9A4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4878-6634-A1F1-C0C7-DCB427AE6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Overall RSE usage (TB) Jan 16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54F3931-7994-B52A-57BE-B7D635239BCB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889664380"/>
              </p:ext>
            </p:extLst>
          </p:nvPr>
        </p:nvGraphicFramePr>
        <p:xfrm>
          <a:off x="416414" y="927079"/>
          <a:ext cx="10972800" cy="5781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971">
                  <a:extLst>
                    <a:ext uri="{9D8B030D-6E8A-4147-A177-3AD203B41FA5}">
                      <a16:colId xmlns:a16="http://schemas.microsoft.com/office/drawing/2014/main" val="2908604165"/>
                    </a:ext>
                  </a:extLst>
                </a:gridCol>
                <a:gridCol w="1125722">
                  <a:extLst>
                    <a:ext uri="{9D8B030D-6E8A-4147-A177-3AD203B41FA5}">
                      <a16:colId xmlns:a16="http://schemas.microsoft.com/office/drawing/2014/main" val="3376409940"/>
                    </a:ext>
                  </a:extLst>
                </a:gridCol>
                <a:gridCol w="1301107">
                  <a:extLst>
                    <a:ext uri="{9D8B030D-6E8A-4147-A177-3AD203B41FA5}">
                      <a16:colId xmlns:a16="http://schemas.microsoft.com/office/drawing/2014/main" val="376904979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47526219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7304976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8690387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44322156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866254826"/>
                    </a:ext>
                  </a:extLst>
                </a:gridCol>
              </a:tblGrid>
              <a:tr h="320090">
                <a:tc>
                  <a:txBody>
                    <a:bodyPr/>
                    <a:lstStyle/>
                    <a:p>
                      <a:r>
                        <a:rPr lang="en-US" sz="1400" b="0" i="0" baseline="0" dirty="0"/>
                        <a:t>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 err="1"/>
                        <a:t>RuleUsage</a:t>
                      </a:r>
                      <a:endParaRPr lang="en-US" sz="14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 err="1"/>
                        <a:t>RucioUsage</a:t>
                      </a:r>
                      <a:endParaRPr lang="en-US" sz="14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 err="1"/>
                        <a:t>StorageUsage</a:t>
                      </a:r>
                      <a:endParaRPr lang="en-US" sz="14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 err="1"/>
                        <a:t>DuneproLimit</a:t>
                      </a:r>
                      <a:endParaRPr lang="en-US" sz="14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 err="1"/>
                        <a:t>StorageLimit</a:t>
                      </a:r>
                      <a:endParaRPr lang="en-US" sz="14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/>
                        <a:t>Change (R.U)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/>
                        <a:t>Free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798459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BNL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0.04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831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828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646461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FNAL_DISK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1453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1575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1575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2100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2674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-1.4%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139772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CA_SFU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457901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PRAGUE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601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-0.6%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80947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NIKHEF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01831"/>
                  </a:ext>
                </a:extLst>
              </a:tr>
              <a:tr h="390052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SURFSARA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781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756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-7%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84880"/>
                  </a:ext>
                </a:extLst>
              </a:tr>
              <a:tr h="320396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GLASGOW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952010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LANCASTER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238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528166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MANCHESTER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154291"/>
                  </a:ext>
                </a:extLst>
              </a:tr>
              <a:tr h="377105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QMUL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614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621832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RAL-PP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361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-5.9%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957754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RAL_ECHO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699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849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845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-2%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422635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CNAF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542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851649"/>
                  </a:ext>
                </a:extLst>
              </a:tr>
              <a:tr h="29076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CCIN2P3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1057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-0.3%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843571"/>
                  </a:ext>
                </a:extLst>
              </a:tr>
              <a:tr h="287080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1439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-6%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168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758448"/>
                  </a:ext>
                </a:extLst>
              </a:tr>
              <a:tr h="329584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CERN(new)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4500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-0.1%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aseline="0" dirty="0"/>
                        <a:t>259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93754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F90E8-AF2B-7849-1E20-842AD652F6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532AECC-DEFD-6AE2-3329-86F1295427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958A90C-BBCD-8A57-F641-CC0D8B60F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S. Timm  |  CRAB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5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57E3D-FD42-BD14-DCE0-2204A01ED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Summary by type of data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25CAD8A-7DE8-F493-E742-82CBE60BBA15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4079232964"/>
              </p:ext>
            </p:extLst>
          </p:nvPr>
        </p:nvGraphicFramePr>
        <p:xfrm>
          <a:off x="535265" y="1257783"/>
          <a:ext cx="939392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482">
                  <a:extLst>
                    <a:ext uri="{9D8B030D-6E8A-4147-A177-3AD203B41FA5}">
                      <a16:colId xmlns:a16="http://schemas.microsoft.com/office/drawing/2014/main" val="661133302"/>
                    </a:ext>
                  </a:extLst>
                </a:gridCol>
                <a:gridCol w="2348482">
                  <a:extLst>
                    <a:ext uri="{9D8B030D-6E8A-4147-A177-3AD203B41FA5}">
                      <a16:colId xmlns:a16="http://schemas.microsoft.com/office/drawing/2014/main" val="2206129117"/>
                    </a:ext>
                  </a:extLst>
                </a:gridCol>
                <a:gridCol w="2348482">
                  <a:extLst>
                    <a:ext uri="{9D8B030D-6E8A-4147-A177-3AD203B41FA5}">
                      <a16:colId xmlns:a16="http://schemas.microsoft.com/office/drawing/2014/main" val="2117246994"/>
                    </a:ext>
                  </a:extLst>
                </a:gridCol>
                <a:gridCol w="2348482">
                  <a:extLst>
                    <a:ext uri="{9D8B030D-6E8A-4147-A177-3AD203B41FA5}">
                      <a16:colId xmlns:a16="http://schemas.microsoft.com/office/drawing/2014/main" val="4268390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Retention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Size(TB)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34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ProtoDUNE 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098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ProtoDUNE </a:t>
                      </a:r>
                      <a:r>
                        <a:rPr lang="en-US" dirty="0" err="1"/>
                        <a:t>trigprim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trigprim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390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Coldbox</a:t>
                      </a:r>
                      <a:r>
                        <a:rPr lang="en-US" dirty="0"/>
                        <a:t> 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909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Monte Carlo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Full-reconstructed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935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Transient 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miscellanous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26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Est. dark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08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(logs, per-</a:t>
                      </a:r>
                      <a:r>
                        <a:rPr lang="en-US" dirty="0" err="1"/>
                        <a:t>rse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2252*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226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Free space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381082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3C4DB6-4282-C78D-64C0-93B91ABDBFA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47EA07-392C-EDA0-245D-B832CDC6A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 |  CRAB data management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64BD23-C4F8-6EF7-5E8E-A19BE6553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14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EEF278-9E73-A2CB-9E0C-3F47996A5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Decisions pending from CRAB or Conveners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11F85B-60C7-6637-3F4C-4A7B65AC83F5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OK to remove </a:t>
            </a:r>
            <a:r>
              <a:rPr lang="en-US" dirty="0" err="1"/>
              <a:t>hitreco</a:t>
            </a:r>
            <a:r>
              <a:rPr lang="en-US" dirty="0"/>
              <a:t> level </a:t>
            </a:r>
            <a:r>
              <a:rPr lang="en-US" dirty="0" err="1"/>
              <a:t>fardet</a:t>
            </a:r>
            <a:r>
              <a:rPr lang="en-US" dirty="0"/>
              <a:t> MC off of disk?  (300TB) </a:t>
            </a:r>
            <a:r>
              <a:rPr lang="en-US" dirty="0" err="1"/>
              <a:t>Fardet</a:t>
            </a:r>
            <a:r>
              <a:rPr lang="en-US" dirty="0"/>
              <a:t> </a:t>
            </a:r>
            <a:r>
              <a:rPr lang="en-US" dirty="0" err="1"/>
              <a:t>reco</a:t>
            </a:r>
            <a:r>
              <a:rPr lang="en-US" dirty="0"/>
              <a:t>/sim</a:t>
            </a:r>
          </a:p>
          <a:p>
            <a:r>
              <a:rPr lang="en-US" dirty="0"/>
              <a:t>Are Histogram files from </a:t>
            </a:r>
            <a:r>
              <a:rPr lang="en-US" dirty="0" err="1"/>
              <a:t>fardet</a:t>
            </a:r>
            <a:r>
              <a:rPr lang="en-US" dirty="0"/>
              <a:t> </a:t>
            </a:r>
            <a:r>
              <a:rPr lang="en-US" dirty="0" err="1"/>
              <a:t>reco</a:t>
            </a:r>
            <a:r>
              <a:rPr lang="en-US" dirty="0"/>
              <a:t>-sim pass summer 2023 still needed?  </a:t>
            </a:r>
            <a:r>
              <a:rPr lang="en-US" dirty="0" err="1"/>
              <a:t>Fardet</a:t>
            </a:r>
            <a:r>
              <a:rPr lang="en-US" dirty="0"/>
              <a:t> </a:t>
            </a:r>
            <a:r>
              <a:rPr lang="en-US" dirty="0" err="1"/>
              <a:t>reco</a:t>
            </a:r>
            <a:r>
              <a:rPr lang="en-US" dirty="0"/>
              <a:t>/sim—small but a lot of files.</a:t>
            </a:r>
          </a:p>
          <a:p>
            <a:r>
              <a:rPr lang="en-US" dirty="0"/>
              <a:t>OK to get legacy </a:t>
            </a:r>
            <a:r>
              <a:rPr lang="en-US" dirty="0" err="1"/>
              <a:t>protodune-dp</a:t>
            </a:r>
            <a:r>
              <a:rPr lang="en-US" dirty="0"/>
              <a:t> raw data off of disk? (300TB) (</a:t>
            </a:r>
            <a:r>
              <a:rPr lang="en-US" dirty="0" err="1"/>
              <a:t>Protodune</a:t>
            </a:r>
            <a:r>
              <a:rPr lang="en-US" dirty="0"/>
              <a:t> </a:t>
            </a:r>
            <a:r>
              <a:rPr lang="en-US" dirty="0" err="1"/>
              <a:t>reco</a:t>
            </a:r>
            <a:r>
              <a:rPr lang="en-US" dirty="0"/>
              <a:t>/sim)</a:t>
            </a:r>
          </a:p>
          <a:p>
            <a:r>
              <a:rPr lang="en-US" dirty="0"/>
              <a:t>OK to get most </a:t>
            </a:r>
            <a:r>
              <a:rPr lang="en-US" dirty="0" err="1"/>
              <a:t>hd-protodune</a:t>
            </a:r>
            <a:r>
              <a:rPr lang="en-US" dirty="0"/>
              <a:t> trigger primitives off of disk (1.7PB) (</a:t>
            </a:r>
            <a:r>
              <a:rPr lang="en-US" dirty="0" err="1"/>
              <a:t>Protodune</a:t>
            </a:r>
            <a:r>
              <a:rPr lang="en-US" dirty="0"/>
              <a:t> </a:t>
            </a:r>
            <a:r>
              <a:rPr lang="en-US" dirty="0" err="1"/>
              <a:t>reco</a:t>
            </a:r>
            <a:r>
              <a:rPr lang="en-US" dirty="0"/>
              <a:t>/sim, DAQ)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89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7E4C8-F1A7-4BA2-776C-4482C5450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Disk Space Do We Have: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F9BDBA8-0905-F8D9-E34A-20B03C8B1E2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5552 TB free</a:t>
            </a:r>
          </a:p>
          <a:p>
            <a:r>
              <a:rPr lang="en-US" dirty="0"/>
              <a:t>19812 TB total. </a:t>
            </a:r>
          </a:p>
          <a:p>
            <a:r>
              <a:rPr lang="en-US" dirty="0"/>
              <a:t>Long-term datasets shown in previous slides account for 11869TB</a:t>
            </a:r>
          </a:p>
          <a:p>
            <a:pPr lvl="1"/>
            <a:r>
              <a:rPr lang="en-US" dirty="0"/>
              <a:t>In general we only have one copy of </a:t>
            </a:r>
            <a:r>
              <a:rPr lang="en-US" dirty="0" err="1"/>
              <a:t>reco</a:t>
            </a:r>
            <a:r>
              <a:rPr lang="en-US" dirty="0"/>
              <a:t> (MC or data) on disk where there should be two.</a:t>
            </a:r>
          </a:p>
          <a:p>
            <a:r>
              <a:rPr lang="en-US" dirty="0"/>
              <a:t>In FY2025 expect O(5PB) from ProtoDUNE Vertical Drift</a:t>
            </a:r>
          </a:p>
          <a:p>
            <a:r>
              <a:rPr lang="en-US" dirty="0"/>
              <a:t>Plus 1.3PB for Low Energy </a:t>
            </a:r>
            <a:r>
              <a:rPr lang="en-US" dirty="0" err="1"/>
              <a:t>fardet-hd</a:t>
            </a:r>
            <a:r>
              <a:rPr lang="en-US" dirty="0"/>
              <a:t> and </a:t>
            </a:r>
            <a:r>
              <a:rPr lang="en-US" dirty="0" err="1"/>
              <a:t>vd</a:t>
            </a:r>
            <a:r>
              <a:rPr lang="en-US" dirty="0"/>
              <a:t> production now in process.</a:t>
            </a:r>
          </a:p>
          <a:p>
            <a:r>
              <a:rPr lang="en-US" dirty="0"/>
              <a:t>Above figure of total and free disk space does not count the 7.5 PB of disk in front of Fermilab tape-backed dCache which currently is the bulk of the US disk.</a:t>
            </a:r>
          </a:p>
          <a:p>
            <a:pPr lvl="1"/>
            <a:r>
              <a:rPr lang="en-US" dirty="0"/>
              <a:t>Have begun shifting 5PB of the 7.5PB of disk in front of tape-backed Fermilab dCache to persistent to follow CMS model that disk is disk, both in pledges and reality.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7D9BCC-BC4B-FC0C-7A74-7AB1AE339AE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12/20/2024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595C9-034B-D543-8606-6F628EA36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 |  CRAB data management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11150-38E6-C504-5A18-9365C48D3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73004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F568B28C-A6E8-B244-A853-A416063E8A5D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A3D7B5D6-6B49-1B46-A05C-A643F6BE6B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10558</TotalTime>
  <Words>509</Words>
  <Application>Microsoft Macintosh PowerPoint</Application>
  <PresentationFormat>Widescreen</PresentationFormat>
  <Paragraphs>196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Data management summary </vt:lpstr>
      <vt:lpstr>Overall RSE usage (TB) Jan 16</vt:lpstr>
      <vt:lpstr>Summary by type of data</vt:lpstr>
      <vt:lpstr>Decisions pending from CRAB or Conveners</vt:lpstr>
      <vt:lpstr>How Much Disk Space Do We Have: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Steven C Timm</dc:creator>
  <cp:keywords/>
  <dc:description>Modified by A. Weber</dc:description>
  <cp:lastModifiedBy>Steven C Timm</cp:lastModifiedBy>
  <cp:revision>11</cp:revision>
  <dcterms:created xsi:type="dcterms:W3CDTF">2024-12-17T14:07:32Z</dcterms:created>
  <dcterms:modified xsi:type="dcterms:W3CDTF">2025-01-16T16:03:39Z</dcterms:modified>
  <cp:category/>
</cp:coreProperties>
</file>