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8"/>
  </p:notesMasterIdLst>
  <p:handoutMasterIdLst>
    <p:handoutMasterId r:id="rId39"/>
  </p:handoutMasterIdLst>
  <p:sldIdLst>
    <p:sldId id="263" r:id="rId5"/>
    <p:sldId id="365" r:id="rId6"/>
    <p:sldId id="374" r:id="rId7"/>
    <p:sldId id="392" r:id="rId8"/>
    <p:sldId id="393" r:id="rId9"/>
    <p:sldId id="394" r:id="rId10"/>
    <p:sldId id="395" r:id="rId11"/>
    <p:sldId id="366" r:id="rId12"/>
    <p:sldId id="358" r:id="rId13"/>
    <p:sldId id="450" r:id="rId14"/>
    <p:sldId id="451" r:id="rId15"/>
    <p:sldId id="452" r:id="rId16"/>
    <p:sldId id="453" r:id="rId17"/>
    <p:sldId id="477" r:id="rId18"/>
    <p:sldId id="478" r:id="rId19"/>
    <p:sldId id="479" r:id="rId20"/>
    <p:sldId id="480" r:id="rId21"/>
    <p:sldId id="458" r:id="rId22"/>
    <p:sldId id="481" r:id="rId23"/>
    <p:sldId id="483" r:id="rId24"/>
    <p:sldId id="484" r:id="rId25"/>
    <p:sldId id="485" r:id="rId26"/>
    <p:sldId id="486" r:id="rId27"/>
    <p:sldId id="487" r:id="rId28"/>
    <p:sldId id="488" r:id="rId29"/>
    <p:sldId id="489" r:id="rId30"/>
    <p:sldId id="396" r:id="rId31"/>
    <p:sldId id="476" r:id="rId32"/>
    <p:sldId id="423" r:id="rId33"/>
    <p:sldId id="449" r:id="rId34"/>
    <p:sldId id="360" r:id="rId35"/>
    <p:sldId id="373" r:id="rId36"/>
    <p:sldId id="372" r:id="rId3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cia Fajardo, Laura" initials="GFL" lastIdx="1" clrIdx="0">
    <p:extLst>
      <p:ext uri="{19B8F6BF-5375-455C-9EA6-DF929625EA0E}">
        <p15:presenceInfo xmlns:p15="http://schemas.microsoft.com/office/powerpoint/2012/main" userId="S-1-5-21-1715567821-1060284298-725345543-597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6E7"/>
    <a:srgbClr val="FFE699"/>
    <a:srgbClr val="800000"/>
    <a:srgbClr val="5F5F5F"/>
    <a:srgbClr val="00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0" autoAdjust="0"/>
    <p:restoredTop sz="96407" autoAdjust="0"/>
  </p:normalViewPr>
  <p:slideViewPr>
    <p:cSldViewPr snapToGrid="0" showGuides="1">
      <p:cViewPr varScale="1">
        <p:scale>
          <a:sx n="111" d="100"/>
          <a:sy n="111" d="100"/>
        </p:scale>
        <p:origin x="294" y="102"/>
      </p:cViewPr>
      <p:guideLst>
        <p:guide orient="horz" pos="4080"/>
        <p:guide pos="24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25/10/2024</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dirty="0"/>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25/10/2024</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dirty="0"/>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dirty="0"/>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MQXFA18 SG data</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MQXFA18 SG data</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MQXFA18 SG data</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MQXFA18 SG data</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MQXFA18 SG data</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MQXFA18 SG data</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MQXFA18 SG data</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2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2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2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87690" y="3076324"/>
            <a:ext cx="6879410" cy="676167"/>
          </a:xfrm>
        </p:spPr>
        <p:txBody>
          <a:bodyPr/>
          <a:lstStyle/>
          <a:p>
            <a:r>
              <a:rPr lang="en-GB" altLang="en-US" sz="3200" dirty="0">
                <a:solidFill>
                  <a:srgbClr val="FF0000"/>
                </a:solidFill>
                <a:latin typeface="Century Gothic" panose="020B0502020202020204" pitchFamily="34" charset="0"/>
              </a:rPr>
              <a:t>MQXFA18 SG Data during Testing</a:t>
            </a:r>
            <a:endParaRPr lang="en-GB" sz="3200" dirty="0"/>
          </a:p>
        </p:txBody>
      </p:sp>
      <p:sp>
        <p:nvSpPr>
          <p:cNvPr id="3" name="Sous-titre 2"/>
          <p:cNvSpPr>
            <a:spLocks noGrp="1"/>
          </p:cNvSpPr>
          <p:nvPr>
            <p:ph type="subTitle" idx="1"/>
          </p:nvPr>
        </p:nvSpPr>
        <p:spPr>
          <a:xfrm>
            <a:off x="1287690" y="4554326"/>
            <a:ext cx="6480000" cy="990600"/>
          </a:xfrm>
        </p:spPr>
        <p:txBody>
          <a:bodyPr>
            <a:normAutofit lnSpcReduction="10000"/>
          </a:bodyPr>
          <a:lstStyle/>
          <a:p>
            <a:r>
              <a:rPr lang="en-GB" dirty="0"/>
              <a:t>L. Garcia Fajardo, D. Cheng, P. </a:t>
            </a:r>
            <a:r>
              <a:rPr lang="en-GB" dirty="0" err="1"/>
              <a:t>Ferracin</a:t>
            </a:r>
            <a:r>
              <a:rPr lang="en-GB" dirty="0"/>
              <a:t>, G. Vallone</a:t>
            </a:r>
          </a:p>
          <a:p>
            <a:r>
              <a:rPr lang="en-US" i="1" dirty="0"/>
              <a:t>10/28/2024</a:t>
            </a:r>
          </a:p>
          <a:p>
            <a:r>
              <a:rPr lang="en-US" i="1" dirty="0"/>
              <a:t>LBNL</a:t>
            </a:r>
            <a:endParaRPr lang="en-GB" i="1"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Shells and Rods</a:t>
            </a:r>
          </a:p>
        </p:txBody>
      </p:sp>
      <p:sp>
        <p:nvSpPr>
          <p:cNvPr id="4" name="Slide Number Placeholder 3"/>
          <p:cNvSpPr>
            <a:spLocks noGrp="1"/>
          </p:cNvSpPr>
          <p:nvPr>
            <p:ph type="sldNum" sz="quarter" idx="12"/>
          </p:nvPr>
        </p:nvSpPr>
        <p:spPr/>
        <p:txBody>
          <a:bodyPr/>
          <a:lstStyle/>
          <a:p>
            <a:fld id="{BFDCA1C4-9514-7B4F-976F-D92F7E296653}" type="slidenum">
              <a:rPr lang="fr-FR" smtClean="0"/>
              <a:pPr/>
              <a:t>10</a:t>
            </a:fld>
            <a:endParaRPr lang="fr-FR" dirty="0"/>
          </a:p>
        </p:txBody>
      </p:sp>
      <p:sp>
        <p:nvSpPr>
          <p:cNvPr id="11" name="Footer Placeholder 10"/>
          <p:cNvSpPr>
            <a:spLocks noGrp="1"/>
          </p:cNvSpPr>
          <p:nvPr>
            <p:ph type="ftr" sz="quarter" idx="3"/>
          </p:nvPr>
        </p:nvSpPr>
        <p:spPr>
          <a:xfrm>
            <a:off x="1992919" y="6356350"/>
            <a:ext cx="6550800" cy="360000"/>
          </a:xfrm>
        </p:spPr>
        <p:txBody>
          <a:bodyPr/>
          <a:lstStyle/>
          <a:p>
            <a:r>
              <a:rPr lang="en-US"/>
              <a:t>MQXFA18 SG data</a:t>
            </a:r>
            <a:endParaRPr lang="en-GB" dirty="0"/>
          </a:p>
        </p:txBody>
      </p:sp>
      <p:pic>
        <p:nvPicPr>
          <p:cNvPr id="5" name="Picture 4">
            <a:extLst>
              <a:ext uri="{FF2B5EF4-FFF2-40B4-BE49-F238E27FC236}">
                <a16:creationId xmlns:a16="http://schemas.microsoft.com/office/drawing/2014/main" id="{8134AE60-4C08-4FF1-AA2B-AD10CD1E2C84}"/>
              </a:ext>
            </a:extLst>
          </p:cNvPr>
          <p:cNvPicPr>
            <a:picLocks noChangeAspect="1"/>
          </p:cNvPicPr>
          <p:nvPr/>
        </p:nvPicPr>
        <p:blipFill>
          <a:blip r:embed="rId2"/>
          <a:stretch>
            <a:fillRect/>
          </a:stretch>
        </p:blipFill>
        <p:spPr>
          <a:xfrm>
            <a:off x="612000" y="1201619"/>
            <a:ext cx="3960000" cy="2324262"/>
          </a:xfrm>
          <a:prstGeom prst="rect">
            <a:avLst/>
          </a:prstGeom>
        </p:spPr>
      </p:pic>
      <p:pic>
        <p:nvPicPr>
          <p:cNvPr id="8" name="Picture 7">
            <a:extLst>
              <a:ext uri="{FF2B5EF4-FFF2-40B4-BE49-F238E27FC236}">
                <a16:creationId xmlns:a16="http://schemas.microsoft.com/office/drawing/2014/main" id="{5F59E730-92CE-4B6E-8836-0792B3C21E36}"/>
              </a:ext>
            </a:extLst>
          </p:cNvPr>
          <p:cNvPicPr>
            <a:picLocks noChangeAspect="1"/>
          </p:cNvPicPr>
          <p:nvPr/>
        </p:nvPicPr>
        <p:blipFill>
          <a:blip r:embed="rId3"/>
          <a:stretch>
            <a:fillRect/>
          </a:stretch>
        </p:blipFill>
        <p:spPr>
          <a:xfrm>
            <a:off x="4829556" y="1201619"/>
            <a:ext cx="3880403" cy="2324262"/>
          </a:xfrm>
          <a:prstGeom prst="rect">
            <a:avLst/>
          </a:prstGeom>
        </p:spPr>
      </p:pic>
      <p:pic>
        <p:nvPicPr>
          <p:cNvPr id="18" name="Picture 17">
            <a:extLst>
              <a:ext uri="{FF2B5EF4-FFF2-40B4-BE49-F238E27FC236}">
                <a16:creationId xmlns:a16="http://schemas.microsoft.com/office/drawing/2014/main" id="{914AE097-6023-4C08-9000-8B6BE9C2B012}"/>
              </a:ext>
            </a:extLst>
          </p:cNvPr>
          <p:cNvPicPr>
            <a:picLocks noChangeAspect="1"/>
          </p:cNvPicPr>
          <p:nvPr/>
        </p:nvPicPr>
        <p:blipFill>
          <a:blip r:embed="rId4"/>
          <a:stretch>
            <a:fillRect/>
          </a:stretch>
        </p:blipFill>
        <p:spPr>
          <a:xfrm>
            <a:off x="612000" y="3862814"/>
            <a:ext cx="3960000" cy="2324262"/>
          </a:xfrm>
          <a:prstGeom prst="rect">
            <a:avLst/>
          </a:prstGeom>
        </p:spPr>
      </p:pic>
      <p:pic>
        <p:nvPicPr>
          <p:cNvPr id="20" name="Picture 19">
            <a:extLst>
              <a:ext uri="{FF2B5EF4-FFF2-40B4-BE49-F238E27FC236}">
                <a16:creationId xmlns:a16="http://schemas.microsoft.com/office/drawing/2014/main" id="{D7ECBDB2-5DD2-41F2-9B24-FE54CEB93644}"/>
              </a:ext>
            </a:extLst>
          </p:cNvPr>
          <p:cNvPicPr>
            <a:picLocks noChangeAspect="1"/>
          </p:cNvPicPr>
          <p:nvPr/>
        </p:nvPicPr>
        <p:blipFill>
          <a:blip r:embed="rId5"/>
          <a:stretch>
            <a:fillRect/>
          </a:stretch>
        </p:blipFill>
        <p:spPr>
          <a:xfrm>
            <a:off x="4829556" y="3862814"/>
            <a:ext cx="3880403" cy="2324262"/>
          </a:xfrm>
          <a:prstGeom prst="rect">
            <a:avLst/>
          </a:prstGeom>
        </p:spPr>
      </p:pic>
    </p:spTree>
    <p:extLst>
      <p:ext uri="{BB962C8B-B14F-4D97-AF65-F5344CB8AC3E}">
        <p14:creationId xmlns:p14="http://schemas.microsoft.com/office/powerpoint/2010/main" val="2005865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DCA1C4-9514-7B4F-976F-D92F7E296653}" type="slidenum">
              <a:rPr lang="fr-FR" smtClean="0"/>
              <a:pPr/>
              <a:t>11</a:t>
            </a:fld>
            <a:endParaRPr lang="fr-FR" dirty="0"/>
          </a:p>
        </p:txBody>
      </p:sp>
      <p:sp>
        <p:nvSpPr>
          <p:cNvPr id="5" name="Footer Placeholder 4"/>
          <p:cNvSpPr>
            <a:spLocks noGrp="1"/>
          </p:cNvSpPr>
          <p:nvPr>
            <p:ph type="ftr" sz="quarter" idx="3"/>
          </p:nvPr>
        </p:nvSpPr>
        <p:spPr/>
        <p:txBody>
          <a:bodyPr/>
          <a:lstStyle/>
          <a:p>
            <a:r>
              <a:rPr lang="en-US"/>
              <a:t>MQXFA18 SG data</a:t>
            </a:r>
            <a:endParaRPr lang="en-GB" dirty="0"/>
          </a:p>
        </p:txBody>
      </p:sp>
      <p:sp>
        <p:nvSpPr>
          <p:cNvPr id="6" name="Title 1"/>
          <p:cNvSpPr>
            <a:spLocks noGrp="1"/>
          </p:cNvSpPr>
          <p:nvPr>
            <p:ph type="title"/>
          </p:nvPr>
        </p:nvSpPr>
        <p:spPr>
          <a:xfrm>
            <a:off x="612000" y="2277177"/>
            <a:ext cx="7920000" cy="720000"/>
          </a:xfrm>
        </p:spPr>
        <p:txBody>
          <a:bodyPr/>
          <a:lstStyle/>
          <a:p>
            <a:r>
              <a:rPr lang="en-US" dirty="0" err="1"/>
              <a:t>Multiplots</a:t>
            </a:r>
            <a:r>
              <a:rPr lang="en-US" dirty="0"/>
              <a:t>: Quenches 1-13</a:t>
            </a:r>
          </a:p>
        </p:txBody>
      </p:sp>
    </p:spTree>
    <p:extLst>
      <p:ext uri="{BB962C8B-B14F-4D97-AF65-F5344CB8AC3E}">
        <p14:creationId xmlns:p14="http://schemas.microsoft.com/office/powerpoint/2010/main" val="3422664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1 - Strain</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12</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7" name="Picture 6">
            <a:extLst>
              <a:ext uri="{FF2B5EF4-FFF2-40B4-BE49-F238E27FC236}">
                <a16:creationId xmlns:a16="http://schemas.microsoft.com/office/drawing/2014/main" id="{6A56A610-974C-4CB5-B741-477B687D8DFA}"/>
              </a:ext>
            </a:extLst>
          </p:cNvPr>
          <p:cNvPicPr>
            <a:picLocks noChangeAspect="1"/>
          </p:cNvPicPr>
          <p:nvPr/>
        </p:nvPicPr>
        <p:blipFill>
          <a:blip r:embed="rId2"/>
          <a:stretch>
            <a:fillRect/>
          </a:stretch>
        </p:blipFill>
        <p:spPr>
          <a:xfrm>
            <a:off x="0" y="1163224"/>
            <a:ext cx="2419468" cy="1828800"/>
          </a:xfrm>
          <a:prstGeom prst="rect">
            <a:avLst/>
          </a:prstGeom>
        </p:spPr>
      </p:pic>
      <p:pic>
        <p:nvPicPr>
          <p:cNvPr id="10" name="Picture 9">
            <a:extLst>
              <a:ext uri="{FF2B5EF4-FFF2-40B4-BE49-F238E27FC236}">
                <a16:creationId xmlns:a16="http://schemas.microsoft.com/office/drawing/2014/main" id="{53176ED3-9E3B-4A3B-89EA-A6D363162B8E}"/>
              </a:ext>
            </a:extLst>
          </p:cNvPr>
          <p:cNvPicPr>
            <a:picLocks noChangeAspect="1"/>
          </p:cNvPicPr>
          <p:nvPr/>
        </p:nvPicPr>
        <p:blipFill>
          <a:blip r:embed="rId3"/>
          <a:stretch>
            <a:fillRect/>
          </a:stretch>
        </p:blipFill>
        <p:spPr>
          <a:xfrm>
            <a:off x="0" y="3888724"/>
            <a:ext cx="2413789" cy="1828800"/>
          </a:xfrm>
          <a:prstGeom prst="rect">
            <a:avLst/>
          </a:prstGeom>
        </p:spPr>
      </p:pic>
      <p:pic>
        <p:nvPicPr>
          <p:cNvPr id="13" name="Picture 12">
            <a:extLst>
              <a:ext uri="{FF2B5EF4-FFF2-40B4-BE49-F238E27FC236}">
                <a16:creationId xmlns:a16="http://schemas.microsoft.com/office/drawing/2014/main" id="{0F816860-7455-4CC0-AF96-3E8AFFE26D3B}"/>
              </a:ext>
            </a:extLst>
          </p:cNvPr>
          <p:cNvPicPr>
            <a:picLocks noChangeAspect="1"/>
          </p:cNvPicPr>
          <p:nvPr/>
        </p:nvPicPr>
        <p:blipFill>
          <a:blip r:embed="rId4"/>
          <a:stretch>
            <a:fillRect/>
          </a:stretch>
        </p:blipFill>
        <p:spPr>
          <a:xfrm>
            <a:off x="1945689" y="1163224"/>
            <a:ext cx="2419468" cy="1828800"/>
          </a:xfrm>
          <a:prstGeom prst="rect">
            <a:avLst/>
          </a:prstGeom>
        </p:spPr>
      </p:pic>
      <p:pic>
        <p:nvPicPr>
          <p:cNvPr id="19" name="Picture 18">
            <a:extLst>
              <a:ext uri="{FF2B5EF4-FFF2-40B4-BE49-F238E27FC236}">
                <a16:creationId xmlns:a16="http://schemas.microsoft.com/office/drawing/2014/main" id="{597D3380-0F5B-48CD-8DAB-BD81BC620480}"/>
              </a:ext>
            </a:extLst>
          </p:cNvPr>
          <p:cNvPicPr>
            <a:picLocks noChangeAspect="1"/>
          </p:cNvPicPr>
          <p:nvPr/>
        </p:nvPicPr>
        <p:blipFill>
          <a:blip r:embed="rId5"/>
          <a:stretch>
            <a:fillRect/>
          </a:stretch>
        </p:blipFill>
        <p:spPr>
          <a:xfrm>
            <a:off x="1951368" y="3888724"/>
            <a:ext cx="2413789" cy="1828800"/>
          </a:xfrm>
          <a:prstGeom prst="rect">
            <a:avLst/>
          </a:prstGeom>
        </p:spPr>
      </p:pic>
      <p:pic>
        <p:nvPicPr>
          <p:cNvPr id="22" name="Picture 21">
            <a:extLst>
              <a:ext uri="{FF2B5EF4-FFF2-40B4-BE49-F238E27FC236}">
                <a16:creationId xmlns:a16="http://schemas.microsoft.com/office/drawing/2014/main" id="{153D421A-4C22-4E86-AB0A-36E4312C4BCC}"/>
              </a:ext>
            </a:extLst>
          </p:cNvPr>
          <p:cNvPicPr>
            <a:picLocks noChangeAspect="1"/>
          </p:cNvPicPr>
          <p:nvPr/>
        </p:nvPicPr>
        <p:blipFill>
          <a:blip r:embed="rId6"/>
          <a:stretch>
            <a:fillRect/>
          </a:stretch>
        </p:blipFill>
        <p:spPr>
          <a:xfrm>
            <a:off x="4335111" y="1163224"/>
            <a:ext cx="2419468" cy="1828800"/>
          </a:xfrm>
          <a:prstGeom prst="rect">
            <a:avLst/>
          </a:prstGeom>
        </p:spPr>
      </p:pic>
      <p:pic>
        <p:nvPicPr>
          <p:cNvPr id="24" name="Picture 23">
            <a:extLst>
              <a:ext uri="{FF2B5EF4-FFF2-40B4-BE49-F238E27FC236}">
                <a16:creationId xmlns:a16="http://schemas.microsoft.com/office/drawing/2014/main" id="{854A7B57-3E08-4AAE-B836-143C5ACAC135}"/>
              </a:ext>
            </a:extLst>
          </p:cNvPr>
          <p:cNvPicPr>
            <a:picLocks noChangeAspect="1"/>
          </p:cNvPicPr>
          <p:nvPr/>
        </p:nvPicPr>
        <p:blipFill>
          <a:blip r:embed="rId7"/>
          <a:stretch>
            <a:fillRect/>
          </a:stretch>
        </p:blipFill>
        <p:spPr>
          <a:xfrm>
            <a:off x="4335111" y="3888724"/>
            <a:ext cx="2413788" cy="1828800"/>
          </a:xfrm>
          <a:prstGeom prst="rect">
            <a:avLst/>
          </a:prstGeom>
        </p:spPr>
      </p:pic>
      <p:pic>
        <p:nvPicPr>
          <p:cNvPr id="27" name="Picture 26">
            <a:extLst>
              <a:ext uri="{FF2B5EF4-FFF2-40B4-BE49-F238E27FC236}">
                <a16:creationId xmlns:a16="http://schemas.microsoft.com/office/drawing/2014/main" id="{650F1F79-637F-4D93-B6F2-6F3FA15E8A76}"/>
              </a:ext>
            </a:extLst>
          </p:cNvPr>
          <p:cNvPicPr>
            <a:picLocks noChangeAspect="1"/>
          </p:cNvPicPr>
          <p:nvPr/>
        </p:nvPicPr>
        <p:blipFill>
          <a:blip r:embed="rId8"/>
          <a:stretch>
            <a:fillRect/>
          </a:stretch>
        </p:blipFill>
        <p:spPr>
          <a:xfrm>
            <a:off x="6724532" y="1152891"/>
            <a:ext cx="2419468" cy="1828800"/>
          </a:xfrm>
          <a:prstGeom prst="rect">
            <a:avLst/>
          </a:prstGeom>
        </p:spPr>
      </p:pic>
      <p:pic>
        <p:nvPicPr>
          <p:cNvPr id="30" name="Picture 29">
            <a:extLst>
              <a:ext uri="{FF2B5EF4-FFF2-40B4-BE49-F238E27FC236}">
                <a16:creationId xmlns:a16="http://schemas.microsoft.com/office/drawing/2014/main" id="{28E7DD56-C2C8-491F-99C4-2B30ECB0FE6E}"/>
              </a:ext>
            </a:extLst>
          </p:cNvPr>
          <p:cNvPicPr>
            <a:picLocks noChangeAspect="1"/>
          </p:cNvPicPr>
          <p:nvPr/>
        </p:nvPicPr>
        <p:blipFill>
          <a:blip r:embed="rId9"/>
          <a:stretch>
            <a:fillRect/>
          </a:stretch>
        </p:blipFill>
        <p:spPr>
          <a:xfrm>
            <a:off x="6730211" y="3888724"/>
            <a:ext cx="2413789" cy="1828800"/>
          </a:xfrm>
          <a:prstGeom prst="rect">
            <a:avLst/>
          </a:prstGeom>
        </p:spPr>
      </p:pic>
    </p:spTree>
    <p:extLst>
      <p:ext uri="{BB962C8B-B14F-4D97-AF65-F5344CB8AC3E}">
        <p14:creationId xmlns:p14="http://schemas.microsoft.com/office/powerpoint/2010/main" val="2304310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1 – Delta Stress</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13</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6" name="Picture 5">
            <a:extLst>
              <a:ext uri="{FF2B5EF4-FFF2-40B4-BE49-F238E27FC236}">
                <a16:creationId xmlns:a16="http://schemas.microsoft.com/office/drawing/2014/main" id="{41C96E47-FFF0-4139-97A2-B6D4EF962ABE}"/>
              </a:ext>
            </a:extLst>
          </p:cNvPr>
          <p:cNvPicPr>
            <a:picLocks noChangeAspect="1"/>
          </p:cNvPicPr>
          <p:nvPr/>
        </p:nvPicPr>
        <p:blipFill>
          <a:blip r:embed="rId2"/>
          <a:stretch>
            <a:fillRect/>
          </a:stretch>
        </p:blipFill>
        <p:spPr>
          <a:xfrm>
            <a:off x="0" y="1385295"/>
            <a:ext cx="2314398" cy="1828800"/>
          </a:xfrm>
          <a:prstGeom prst="rect">
            <a:avLst/>
          </a:prstGeom>
        </p:spPr>
      </p:pic>
      <p:pic>
        <p:nvPicPr>
          <p:cNvPr id="9" name="Picture 8">
            <a:extLst>
              <a:ext uri="{FF2B5EF4-FFF2-40B4-BE49-F238E27FC236}">
                <a16:creationId xmlns:a16="http://schemas.microsoft.com/office/drawing/2014/main" id="{BF0B9DA0-04BB-41EE-BE98-209E77B7188B}"/>
              </a:ext>
            </a:extLst>
          </p:cNvPr>
          <p:cNvPicPr>
            <a:picLocks noChangeAspect="1"/>
          </p:cNvPicPr>
          <p:nvPr/>
        </p:nvPicPr>
        <p:blipFill>
          <a:blip r:embed="rId3"/>
          <a:stretch>
            <a:fillRect/>
          </a:stretch>
        </p:blipFill>
        <p:spPr>
          <a:xfrm>
            <a:off x="0" y="3870822"/>
            <a:ext cx="2314397" cy="1828800"/>
          </a:xfrm>
          <a:prstGeom prst="rect">
            <a:avLst/>
          </a:prstGeom>
        </p:spPr>
      </p:pic>
      <p:pic>
        <p:nvPicPr>
          <p:cNvPr id="12" name="Picture 11">
            <a:extLst>
              <a:ext uri="{FF2B5EF4-FFF2-40B4-BE49-F238E27FC236}">
                <a16:creationId xmlns:a16="http://schemas.microsoft.com/office/drawing/2014/main" id="{27DFB5A4-7B43-49A8-96EF-B2CC88C80CB8}"/>
              </a:ext>
            </a:extLst>
          </p:cNvPr>
          <p:cNvPicPr>
            <a:picLocks noChangeAspect="1"/>
          </p:cNvPicPr>
          <p:nvPr/>
        </p:nvPicPr>
        <p:blipFill>
          <a:blip r:embed="rId4"/>
          <a:stretch>
            <a:fillRect/>
          </a:stretch>
        </p:blipFill>
        <p:spPr>
          <a:xfrm>
            <a:off x="2229204" y="1385295"/>
            <a:ext cx="2314398" cy="1828800"/>
          </a:xfrm>
          <a:prstGeom prst="rect">
            <a:avLst/>
          </a:prstGeom>
        </p:spPr>
      </p:pic>
      <p:pic>
        <p:nvPicPr>
          <p:cNvPr id="15" name="Picture 14">
            <a:extLst>
              <a:ext uri="{FF2B5EF4-FFF2-40B4-BE49-F238E27FC236}">
                <a16:creationId xmlns:a16="http://schemas.microsoft.com/office/drawing/2014/main" id="{3A5D7382-6508-4FB5-863F-A54119429F6A}"/>
              </a:ext>
            </a:extLst>
          </p:cNvPr>
          <p:cNvPicPr>
            <a:picLocks noChangeAspect="1"/>
          </p:cNvPicPr>
          <p:nvPr/>
        </p:nvPicPr>
        <p:blipFill>
          <a:blip r:embed="rId5"/>
          <a:stretch>
            <a:fillRect/>
          </a:stretch>
        </p:blipFill>
        <p:spPr>
          <a:xfrm>
            <a:off x="2257603" y="3857146"/>
            <a:ext cx="2314397" cy="1828800"/>
          </a:xfrm>
          <a:prstGeom prst="rect">
            <a:avLst/>
          </a:prstGeom>
        </p:spPr>
      </p:pic>
      <p:pic>
        <p:nvPicPr>
          <p:cNvPr id="18" name="Picture 17">
            <a:extLst>
              <a:ext uri="{FF2B5EF4-FFF2-40B4-BE49-F238E27FC236}">
                <a16:creationId xmlns:a16="http://schemas.microsoft.com/office/drawing/2014/main" id="{ABE76254-095A-437E-A48A-22674C7F0D00}"/>
              </a:ext>
            </a:extLst>
          </p:cNvPr>
          <p:cNvPicPr>
            <a:picLocks noChangeAspect="1"/>
          </p:cNvPicPr>
          <p:nvPr/>
        </p:nvPicPr>
        <p:blipFill>
          <a:blip r:embed="rId6"/>
          <a:stretch>
            <a:fillRect/>
          </a:stretch>
        </p:blipFill>
        <p:spPr>
          <a:xfrm>
            <a:off x="4572000" y="1385295"/>
            <a:ext cx="2314397" cy="1828800"/>
          </a:xfrm>
          <a:prstGeom prst="rect">
            <a:avLst/>
          </a:prstGeom>
        </p:spPr>
      </p:pic>
      <p:pic>
        <p:nvPicPr>
          <p:cNvPr id="21" name="Picture 20">
            <a:extLst>
              <a:ext uri="{FF2B5EF4-FFF2-40B4-BE49-F238E27FC236}">
                <a16:creationId xmlns:a16="http://schemas.microsoft.com/office/drawing/2014/main" id="{C3A67406-368C-4C15-A292-571C1511FE08}"/>
              </a:ext>
            </a:extLst>
          </p:cNvPr>
          <p:cNvPicPr>
            <a:picLocks noChangeAspect="1"/>
          </p:cNvPicPr>
          <p:nvPr/>
        </p:nvPicPr>
        <p:blipFill>
          <a:blip r:embed="rId7"/>
          <a:stretch>
            <a:fillRect/>
          </a:stretch>
        </p:blipFill>
        <p:spPr>
          <a:xfrm>
            <a:off x="4572000" y="3857146"/>
            <a:ext cx="2314398" cy="1828800"/>
          </a:xfrm>
          <a:prstGeom prst="rect">
            <a:avLst/>
          </a:prstGeom>
        </p:spPr>
      </p:pic>
      <p:pic>
        <p:nvPicPr>
          <p:cNvPr id="24" name="Picture 23">
            <a:extLst>
              <a:ext uri="{FF2B5EF4-FFF2-40B4-BE49-F238E27FC236}">
                <a16:creationId xmlns:a16="http://schemas.microsoft.com/office/drawing/2014/main" id="{5EC8863D-E30F-44C7-9D92-CC134D3F34E2}"/>
              </a:ext>
            </a:extLst>
          </p:cNvPr>
          <p:cNvPicPr>
            <a:picLocks noChangeAspect="1"/>
          </p:cNvPicPr>
          <p:nvPr/>
        </p:nvPicPr>
        <p:blipFill>
          <a:blip r:embed="rId8"/>
          <a:stretch>
            <a:fillRect/>
          </a:stretch>
        </p:blipFill>
        <p:spPr>
          <a:xfrm>
            <a:off x="6829602" y="1385295"/>
            <a:ext cx="2314398" cy="1828800"/>
          </a:xfrm>
          <a:prstGeom prst="rect">
            <a:avLst/>
          </a:prstGeom>
        </p:spPr>
      </p:pic>
      <p:pic>
        <p:nvPicPr>
          <p:cNvPr id="30" name="Picture 29">
            <a:extLst>
              <a:ext uri="{FF2B5EF4-FFF2-40B4-BE49-F238E27FC236}">
                <a16:creationId xmlns:a16="http://schemas.microsoft.com/office/drawing/2014/main" id="{C70C2CC0-8D61-4D4B-8E4D-BE28435693E8}"/>
              </a:ext>
            </a:extLst>
          </p:cNvPr>
          <p:cNvPicPr>
            <a:picLocks noChangeAspect="1"/>
          </p:cNvPicPr>
          <p:nvPr/>
        </p:nvPicPr>
        <p:blipFill>
          <a:blip r:embed="rId9"/>
          <a:stretch>
            <a:fillRect/>
          </a:stretch>
        </p:blipFill>
        <p:spPr>
          <a:xfrm>
            <a:off x="6829602" y="3870822"/>
            <a:ext cx="2314397" cy="1828800"/>
          </a:xfrm>
          <a:prstGeom prst="rect">
            <a:avLst/>
          </a:prstGeom>
        </p:spPr>
      </p:pic>
    </p:spTree>
    <p:extLst>
      <p:ext uri="{BB962C8B-B14F-4D97-AF65-F5344CB8AC3E}">
        <p14:creationId xmlns:p14="http://schemas.microsoft.com/office/powerpoint/2010/main" val="3104746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4 - Strain</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14</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6" name="Picture 5">
            <a:extLst>
              <a:ext uri="{FF2B5EF4-FFF2-40B4-BE49-F238E27FC236}">
                <a16:creationId xmlns:a16="http://schemas.microsoft.com/office/drawing/2014/main" id="{BFE1CF26-BEC7-4367-B580-A16183D03566}"/>
              </a:ext>
            </a:extLst>
          </p:cNvPr>
          <p:cNvPicPr>
            <a:picLocks noChangeAspect="1"/>
          </p:cNvPicPr>
          <p:nvPr/>
        </p:nvPicPr>
        <p:blipFill>
          <a:blip r:embed="rId2"/>
          <a:stretch>
            <a:fillRect/>
          </a:stretch>
        </p:blipFill>
        <p:spPr>
          <a:xfrm>
            <a:off x="-5679" y="1600200"/>
            <a:ext cx="2419468" cy="1828800"/>
          </a:xfrm>
          <a:prstGeom prst="rect">
            <a:avLst/>
          </a:prstGeom>
        </p:spPr>
      </p:pic>
      <p:pic>
        <p:nvPicPr>
          <p:cNvPr id="9" name="Picture 8">
            <a:extLst>
              <a:ext uri="{FF2B5EF4-FFF2-40B4-BE49-F238E27FC236}">
                <a16:creationId xmlns:a16="http://schemas.microsoft.com/office/drawing/2014/main" id="{1E862244-0B31-4897-8584-761E9FE6612D}"/>
              </a:ext>
            </a:extLst>
          </p:cNvPr>
          <p:cNvPicPr>
            <a:picLocks noChangeAspect="1"/>
          </p:cNvPicPr>
          <p:nvPr/>
        </p:nvPicPr>
        <p:blipFill>
          <a:blip r:embed="rId3"/>
          <a:stretch>
            <a:fillRect/>
          </a:stretch>
        </p:blipFill>
        <p:spPr>
          <a:xfrm>
            <a:off x="0" y="4087609"/>
            <a:ext cx="2413789" cy="1828800"/>
          </a:xfrm>
          <a:prstGeom prst="rect">
            <a:avLst/>
          </a:prstGeom>
        </p:spPr>
      </p:pic>
      <p:pic>
        <p:nvPicPr>
          <p:cNvPr id="12" name="Picture 11">
            <a:extLst>
              <a:ext uri="{FF2B5EF4-FFF2-40B4-BE49-F238E27FC236}">
                <a16:creationId xmlns:a16="http://schemas.microsoft.com/office/drawing/2014/main" id="{2F925A2B-E069-4095-82A3-DC00BB93BF9C}"/>
              </a:ext>
            </a:extLst>
          </p:cNvPr>
          <p:cNvPicPr>
            <a:picLocks noChangeAspect="1"/>
          </p:cNvPicPr>
          <p:nvPr/>
        </p:nvPicPr>
        <p:blipFill>
          <a:blip r:embed="rId4"/>
          <a:stretch>
            <a:fillRect/>
          </a:stretch>
        </p:blipFill>
        <p:spPr>
          <a:xfrm>
            <a:off x="1975521" y="1600200"/>
            <a:ext cx="2419468" cy="1828800"/>
          </a:xfrm>
          <a:prstGeom prst="rect">
            <a:avLst/>
          </a:prstGeom>
        </p:spPr>
      </p:pic>
      <p:pic>
        <p:nvPicPr>
          <p:cNvPr id="15" name="Picture 14">
            <a:extLst>
              <a:ext uri="{FF2B5EF4-FFF2-40B4-BE49-F238E27FC236}">
                <a16:creationId xmlns:a16="http://schemas.microsoft.com/office/drawing/2014/main" id="{4E3F6AD8-1B00-4AA9-AB9B-3F3FFF4B0BEE}"/>
              </a:ext>
            </a:extLst>
          </p:cNvPr>
          <p:cNvPicPr>
            <a:picLocks noChangeAspect="1"/>
          </p:cNvPicPr>
          <p:nvPr/>
        </p:nvPicPr>
        <p:blipFill>
          <a:blip r:embed="rId5"/>
          <a:stretch>
            <a:fillRect/>
          </a:stretch>
        </p:blipFill>
        <p:spPr>
          <a:xfrm>
            <a:off x="1981200" y="4087609"/>
            <a:ext cx="2413789" cy="1828800"/>
          </a:xfrm>
          <a:prstGeom prst="rect">
            <a:avLst/>
          </a:prstGeom>
        </p:spPr>
      </p:pic>
      <p:pic>
        <p:nvPicPr>
          <p:cNvPr id="18" name="Picture 17">
            <a:extLst>
              <a:ext uri="{FF2B5EF4-FFF2-40B4-BE49-F238E27FC236}">
                <a16:creationId xmlns:a16="http://schemas.microsoft.com/office/drawing/2014/main" id="{761DB1F3-9750-4F68-B782-7138582591BB}"/>
              </a:ext>
            </a:extLst>
          </p:cNvPr>
          <p:cNvPicPr>
            <a:picLocks noChangeAspect="1"/>
          </p:cNvPicPr>
          <p:nvPr/>
        </p:nvPicPr>
        <p:blipFill>
          <a:blip r:embed="rId6"/>
          <a:stretch>
            <a:fillRect/>
          </a:stretch>
        </p:blipFill>
        <p:spPr>
          <a:xfrm>
            <a:off x="4305064" y="1600200"/>
            <a:ext cx="2419468" cy="1828800"/>
          </a:xfrm>
          <a:prstGeom prst="rect">
            <a:avLst/>
          </a:prstGeom>
        </p:spPr>
      </p:pic>
      <p:pic>
        <p:nvPicPr>
          <p:cNvPr id="21" name="Picture 20">
            <a:extLst>
              <a:ext uri="{FF2B5EF4-FFF2-40B4-BE49-F238E27FC236}">
                <a16:creationId xmlns:a16="http://schemas.microsoft.com/office/drawing/2014/main" id="{00CCD53F-E685-4FDA-8371-2BFBFA1847E8}"/>
              </a:ext>
            </a:extLst>
          </p:cNvPr>
          <p:cNvPicPr>
            <a:picLocks noChangeAspect="1"/>
          </p:cNvPicPr>
          <p:nvPr/>
        </p:nvPicPr>
        <p:blipFill>
          <a:blip r:embed="rId7"/>
          <a:stretch>
            <a:fillRect/>
          </a:stretch>
        </p:blipFill>
        <p:spPr>
          <a:xfrm>
            <a:off x="4316422" y="4087609"/>
            <a:ext cx="2413789" cy="1828800"/>
          </a:xfrm>
          <a:prstGeom prst="rect">
            <a:avLst/>
          </a:prstGeom>
        </p:spPr>
      </p:pic>
      <p:pic>
        <p:nvPicPr>
          <p:cNvPr id="23" name="Picture 22">
            <a:extLst>
              <a:ext uri="{FF2B5EF4-FFF2-40B4-BE49-F238E27FC236}">
                <a16:creationId xmlns:a16="http://schemas.microsoft.com/office/drawing/2014/main" id="{346751B4-F86B-4080-9C63-F6A7EE955B5C}"/>
              </a:ext>
            </a:extLst>
          </p:cNvPr>
          <p:cNvPicPr>
            <a:picLocks noChangeAspect="1"/>
          </p:cNvPicPr>
          <p:nvPr/>
        </p:nvPicPr>
        <p:blipFill>
          <a:blip r:embed="rId8"/>
          <a:stretch>
            <a:fillRect/>
          </a:stretch>
        </p:blipFill>
        <p:spPr>
          <a:xfrm>
            <a:off x="6724532" y="1600200"/>
            <a:ext cx="2419468" cy="1828800"/>
          </a:xfrm>
          <a:prstGeom prst="rect">
            <a:avLst/>
          </a:prstGeom>
        </p:spPr>
      </p:pic>
      <p:pic>
        <p:nvPicPr>
          <p:cNvPr id="26" name="Picture 25">
            <a:extLst>
              <a:ext uri="{FF2B5EF4-FFF2-40B4-BE49-F238E27FC236}">
                <a16:creationId xmlns:a16="http://schemas.microsoft.com/office/drawing/2014/main" id="{551583C9-0AF2-405C-B317-10CCBD8B3972}"/>
              </a:ext>
            </a:extLst>
          </p:cNvPr>
          <p:cNvPicPr>
            <a:picLocks noChangeAspect="1"/>
          </p:cNvPicPr>
          <p:nvPr/>
        </p:nvPicPr>
        <p:blipFill>
          <a:blip r:embed="rId9"/>
          <a:stretch>
            <a:fillRect/>
          </a:stretch>
        </p:blipFill>
        <p:spPr>
          <a:xfrm>
            <a:off x="6730211" y="4087609"/>
            <a:ext cx="2413789" cy="1828800"/>
          </a:xfrm>
          <a:prstGeom prst="rect">
            <a:avLst/>
          </a:prstGeom>
        </p:spPr>
      </p:pic>
    </p:spTree>
    <p:extLst>
      <p:ext uri="{BB962C8B-B14F-4D97-AF65-F5344CB8AC3E}">
        <p14:creationId xmlns:p14="http://schemas.microsoft.com/office/powerpoint/2010/main" val="3845729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4 – Delta Stress</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15</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7" name="Picture 6">
            <a:extLst>
              <a:ext uri="{FF2B5EF4-FFF2-40B4-BE49-F238E27FC236}">
                <a16:creationId xmlns:a16="http://schemas.microsoft.com/office/drawing/2014/main" id="{C807A3B9-0C88-4D10-813E-5C4F778A0C0E}"/>
              </a:ext>
            </a:extLst>
          </p:cNvPr>
          <p:cNvPicPr>
            <a:picLocks noChangeAspect="1"/>
          </p:cNvPicPr>
          <p:nvPr/>
        </p:nvPicPr>
        <p:blipFill>
          <a:blip r:embed="rId2"/>
          <a:stretch>
            <a:fillRect/>
          </a:stretch>
        </p:blipFill>
        <p:spPr>
          <a:xfrm>
            <a:off x="1" y="1431150"/>
            <a:ext cx="2314397" cy="1828800"/>
          </a:xfrm>
          <a:prstGeom prst="rect">
            <a:avLst/>
          </a:prstGeom>
        </p:spPr>
      </p:pic>
      <p:pic>
        <p:nvPicPr>
          <p:cNvPr id="10" name="Picture 9">
            <a:extLst>
              <a:ext uri="{FF2B5EF4-FFF2-40B4-BE49-F238E27FC236}">
                <a16:creationId xmlns:a16="http://schemas.microsoft.com/office/drawing/2014/main" id="{F94F856F-2462-4792-A6C7-EDB4508DC378}"/>
              </a:ext>
            </a:extLst>
          </p:cNvPr>
          <p:cNvPicPr>
            <a:picLocks noChangeAspect="1"/>
          </p:cNvPicPr>
          <p:nvPr/>
        </p:nvPicPr>
        <p:blipFill>
          <a:blip r:embed="rId3"/>
          <a:stretch>
            <a:fillRect/>
          </a:stretch>
        </p:blipFill>
        <p:spPr>
          <a:xfrm>
            <a:off x="1" y="4038201"/>
            <a:ext cx="2314397" cy="1828800"/>
          </a:xfrm>
          <a:prstGeom prst="rect">
            <a:avLst/>
          </a:prstGeom>
        </p:spPr>
      </p:pic>
      <p:pic>
        <p:nvPicPr>
          <p:cNvPr id="13" name="Picture 12">
            <a:extLst>
              <a:ext uri="{FF2B5EF4-FFF2-40B4-BE49-F238E27FC236}">
                <a16:creationId xmlns:a16="http://schemas.microsoft.com/office/drawing/2014/main" id="{15EACE3A-C425-4D20-BC95-B9FC2A31F39B}"/>
              </a:ext>
            </a:extLst>
          </p:cNvPr>
          <p:cNvPicPr>
            <a:picLocks noChangeAspect="1"/>
          </p:cNvPicPr>
          <p:nvPr/>
        </p:nvPicPr>
        <p:blipFill>
          <a:blip r:embed="rId4"/>
          <a:stretch>
            <a:fillRect/>
          </a:stretch>
        </p:blipFill>
        <p:spPr>
          <a:xfrm>
            <a:off x="2270390" y="1431150"/>
            <a:ext cx="2314397" cy="1828800"/>
          </a:xfrm>
          <a:prstGeom prst="rect">
            <a:avLst/>
          </a:prstGeom>
        </p:spPr>
      </p:pic>
      <p:pic>
        <p:nvPicPr>
          <p:cNvPr id="16" name="Picture 15">
            <a:extLst>
              <a:ext uri="{FF2B5EF4-FFF2-40B4-BE49-F238E27FC236}">
                <a16:creationId xmlns:a16="http://schemas.microsoft.com/office/drawing/2014/main" id="{8E5EAF45-73AE-4C6C-937D-853F29B9B714}"/>
              </a:ext>
            </a:extLst>
          </p:cNvPr>
          <p:cNvPicPr>
            <a:picLocks noChangeAspect="1"/>
          </p:cNvPicPr>
          <p:nvPr/>
        </p:nvPicPr>
        <p:blipFill>
          <a:blip r:embed="rId5"/>
          <a:stretch>
            <a:fillRect/>
          </a:stretch>
        </p:blipFill>
        <p:spPr>
          <a:xfrm>
            <a:off x="2257602" y="4038201"/>
            <a:ext cx="2314398" cy="1828800"/>
          </a:xfrm>
          <a:prstGeom prst="rect">
            <a:avLst/>
          </a:prstGeom>
        </p:spPr>
      </p:pic>
      <p:pic>
        <p:nvPicPr>
          <p:cNvPr id="19" name="Picture 18">
            <a:extLst>
              <a:ext uri="{FF2B5EF4-FFF2-40B4-BE49-F238E27FC236}">
                <a16:creationId xmlns:a16="http://schemas.microsoft.com/office/drawing/2014/main" id="{A2A82EF2-E44F-45B7-85FB-06083C7513AE}"/>
              </a:ext>
            </a:extLst>
          </p:cNvPr>
          <p:cNvPicPr>
            <a:picLocks noChangeAspect="1"/>
          </p:cNvPicPr>
          <p:nvPr/>
        </p:nvPicPr>
        <p:blipFill>
          <a:blip r:embed="rId6"/>
          <a:stretch>
            <a:fillRect/>
          </a:stretch>
        </p:blipFill>
        <p:spPr>
          <a:xfrm>
            <a:off x="4540778" y="1431150"/>
            <a:ext cx="2314398" cy="1828800"/>
          </a:xfrm>
          <a:prstGeom prst="rect">
            <a:avLst/>
          </a:prstGeom>
        </p:spPr>
      </p:pic>
      <p:pic>
        <p:nvPicPr>
          <p:cNvPr id="22" name="Picture 21">
            <a:extLst>
              <a:ext uri="{FF2B5EF4-FFF2-40B4-BE49-F238E27FC236}">
                <a16:creationId xmlns:a16="http://schemas.microsoft.com/office/drawing/2014/main" id="{0EC1CB58-9BE4-407A-836C-9F2050D61D64}"/>
              </a:ext>
            </a:extLst>
          </p:cNvPr>
          <p:cNvPicPr>
            <a:picLocks noChangeAspect="1"/>
          </p:cNvPicPr>
          <p:nvPr/>
        </p:nvPicPr>
        <p:blipFill>
          <a:blip r:embed="rId7"/>
          <a:stretch>
            <a:fillRect/>
          </a:stretch>
        </p:blipFill>
        <p:spPr>
          <a:xfrm>
            <a:off x="4515203" y="4038201"/>
            <a:ext cx="2314398" cy="1828800"/>
          </a:xfrm>
          <a:prstGeom prst="rect">
            <a:avLst/>
          </a:prstGeom>
        </p:spPr>
      </p:pic>
      <p:pic>
        <p:nvPicPr>
          <p:cNvPr id="25" name="Picture 24">
            <a:extLst>
              <a:ext uri="{FF2B5EF4-FFF2-40B4-BE49-F238E27FC236}">
                <a16:creationId xmlns:a16="http://schemas.microsoft.com/office/drawing/2014/main" id="{CCFB2E4D-9B9E-4967-B677-E7EA9C885A16}"/>
              </a:ext>
            </a:extLst>
          </p:cNvPr>
          <p:cNvPicPr>
            <a:picLocks noChangeAspect="1"/>
          </p:cNvPicPr>
          <p:nvPr/>
        </p:nvPicPr>
        <p:blipFill>
          <a:blip r:embed="rId8"/>
          <a:stretch>
            <a:fillRect/>
          </a:stretch>
        </p:blipFill>
        <p:spPr>
          <a:xfrm>
            <a:off x="6829601" y="1431150"/>
            <a:ext cx="2314398" cy="1828800"/>
          </a:xfrm>
          <a:prstGeom prst="rect">
            <a:avLst/>
          </a:prstGeom>
        </p:spPr>
      </p:pic>
      <p:pic>
        <p:nvPicPr>
          <p:cNvPr id="28" name="Picture 27">
            <a:extLst>
              <a:ext uri="{FF2B5EF4-FFF2-40B4-BE49-F238E27FC236}">
                <a16:creationId xmlns:a16="http://schemas.microsoft.com/office/drawing/2014/main" id="{F876CCBB-52C5-4D81-A40C-072093DB46B9}"/>
              </a:ext>
            </a:extLst>
          </p:cNvPr>
          <p:cNvPicPr>
            <a:picLocks noChangeAspect="1"/>
          </p:cNvPicPr>
          <p:nvPr/>
        </p:nvPicPr>
        <p:blipFill>
          <a:blip r:embed="rId9"/>
          <a:stretch>
            <a:fillRect/>
          </a:stretch>
        </p:blipFill>
        <p:spPr>
          <a:xfrm>
            <a:off x="6829602" y="4038201"/>
            <a:ext cx="2314398" cy="1828800"/>
          </a:xfrm>
          <a:prstGeom prst="rect">
            <a:avLst/>
          </a:prstGeom>
        </p:spPr>
      </p:pic>
    </p:spTree>
    <p:extLst>
      <p:ext uri="{BB962C8B-B14F-4D97-AF65-F5344CB8AC3E}">
        <p14:creationId xmlns:p14="http://schemas.microsoft.com/office/powerpoint/2010/main" val="1516892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7 - Strain</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16</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7" name="Picture 6">
            <a:extLst>
              <a:ext uri="{FF2B5EF4-FFF2-40B4-BE49-F238E27FC236}">
                <a16:creationId xmlns:a16="http://schemas.microsoft.com/office/drawing/2014/main" id="{2913999F-9B03-4C8C-BB37-2758DFF7C6F0}"/>
              </a:ext>
            </a:extLst>
          </p:cNvPr>
          <p:cNvPicPr>
            <a:picLocks noChangeAspect="1"/>
          </p:cNvPicPr>
          <p:nvPr/>
        </p:nvPicPr>
        <p:blipFill>
          <a:blip r:embed="rId2"/>
          <a:stretch>
            <a:fillRect/>
          </a:stretch>
        </p:blipFill>
        <p:spPr>
          <a:xfrm>
            <a:off x="-13604" y="1543166"/>
            <a:ext cx="2275907" cy="1720287"/>
          </a:xfrm>
          <a:prstGeom prst="rect">
            <a:avLst/>
          </a:prstGeom>
        </p:spPr>
      </p:pic>
      <p:pic>
        <p:nvPicPr>
          <p:cNvPr id="10" name="Picture 9">
            <a:extLst>
              <a:ext uri="{FF2B5EF4-FFF2-40B4-BE49-F238E27FC236}">
                <a16:creationId xmlns:a16="http://schemas.microsoft.com/office/drawing/2014/main" id="{15292BFF-5691-47A3-900C-9F20AB74854B}"/>
              </a:ext>
            </a:extLst>
          </p:cNvPr>
          <p:cNvPicPr>
            <a:picLocks noChangeAspect="1"/>
          </p:cNvPicPr>
          <p:nvPr/>
        </p:nvPicPr>
        <p:blipFill>
          <a:blip r:embed="rId3"/>
          <a:stretch>
            <a:fillRect/>
          </a:stretch>
        </p:blipFill>
        <p:spPr>
          <a:xfrm>
            <a:off x="-13604" y="4018140"/>
            <a:ext cx="2263191" cy="1714700"/>
          </a:xfrm>
          <a:prstGeom prst="rect">
            <a:avLst/>
          </a:prstGeom>
        </p:spPr>
      </p:pic>
      <p:pic>
        <p:nvPicPr>
          <p:cNvPr id="13" name="Picture 12">
            <a:extLst>
              <a:ext uri="{FF2B5EF4-FFF2-40B4-BE49-F238E27FC236}">
                <a16:creationId xmlns:a16="http://schemas.microsoft.com/office/drawing/2014/main" id="{78D4BE07-005A-4A9F-ACC8-CECAF238AC2D}"/>
              </a:ext>
            </a:extLst>
          </p:cNvPr>
          <p:cNvPicPr>
            <a:picLocks noChangeAspect="1"/>
          </p:cNvPicPr>
          <p:nvPr/>
        </p:nvPicPr>
        <p:blipFill>
          <a:blip r:embed="rId4"/>
          <a:stretch>
            <a:fillRect/>
          </a:stretch>
        </p:blipFill>
        <p:spPr>
          <a:xfrm>
            <a:off x="2296680" y="1543166"/>
            <a:ext cx="2268517" cy="1714701"/>
          </a:xfrm>
          <a:prstGeom prst="rect">
            <a:avLst/>
          </a:prstGeom>
        </p:spPr>
      </p:pic>
      <p:pic>
        <p:nvPicPr>
          <p:cNvPr id="16" name="Picture 15">
            <a:extLst>
              <a:ext uri="{FF2B5EF4-FFF2-40B4-BE49-F238E27FC236}">
                <a16:creationId xmlns:a16="http://schemas.microsoft.com/office/drawing/2014/main" id="{8AEBBDE1-5D12-4AA3-BB71-8D9B3EE91362}"/>
              </a:ext>
            </a:extLst>
          </p:cNvPr>
          <p:cNvPicPr>
            <a:picLocks noChangeAspect="1"/>
          </p:cNvPicPr>
          <p:nvPr/>
        </p:nvPicPr>
        <p:blipFill>
          <a:blip r:embed="rId5"/>
          <a:stretch>
            <a:fillRect/>
          </a:stretch>
        </p:blipFill>
        <p:spPr>
          <a:xfrm>
            <a:off x="2266483" y="4018138"/>
            <a:ext cx="2255817" cy="1709113"/>
          </a:xfrm>
          <a:prstGeom prst="rect">
            <a:avLst/>
          </a:prstGeom>
        </p:spPr>
      </p:pic>
      <p:pic>
        <p:nvPicPr>
          <p:cNvPr id="19" name="Picture 18">
            <a:extLst>
              <a:ext uri="{FF2B5EF4-FFF2-40B4-BE49-F238E27FC236}">
                <a16:creationId xmlns:a16="http://schemas.microsoft.com/office/drawing/2014/main" id="{48239E87-A046-435F-855A-860174C5DDD3}"/>
              </a:ext>
            </a:extLst>
          </p:cNvPr>
          <p:cNvPicPr>
            <a:picLocks noChangeAspect="1"/>
          </p:cNvPicPr>
          <p:nvPr/>
        </p:nvPicPr>
        <p:blipFill>
          <a:blip r:embed="rId6"/>
          <a:stretch>
            <a:fillRect/>
          </a:stretch>
        </p:blipFill>
        <p:spPr>
          <a:xfrm>
            <a:off x="4572000" y="1548750"/>
            <a:ext cx="2268520" cy="1714703"/>
          </a:xfrm>
          <a:prstGeom prst="rect">
            <a:avLst/>
          </a:prstGeom>
        </p:spPr>
      </p:pic>
      <p:pic>
        <p:nvPicPr>
          <p:cNvPr id="22" name="Picture 21">
            <a:extLst>
              <a:ext uri="{FF2B5EF4-FFF2-40B4-BE49-F238E27FC236}">
                <a16:creationId xmlns:a16="http://schemas.microsoft.com/office/drawing/2014/main" id="{D24B48B0-6D7C-4E7F-9FEB-476F38E51846}"/>
              </a:ext>
            </a:extLst>
          </p:cNvPr>
          <p:cNvPicPr>
            <a:picLocks noChangeAspect="1"/>
          </p:cNvPicPr>
          <p:nvPr/>
        </p:nvPicPr>
        <p:blipFill>
          <a:blip r:embed="rId7"/>
          <a:stretch>
            <a:fillRect/>
          </a:stretch>
        </p:blipFill>
        <p:spPr>
          <a:xfrm>
            <a:off x="4584703" y="4018138"/>
            <a:ext cx="2255817" cy="1709113"/>
          </a:xfrm>
          <a:prstGeom prst="rect">
            <a:avLst/>
          </a:prstGeom>
        </p:spPr>
      </p:pic>
      <p:pic>
        <p:nvPicPr>
          <p:cNvPr id="25" name="Picture 24">
            <a:extLst>
              <a:ext uri="{FF2B5EF4-FFF2-40B4-BE49-F238E27FC236}">
                <a16:creationId xmlns:a16="http://schemas.microsoft.com/office/drawing/2014/main" id="{20277323-FC3E-4468-8926-B505E75C9353}"/>
              </a:ext>
            </a:extLst>
          </p:cNvPr>
          <p:cNvPicPr>
            <a:picLocks noChangeAspect="1"/>
          </p:cNvPicPr>
          <p:nvPr/>
        </p:nvPicPr>
        <p:blipFill>
          <a:blip r:embed="rId8"/>
          <a:stretch>
            <a:fillRect/>
          </a:stretch>
        </p:blipFill>
        <p:spPr>
          <a:xfrm>
            <a:off x="6868092" y="1543166"/>
            <a:ext cx="2275907" cy="1720287"/>
          </a:xfrm>
          <a:prstGeom prst="rect">
            <a:avLst/>
          </a:prstGeom>
        </p:spPr>
      </p:pic>
      <p:pic>
        <p:nvPicPr>
          <p:cNvPr id="28" name="Picture 27">
            <a:extLst>
              <a:ext uri="{FF2B5EF4-FFF2-40B4-BE49-F238E27FC236}">
                <a16:creationId xmlns:a16="http://schemas.microsoft.com/office/drawing/2014/main" id="{698A5554-46EE-42B1-88B3-2F92EB50CAF0}"/>
              </a:ext>
            </a:extLst>
          </p:cNvPr>
          <p:cNvPicPr>
            <a:picLocks noChangeAspect="1"/>
          </p:cNvPicPr>
          <p:nvPr/>
        </p:nvPicPr>
        <p:blipFill>
          <a:blip r:embed="rId9"/>
          <a:stretch>
            <a:fillRect/>
          </a:stretch>
        </p:blipFill>
        <p:spPr>
          <a:xfrm>
            <a:off x="6902923" y="4018138"/>
            <a:ext cx="2255817" cy="1709113"/>
          </a:xfrm>
          <a:prstGeom prst="rect">
            <a:avLst/>
          </a:prstGeom>
        </p:spPr>
      </p:pic>
    </p:spTree>
    <p:extLst>
      <p:ext uri="{BB962C8B-B14F-4D97-AF65-F5344CB8AC3E}">
        <p14:creationId xmlns:p14="http://schemas.microsoft.com/office/powerpoint/2010/main" val="833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7 – Delta Stress</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17</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6" name="Picture 5">
            <a:extLst>
              <a:ext uri="{FF2B5EF4-FFF2-40B4-BE49-F238E27FC236}">
                <a16:creationId xmlns:a16="http://schemas.microsoft.com/office/drawing/2014/main" id="{B9A0FA17-8B95-4FDA-95AE-30A343AE35D0}"/>
              </a:ext>
            </a:extLst>
          </p:cNvPr>
          <p:cNvPicPr>
            <a:picLocks noChangeAspect="1"/>
          </p:cNvPicPr>
          <p:nvPr/>
        </p:nvPicPr>
        <p:blipFill>
          <a:blip r:embed="rId2"/>
          <a:stretch>
            <a:fillRect/>
          </a:stretch>
        </p:blipFill>
        <p:spPr>
          <a:xfrm>
            <a:off x="0" y="1349428"/>
            <a:ext cx="2363121" cy="1831348"/>
          </a:xfrm>
          <a:prstGeom prst="rect">
            <a:avLst/>
          </a:prstGeom>
        </p:spPr>
      </p:pic>
      <p:pic>
        <p:nvPicPr>
          <p:cNvPr id="9" name="Picture 8">
            <a:extLst>
              <a:ext uri="{FF2B5EF4-FFF2-40B4-BE49-F238E27FC236}">
                <a16:creationId xmlns:a16="http://schemas.microsoft.com/office/drawing/2014/main" id="{705F1EFD-B4B6-4BA8-8D92-E99ECA749866}"/>
              </a:ext>
            </a:extLst>
          </p:cNvPr>
          <p:cNvPicPr>
            <a:picLocks noChangeAspect="1"/>
          </p:cNvPicPr>
          <p:nvPr/>
        </p:nvPicPr>
        <p:blipFill>
          <a:blip r:embed="rId3"/>
          <a:stretch>
            <a:fillRect/>
          </a:stretch>
        </p:blipFill>
        <p:spPr>
          <a:xfrm>
            <a:off x="0" y="3952079"/>
            <a:ext cx="2318383" cy="1796677"/>
          </a:xfrm>
          <a:prstGeom prst="rect">
            <a:avLst/>
          </a:prstGeom>
        </p:spPr>
      </p:pic>
      <p:pic>
        <p:nvPicPr>
          <p:cNvPr id="12" name="Picture 11">
            <a:extLst>
              <a:ext uri="{FF2B5EF4-FFF2-40B4-BE49-F238E27FC236}">
                <a16:creationId xmlns:a16="http://schemas.microsoft.com/office/drawing/2014/main" id="{AF1FC046-B855-4423-A093-54F60C65D0C7}"/>
              </a:ext>
            </a:extLst>
          </p:cNvPr>
          <p:cNvPicPr>
            <a:picLocks noChangeAspect="1"/>
          </p:cNvPicPr>
          <p:nvPr/>
        </p:nvPicPr>
        <p:blipFill>
          <a:blip r:embed="rId4"/>
          <a:stretch>
            <a:fillRect/>
          </a:stretch>
        </p:blipFill>
        <p:spPr>
          <a:xfrm>
            <a:off x="2208879" y="1349428"/>
            <a:ext cx="2363121" cy="1831348"/>
          </a:xfrm>
          <a:prstGeom prst="rect">
            <a:avLst/>
          </a:prstGeom>
        </p:spPr>
      </p:pic>
      <p:pic>
        <p:nvPicPr>
          <p:cNvPr id="15" name="Picture 14">
            <a:extLst>
              <a:ext uri="{FF2B5EF4-FFF2-40B4-BE49-F238E27FC236}">
                <a16:creationId xmlns:a16="http://schemas.microsoft.com/office/drawing/2014/main" id="{2C3E2E69-9EC7-42B8-89D9-9C5B54933752}"/>
              </a:ext>
            </a:extLst>
          </p:cNvPr>
          <p:cNvPicPr>
            <a:picLocks noChangeAspect="1"/>
          </p:cNvPicPr>
          <p:nvPr/>
        </p:nvPicPr>
        <p:blipFill>
          <a:blip r:embed="rId5"/>
          <a:stretch>
            <a:fillRect/>
          </a:stretch>
        </p:blipFill>
        <p:spPr>
          <a:xfrm>
            <a:off x="2208879" y="3952078"/>
            <a:ext cx="2318384" cy="1796678"/>
          </a:xfrm>
          <a:prstGeom prst="rect">
            <a:avLst/>
          </a:prstGeom>
        </p:spPr>
      </p:pic>
      <p:pic>
        <p:nvPicPr>
          <p:cNvPr id="18" name="Picture 17">
            <a:extLst>
              <a:ext uri="{FF2B5EF4-FFF2-40B4-BE49-F238E27FC236}">
                <a16:creationId xmlns:a16="http://schemas.microsoft.com/office/drawing/2014/main" id="{4C3A13F2-B91C-4914-A3CC-91FABF1479E4}"/>
              </a:ext>
            </a:extLst>
          </p:cNvPr>
          <p:cNvPicPr>
            <a:picLocks noChangeAspect="1"/>
          </p:cNvPicPr>
          <p:nvPr/>
        </p:nvPicPr>
        <p:blipFill>
          <a:blip r:embed="rId6"/>
          <a:stretch>
            <a:fillRect/>
          </a:stretch>
        </p:blipFill>
        <p:spPr>
          <a:xfrm>
            <a:off x="4527263" y="1349428"/>
            <a:ext cx="2363121" cy="1831348"/>
          </a:xfrm>
          <a:prstGeom prst="rect">
            <a:avLst/>
          </a:prstGeom>
        </p:spPr>
      </p:pic>
      <p:pic>
        <p:nvPicPr>
          <p:cNvPr id="21" name="Picture 20">
            <a:extLst>
              <a:ext uri="{FF2B5EF4-FFF2-40B4-BE49-F238E27FC236}">
                <a16:creationId xmlns:a16="http://schemas.microsoft.com/office/drawing/2014/main" id="{1D96401D-9C81-4AF4-9F55-8F5635D01C30}"/>
              </a:ext>
            </a:extLst>
          </p:cNvPr>
          <p:cNvPicPr>
            <a:picLocks noChangeAspect="1"/>
          </p:cNvPicPr>
          <p:nvPr/>
        </p:nvPicPr>
        <p:blipFill>
          <a:blip r:embed="rId7"/>
          <a:stretch>
            <a:fillRect/>
          </a:stretch>
        </p:blipFill>
        <p:spPr>
          <a:xfrm>
            <a:off x="4527262" y="3952078"/>
            <a:ext cx="2318384" cy="1796678"/>
          </a:xfrm>
          <a:prstGeom prst="rect">
            <a:avLst/>
          </a:prstGeom>
        </p:spPr>
      </p:pic>
      <p:pic>
        <p:nvPicPr>
          <p:cNvPr id="24" name="Picture 23">
            <a:extLst>
              <a:ext uri="{FF2B5EF4-FFF2-40B4-BE49-F238E27FC236}">
                <a16:creationId xmlns:a16="http://schemas.microsoft.com/office/drawing/2014/main" id="{78480A3E-15A9-47CF-9684-9602190C1C35}"/>
              </a:ext>
            </a:extLst>
          </p:cNvPr>
          <p:cNvPicPr>
            <a:picLocks noChangeAspect="1"/>
          </p:cNvPicPr>
          <p:nvPr/>
        </p:nvPicPr>
        <p:blipFill>
          <a:blip r:embed="rId8"/>
          <a:stretch>
            <a:fillRect/>
          </a:stretch>
        </p:blipFill>
        <p:spPr>
          <a:xfrm>
            <a:off x="6780879" y="1349428"/>
            <a:ext cx="2363121" cy="1831348"/>
          </a:xfrm>
          <a:prstGeom prst="rect">
            <a:avLst/>
          </a:prstGeom>
        </p:spPr>
      </p:pic>
      <p:pic>
        <p:nvPicPr>
          <p:cNvPr id="27" name="Picture 26">
            <a:extLst>
              <a:ext uri="{FF2B5EF4-FFF2-40B4-BE49-F238E27FC236}">
                <a16:creationId xmlns:a16="http://schemas.microsoft.com/office/drawing/2014/main" id="{14D20592-333A-44B4-9F8D-1CDDDCDA1102}"/>
              </a:ext>
            </a:extLst>
          </p:cNvPr>
          <p:cNvPicPr>
            <a:picLocks noChangeAspect="1"/>
          </p:cNvPicPr>
          <p:nvPr/>
        </p:nvPicPr>
        <p:blipFill>
          <a:blip r:embed="rId9"/>
          <a:stretch>
            <a:fillRect/>
          </a:stretch>
        </p:blipFill>
        <p:spPr>
          <a:xfrm>
            <a:off x="6825615" y="3952078"/>
            <a:ext cx="2318385" cy="1796679"/>
          </a:xfrm>
          <a:prstGeom prst="rect">
            <a:avLst/>
          </a:prstGeom>
        </p:spPr>
      </p:pic>
    </p:spTree>
    <p:extLst>
      <p:ext uri="{BB962C8B-B14F-4D97-AF65-F5344CB8AC3E}">
        <p14:creationId xmlns:p14="http://schemas.microsoft.com/office/powerpoint/2010/main" val="2528184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Rods – Strain and Delta Stress</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18</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6" name="Picture 5">
            <a:extLst>
              <a:ext uri="{FF2B5EF4-FFF2-40B4-BE49-F238E27FC236}">
                <a16:creationId xmlns:a16="http://schemas.microsoft.com/office/drawing/2014/main" id="{B0BE7B79-DE97-40EE-9030-270E5ACF460B}"/>
              </a:ext>
            </a:extLst>
          </p:cNvPr>
          <p:cNvPicPr>
            <a:picLocks noChangeAspect="1"/>
          </p:cNvPicPr>
          <p:nvPr/>
        </p:nvPicPr>
        <p:blipFill>
          <a:blip r:embed="rId2"/>
          <a:stretch>
            <a:fillRect/>
          </a:stretch>
        </p:blipFill>
        <p:spPr>
          <a:xfrm>
            <a:off x="1" y="1230313"/>
            <a:ext cx="2406770" cy="1823482"/>
          </a:xfrm>
          <a:prstGeom prst="rect">
            <a:avLst/>
          </a:prstGeom>
        </p:spPr>
      </p:pic>
      <p:pic>
        <p:nvPicPr>
          <p:cNvPr id="9" name="Picture 8">
            <a:extLst>
              <a:ext uri="{FF2B5EF4-FFF2-40B4-BE49-F238E27FC236}">
                <a16:creationId xmlns:a16="http://schemas.microsoft.com/office/drawing/2014/main" id="{A0EEA0FE-B151-467C-B63B-40F41908F3DA}"/>
              </a:ext>
            </a:extLst>
          </p:cNvPr>
          <p:cNvPicPr>
            <a:picLocks noChangeAspect="1"/>
          </p:cNvPicPr>
          <p:nvPr/>
        </p:nvPicPr>
        <p:blipFill>
          <a:blip r:embed="rId3"/>
          <a:stretch>
            <a:fillRect/>
          </a:stretch>
        </p:blipFill>
        <p:spPr>
          <a:xfrm>
            <a:off x="0" y="3690357"/>
            <a:ext cx="2402410" cy="1898346"/>
          </a:xfrm>
          <a:prstGeom prst="rect">
            <a:avLst/>
          </a:prstGeom>
        </p:spPr>
      </p:pic>
      <p:pic>
        <p:nvPicPr>
          <p:cNvPr id="12" name="Picture 11">
            <a:extLst>
              <a:ext uri="{FF2B5EF4-FFF2-40B4-BE49-F238E27FC236}">
                <a16:creationId xmlns:a16="http://schemas.microsoft.com/office/drawing/2014/main" id="{09E9972C-6AA4-4107-93F9-2B9621AA4CD3}"/>
              </a:ext>
            </a:extLst>
          </p:cNvPr>
          <p:cNvPicPr>
            <a:picLocks noChangeAspect="1"/>
          </p:cNvPicPr>
          <p:nvPr/>
        </p:nvPicPr>
        <p:blipFill>
          <a:blip r:embed="rId4"/>
          <a:stretch>
            <a:fillRect/>
          </a:stretch>
        </p:blipFill>
        <p:spPr>
          <a:xfrm>
            <a:off x="2017324" y="1226578"/>
            <a:ext cx="2399318" cy="1817836"/>
          </a:xfrm>
          <a:prstGeom prst="rect">
            <a:avLst/>
          </a:prstGeom>
        </p:spPr>
      </p:pic>
      <p:pic>
        <p:nvPicPr>
          <p:cNvPr id="15" name="Picture 14">
            <a:extLst>
              <a:ext uri="{FF2B5EF4-FFF2-40B4-BE49-F238E27FC236}">
                <a16:creationId xmlns:a16="http://schemas.microsoft.com/office/drawing/2014/main" id="{F2C946E4-E5AD-425B-B984-21E781B3C77D}"/>
              </a:ext>
            </a:extLst>
          </p:cNvPr>
          <p:cNvPicPr>
            <a:picLocks noChangeAspect="1"/>
          </p:cNvPicPr>
          <p:nvPr/>
        </p:nvPicPr>
        <p:blipFill>
          <a:blip r:embed="rId5"/>
          <a:stretch>
            <a:fillRect/>
          </a:stretch>
        </p:blipFill>
        <p:spPr>
          <a:xfrm>
            <a:off x="2018959" y="3699738"/>
            <a:ext cx="2397683" cy="1894611"/>
          </a:xfrm>
          <a:prstGeom prst="rect">
            <a:avLst/>
          </a:prstGeom>
        </p:spPr>
      </p:pic>
      <p:pic>
        <p:nvPicPr>
          <p:cNvPr id="18" name="Picture 17">
            <a:extLst>
              <a:ext uri="{FF2B5EF4-FFF2-40B4-BE49-F238E27FC236}">
                <a16:creationId xmlns:a16="http://schemas.microsoft.com/office/drawing/2014/main" id="{E8F82968-39F5-4C26-9776-A139FDC92348}"/>
              </a:ext>
            </a:extLst>
          </p:cNvPr>
          <p:cNvPicPr>
            <a:picLocks noChangeAspect="1"/>
          </p:cNvPicPr>
          <p:nvPr/>
        </p:nvPicPr>
        <p:blipFill>
          <a:blip r:embed="rId6"/>
          <a:stretch>
            <a:fillRect/>
          </a:stretch>
        </p:blipFill>
        <p:spPr>
          <a:xfrm>
            <a:off x="4332981" y="1222841"/>
            <a:ext cx="2404250" cy="1821573"/>
          </a:xfrm>
          <a:prstGeom prst="rect">
            <a:avLst/>
          </a:prstGeom>
        </p:spPr>
      </p:pic>
      <p:pic>
        <p:nvPicPr>
          <p:cNvPr id="21" name="Picture 20">
            <a:extLst>
              <a:ext uri="{FF2B5EF4-FFF2-40B4-BE49-F238E27FC236}">
                <a16:creationId xmlns:a16="http://schemas.microsoft.com/office/drawing/2014/main" id="{45C53091-1998-4C32-A2D7-D2C5A08EFFA8}"/>
              </a:ext>
            </a:extLst>
          </p:cNvPr>
          <p:cNvPicPr>
            <a:picLocks noChangeAspect="1"/>
          </p:cNvPicPr>
          <p:nvPr/>
        </p:nvPicPr>
        <p:blipFill>
          <a:blip r:embed="rId7"/>
          <a:stretch>
            <a:fillRect/>
          </a:stretch>
        </p:blipFill>
        <p:spPr>
          <a:xfrm>
            <a:off x="4332981" y="3690357"/>
            <a:ext cx="2402410" cy="1898346"/>
          </a:xfrm>
          <a:prstGeom prst="rect">
            <a:avLst/>
          </a:prstGeom>
        </p:spPr>
      </p:pic>
      <p:pic>
        <p:nvPicPr>
          <p:cNvPr id="25" name="Picture 24">
            <a:extLst>
              <a:ext uri="{FF2B5EF4-FFF2-40B4-BE49-F238E27FC236}">
                <a16:creationId xmlns:a16="http://schemas.microsoft.com/office/drawing/2014/main" id="{A7E0457B-D648-449B-A38D-319BA34E3D82}"/>
              </a:ext>
            </a:extLst>
          </p:cNvPr>
          <p:cNvPicPr>
            <a:picLocks noChangeAspect="1"/>
          </p:cNvPicPr>
          <p:nvPr/>
        </p:nvPicPr>
        <p:blipFill>
          <a:blip r:embed="rId8"/>
          <a:stretch>
            <a:fillRect/>
          </a:stretch>
        </p:blipFill>
        <p:spPr>
          <a:xfrm>
            <a:off x="6739750" y="1271163"/>
            <a:ext cx="2404250" cy="1821573"/>
          </a:xfrm>
          <a:prstGeom prst="rect">
            <a:avLst/>
          </a:prstGeom>
        </p:spPr>
      </p:pic>
      <p:pic>
        <p:nvPicPr>
          <p:cNvPr id="28" name="Picture 27">
            <a:extLst>
              <a:ext uri="{FF2B5EF4-FFF2-40B4-BE49-F238E27FC236}">
                <a16:creationId xmlns:a16="http://schemas.microsoft.com/office/drawing/2014/main" id="{C0A64B6B-4C85-44B9-81E5-997E51AA0B2D}"/>
              </a:ext>
            </a:extLst>
          </p:cNvPr>
          <p:cNvPicPr>
            <a:picLocks noChangeAspect="1"/>
          </p:cNvPicPr>
          <p:nvPr/>
        </p:nvPicPr>
        <p:blipFill>
          <a:blip r:embed="rId9"/>
          <a:stretch>
            <a:fillRect/>
          </a:stretch>
        </p:blipFill>
        <p:spPr>
          <a:xfrm>
            <a:off x="6741589" y="3690357"/>
            <a:ext cx="2402411" cy="1898347"/>
          </a:xfrm>
          <a:prstGeom prst="rect">
            <a:avLst/>
          </a:prstGeom>
        </p:spPr>
      </p:pic>
    </p:spTree>
    <p:extLst>
      <p:ext uri="{BB962C8B-B14F-4D97-AF65-F5344CB8AC3E}">
        <p14:creationId xmlns:p14="http://schemas.microsoft.com/office/powerpoint/2010/main" val="1636235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DCA1C4-9514-7B4F-976F-D92F7E296653}" type="slidenum">
              <a:rPr lang="fr-FR" smtClean="0"/>
              <a:pPr/>
              <a:t>19</a:t>
            </a:fld>
            <a:endParaRPr lang="fr-FR" dirty="0"/>
          </a:p>
        </p:txBody>
      </p:sp>
      <p:sp>
        <p:nvSpPr>
          <p:cNvPr id="5" name="Footer Placeholder 4"/>
          <p:cNvSpPr>
            <a:spLocks noGrp="1"/>
          </p:cNvSpPr>
          <p:nvPr>
            <p:ph type="ftr" sz="quarter" idx="3"/>
          </p:nvPr>
        </p:nvSpPr>
        <p:spPr/>
        <p:txBody>
          <a:bodyPr/>
          <a:lstStyle/>
          <a:p>
            <a:r>
              <a:rPr lang="en-US"/>
              <a:t>MQXFA18 SG data</a:t>
            </a:r>
            <a:endParaRPr lang="en-GB" dirty="0"/>
          </a:p>
        </p:txBody>
      </p:sp>
      <p:sp>
        <p:nvSpPr>
          <p:cNvPr id="6" name="Title 1"/>
          <p:cNvSpPr>
            <a:spLocks noGrp="1"/>
          </p:cNvSpPr>
          <p:nvPr>
            <p:ph type="title"/>
          </p:nvPr>
        </p:nvSpPr>
        <p:spPr>
          <a:xfrm>
            <a:off x="612000" y="2199540"/>
            <a:ext cx="7920000" cy="720000"/>
          </a:xfrm>
        </p:spPr>
        <p:txBody>
          <a:bodyPr/>
          <a:lstStyle/>
          <a:p>
            <a:r>
              <a:rPr lang="en-US" dirty="0" err="1"/>
              <a:t>Multiplots</a:t>
            </a:r>
            <a:r>
              <a:rPr lang="en-US" dirty="0"/>
              <a:t>: Ramps 1 to 13</a:t>
            </a:r>
            <a:br>
              <a:rPr lang="en-US" dirty="0"/>
            </a:br>
            <a:r>
              <a:rPr lang="en-US" dirty="0"/>
              <a:t>(except ramp 2)</a:t>
            </a:r>
          </a:p>
        </p:txBody>
      </p:sp>
    </p:spTree>
    <p:extLst>
      <p:ext uri="{BB962C8B-B14F-4D97-AF65-F5344CB8AC3E}">
        <p14:creationId xmlns:p14="http://schemas.microsoft.com/office/powerpoint/2010/main" val="129970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17" name="Footer Placeholder 36"/>
          <p:cNvSpPr>
            <a:spLocks noGrp="1"/>
          </p:cNvSpPr>
          <p:nvPr>
            <p:ph type="ftr" sz="quarter" idx="3"/>
          </p:nvPr>
        </p:nvSpPr>
        <p:spPr>
          <a:xfrm>
            <a:off x="1981200" y="6356350"/>
            <a:ext cx="6550800" cy="360000"/>
          </a:xfrm>
        </p:spPr>
        <p:txBody>
          <a:bodyPr/>
          <a:lstStyle/>
          <a:p>
            <a:r>
              <a:rPr lang="en-US"/>
              <a:t>MQXFA18 SG data</a:t>
            </a:r>
            <a:endParaRPr lang="en-GB" dirty="0"/>
          </a:p>
        </p:txBody>
      </p:sp>
      <p:sp>
        <p:nvSpPr>
          <p:cNvPr id="37" name="Title 1"/>
          <p:cNvSpPr>
            <a:spLocks noGrp="1"/>
          </p:cNvSpPr>
          <p:nvPr>
            <p:ph type="title"/>
          </p:nvPr>
        </p:nvSpPr>
        <p:spPr>
          <a:xfrm>
            <a:off x="304800" y="152400"/>
            <a:ext cx="8458200" cy="914400"/>
          </a:xfrm>
        </p:spPr>
        <p:txBody>
          <a:bodyPr>
            <a:normAutofit/>
          </a:bodyPr>
          <a:lstStyle/>
          <a:p>
            <a:r>
              <a:rPr lang="en-GB" sz="3200" dirty="0">
                <a:solidFill>
                  <a:srgbClr val="FF0000"/>
                </a:solidFill>
                <a:latin typeface="Century Gothic" panose="020B0502020202020204" pitchFamily="34" charset="0"/>
              </a:rPr>
              <a:t>MQXFA SG Gauges L</a:t>
            </a:r>
            <a:r>
              <a:rPr lang="en-US" altLang="zh-CN" sz="3200" dirty="0" err="1">
                <a:solidFill>
                  <a:srgbClr val="FF0000"/>
                </a:solidFill>
                <a:latin typeface="Century Gothic" panose="020B0502020202020204" pitchFamily="34" charset="0"/>
              </a:rPr>
              <a:t>ayout</a:t>
            </a:r>
            <a:r>
              <a:rPr lang="en-GB" sz="3200" dirty="0">
                <a:solidFill>
                  <a:srgbClr val="FF0000"/>
                </a:solidFill>
                <a:latin typeface="Century Gothic" panose="020B0502020202020204" pitchFamily="34" charset="0"/>
              </a:rPr>
              <a:t> </a:t>
            </a:r>
          </a:p>
        </p:txBody>
      </p:sp>
      <p:sp>
        <p:nvSpPr>
          <p:cNvPr id="38" name="TextBox 37"/>
          <p:cNvSpPr txBox="1"/>
          <p:nvPr/>
        </p:nvSpPr>
        <p:spPr>
          <a:xfrm>
            <a:off x="528229" y="2640432"/>
            <a:ext cx="6497289" cy="217604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altLang="zh-CN" sz="1600" dirty="0">
                <a:latin typeface="Cambria" panose="02040503050406030204" pitchFamily="18" charset="0"/>
              </a:rPr>
              <a:t>Only HBM gauges are installed.</a:t>
            </a:r>
          </a:p>
          <a:p>
            <a:pPr marL="285750" indent="-285750" algn="just">
              <a:lnSpc>
                <a:spcPct val="150000"/>
              </a:lnSpc>
              <a:buFont typeface="Arial" panose="020B0604020202020204" pitchFamily="34" charset="0"/>
              <a:buChar char="•"/>
            </a:pPr>
            <a:r>
              <a:rPr lang="en-US" altLang="zh-CN" sz="1600" dirty="0">
                <a:latin typeface="Cambria" panose="02040503050406030204" pitchFamily="18" charset="0"/>
              </a:rPr>
              <a:t>Shell gauges --- three axial locations:</a:t>
            </a:r>
          </a:p>
          <a:p>
            <a:pPr marL="742950" lvl="1" indent="-285750" algn="just">
              <a:lnSpc>
                <a:spcPct val="150000"/>
              </a:lnSpc>
              <a:buFont typeface="Arial" panose="020B0604020202020204" pitchFamily="34" charset="0"/>
              <a:buChar char="•"/>
            </a:pPr>
            <a:r>
              <a:rPr lang="en-US" altLang="zh-CN" sz="1400" dirty="0">
                <a:latin typeface="Cambria" panose="02040503050406030204" pitchFamily="18" charset="0"/>
              </a:rPr>
              <a:t>Shell gauges (T &amp; Z): on shell 2, 4, &amp; 7</a:t>
            </a:r>
          </a:p>
          <a:p>
            <a:pPr marL="285750" indent="-285750" algn="just">
              <a:lnSpc>
                <a:spcPct val="150000"/>
              </a:lnSpc>
              <a:buFont typeface="Arial" panose="020B0604020202020204" pitchFamily="34" charset="0"/>
              <a:buChar char="•"/>
            </a:pPr>
            <a:r>
              <a:rPr lang="en-US" altLang="zh-CN" sz="1600" dirty="0">
                <a:latin typeface="Cambria" panose="02040503050406030204" pitchFamily="18" charset="0"/>
              </a:rPr>
              <a:t>Coil gauges (T &amp; Z): on the axial location of 3989 mm (RE) from LE.</a:t>
            </a:r>
          </a:p>
          <a:p>
            <a:pPr marL="285750" indent="-285750" algn="just">
              <a:lnSpc>
                <a:spcPct val="150000"/>
              </a:lnSpc>
              <a:buFont typeface="Arial" panose="020B0604020202020204" pitchFamily="34" charset="0"/>
              <a:buChar char="•"/>
            </a:pPr>
            <a:r>
              <a:rPr lang="en-US" altLang="zh-CN" sz="1600" dirty="0">
                <a:latin typeface="Cambria" panose="02040503050406030204" pitchFamily="18" charset="0"/>
              </a:rPr>
              <a:t>Rod stations are located on the RE</a:t>
            </a:r>
          </a:p>
          <a:p>
            <a:pPr marL="742950" lvl="1" indent="-285750" algn="just">
              <a:lnSpc>
                <a:spcPct val="150000"/>
              </a:lnSpc>
              <a:buFont typeface="Arial" panose="020B0604020202020204" pitchFamily="34" charset="0"/>
              <a:buChar char="•"/>
            </a:pPr>
            <a:r>
              <a:rPr lang="en-US" altLang="zh-CN" sz="1400" dirty="0">
                <a:latin typeface="Cambria" panose="02040503050406030204" pitchFamily="18" charset="0"/>
              </a:rPr>
              <a:t>Each station is full bridge with four individual gauges.</a:t>
            </a:r>
          </a:p>
        </p:txBody>
      </p:sp>
      <p:grpSp>
        <p:nvGrpSpPr>
          <p:cNvPr id="39" name="组合 6"/>
          <p:cNvGrpSpPr/>
          <p:nvPr/>
        </p:nvGrpSpPr>
        <p:grpSpPr>
          <a:xfrm>
            <a:off x="798599" y="1084277"/>
            <a:ext cx="8040601" cy="1422985"/>
            <a:chOff x="537070" y="1459467"/>
            <a:chExt cx="8040601" cy="1422985"/>
          </a:xfrm>
        </p:grpSpPr>
        <p:sp>
          <p:nvSpPr>
            <p:cNvPr id="40" name="文本框 2"/>
            <p:cNvSpPr txBox="1"/>
            <p:nvPr/>
          </p:nvSpPr>
          <p:spPr>
            <a:xfrm>
              <a:off x="537070" y="1494576"/>
              <a:ext cx="466794" cy="369332"/>
            </a:xfrm>
            <a:prstGeom prst="rect">
              <a:avLst/>
            </a:prstGeom>
            <a:noFill/>
          </p:spPr>
          <p:txBody>
            <a:bodyPr wrap="none" rtlCol="0">
              <a:spAutoFit/>
            </a:bodyPr>
            <a:lstStyle/>
            <a:p>
              <a:r>
                <a:rPr lang="en-US" altLang="zh-CN" dirty="0"/>
                <a:t>LE</a:t>
              </a:r>
              <a:endParaRPr lang="zh-CN" altLang="en-US" dirty="0"/>
            </a:p>
          </p:txBody>
        </p:sp>
        <p:sp>
          <p:nvSpPr>
            <p:cNvPr id="41" name="文本框 20"/>
            <p:cNvSpPr txBox="1"/>
            <p:nvPr/>
          </p:nvSpPr>
          <p:spPr>
            <a:xfrm>
              <a:off x="8072404" y="1459467"/>
              <a:ext cx="505267" cy="369332"/>
            </a:xfrm>
            <a:prstGeom prst="rect">
              <a:avLst/>
            </a:prstGeom>
            <a:noFill/>
          </p:spPr>
          <p:txBody>
            <a:bodyPr wrap="none" rtlCol="0">
              <a:spAutoFit/>
            </a:bodyPr>
            <a:lstStyle/>
            <a:p>
              <a:r>
                <a:rPr lang="en-US" altLang="zh-CN" dirty="0"/>
                <a:t>RE</a:t>
              </a:r>
              <a:endParaRPr lang="zh-CN" altLang="en-US" dirty="0"/>
            </a:p>
          </p:txBody>
        </p:sp>
        <p:sp>
          <p:nvSpPr>
            <p:cNvPr id="42" name="文本框 21"/>
            <p:cNvSpPr txBox="1"/>
            <p:nvPr/>
          </p:nvSpPr>
          <p:spPr>
            <a:xfrm>
              <a:off x="3686026" y="1477022"/>
              <a:ext cx="607859" cy="369332"/>
            </a:xfrm>
            <a:prstGeom prst="rect">
              <a:avLst/>
            </a:prstGeom>
            <a:noFill/>
          </p:spPr>
          <p:txBody>
            <a:bodyPr wrap="none" rtlCol="0">
              <a:spAutoFit/>
            </a:bodyPr>
            <a:lstStyle/>
            <a:p>
              <a:r>
                <a:rPr lang="en-US" altLang="zh-CN" dirty="0"/>
                <a:t>MID</a:t>
              </a:r>
              <a:endParaRPr lang="zh-CN" altLang="en-US" dirty="0"/>
            </a:p>
          </p:txBody>
        </p:sp>
        <p:pic>
          <p:nvPicPr>
            <p:cNvPr id="43" name="图片 4"/>
            <p:cNvPicPr>
              <a:picLocks noChangeAspect="1"/>
            </p:cNvPicPr>
            <p:nvPr/>
          </p:nvPicPr>
          <p:blipFill>
            <a:blip r:embed="rId2"/>
            <a:stretch>
              <a:fillRect/>
            </a:stretch>
          </p:blipFill>
          <p:spPr>
            <a:xfrm>
              <a:off x="876035" y="1863908"/>
              <a:ext cx="7315730" cy="1018544"/>
            </a:xfrm>
            <a:prstGeom prst="rect">
              <a:avLst/>
            </a:prstGeom>
          </p:spPr>
        </p:pic>
        <p:sp>
          <p:nvSpPr>
            <p:cNvPr id="44" name="文本框 25"/>
            <p:cNvSpPr txBox="1"/>
            <p:nvPr/>
          </p:nvSpPr>
          <p:spPr>
            <a:xfrm>
              <a:off x="1617133" y="2040842"/>
              <a:ext cx="598241" cy="253916"/>
            </a:xfrm>
            <a:prstGeom prst="rect">
              <a:avLst/>
            </a:prstGeom>
            <a:noFill/>
          </p:spPr>
          <p:txBody>
            <a:bodyPr wrap="none" rtlCol="0">
              <a:spAutoFit/>
            </a:bodyPr>
            <a:lstStyle/>
            <a:p>
              <a:r>
                <a:rPr lang="en-US" altLang="zh-CN" sz="1050" dirty="0">
                  <a:solidFill>
                    <a:schemeClr val="bg1"/>
                  </a:solidFill>
                </a:rPr>
                <a:t>Shell 2</a:t>
              </a:r>
              <a:endParaRPr lang="zh-CN" altLang="en-US" sz="1050" dirty="0">
                <a:solidFill>
                  <a:schemeClr val="bg1"/>
                </a:solidFill>
              </a:endParaRPr>
            </a:p>
          </p:txBody>
        </p:sp>
        <p:sp>
          <p:nvSpPr>
            <p:cNvPr id="45" name="文本框 26"/>
            <p:cNvSpPr txBox="1"/>
            <p:nvPr/>
          </p:nvSpPr>
          <p:spPr>
            <a:xfrm>
              <a:off x="3695644" y="2025150"/>
              <a:ext cx="598241" cy="253916"/>
            </a:xfrm>
            <a:prstGeom prst="rect">
              <a:avLst/>
            </a:prstGeom>
            <a:noFill/>
          </p:spPr>
          <p:txBody>
            <a:bodyPr wrap="none" rtlCol="0">
              <a:spAutoFit/>
            </a:bodyPr>
            <a:lstStyle/>
            <a:p>
              <a:r>
                <a:rPr lang="en-US" altLang="zh-CN" sz="1050" dirty="0">
                  <a:solidFill>
                    <a:schemeClr val="bg1"/>
                  </a:solidFill>
                </a:rPr>
                <a:t>Shell 4</a:t>
              </a:r>
              <a:endParaRPr lang="zh-CN" altLang="en-US" sz="1050" dirty="0">
                <a:solidFill>
                  <a:schemeClr val="bg1"/>
                </a:solidFill>
              </a:endParaRPr>
            </a:p>
          </p:txBody>
        </p:sp>
      </p:grpSp>
      <p:sp>
        <p:nvSpPr>
          <p:cNvPr id="46" name="文本框 27"/>
          <p:cNvSpPr txBox="1"/>
          <p:nvPr/>
        </p:nvSpPr>
        <p:spPr>
          <a:xfrm>
            <a:off x="7085551" y="1648836"/>
            <a:ext cx="598241" cy="253916"/>
          </a:xfrm>
          <a:prstGeom prst="rect">
            <a:avLst/>
          </a:prstGeom>
          <a:noFill/>
        </p:spPr>
        <p:txBody>
          <a:bodyPr wrap="none" rtlCol="0">
            <a:spAutoFit/>
          </a:bodyPr>
          <a:lstStyle/>
          <a:p>
            <a:r>
              <a:rPr lang="en-US" altLang="zh-CN" sz="1050" dirty="0">
                <a:solidFill>
                  <a:schemeClr val="bg1"/>
                </a:solidFill>
              </a:rPr>
              <a:t>Shell 7</a:t>
            </a:r>
            <a:endParaRPr lang="zh-CN" altLang="en-US" sz="1050" dirty="0">
              <a:solidFill>
                <a:schemeClr val="bg1"/>
              </a:solidFill>
            </a:endParaRPr>
          </a:p>
        </p:txBody>
      </p:sp>
      <p:sp>
        <p:nvSpPr>
          <p:cNvPr id="47" name="4-Point Star 46"/>
          <p:cNvSpPr/>
          <p:nvPr/>
        </p:nvSpPr>
        <p:spPr>
          <a:xfrm>
            <a:off x="7439025" y="1871943"/>
            <a:ext cx="178092" cy="252132"/>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文本框 27"/>
          <p:cNvSpPr txBox="1"/>
          <p:nvPr/>
        </p:nvSpPr>
        <p:spPr>
          <a:xfrm>
            <a:off x="7025518" y="2607580"/>
            <a:ext cx="942887" cy="253916"/>
          </a:xfrm>
          <a:prstGeom prst="rect">
            <a:avLst/>
          </a:prstGeom>
          <a:noFill/>
        </p:spPr>
        <p:txBody>
          <a:bodyPr wrap="none" rtlCol="0">
            <a:spAutoFit/>
          </a:bodyPr>
          <a:lstStyle/>
          <a:p>
            <a:r>
              <a:rPr lang="en-US" altLang="zh-CN" sz="1050" dirty="0"/>
              <a:t>Coil Stations</a:t>
            </a:r>
            <a:endParaRPr lang="zh-CN" altLang="en-US" sz="1050" dirty="0"/>
          </a:p>
        </p:txBody>
      </p:sp>
      <p:cxnSp>
        <p:nvCxnSpPr>
          <p:cNvPr id="49" name="Straight Arrow Connector 48"/>
          <p:cNvCxnSpPr>
            <a:stCxn id="48" idx="0"/>
            <a:endCxn id="47" idx="2"/>
          </p:cNvCxnSpPr>
          <p:nvPr/>
        </p:nvCxnSpPr>
        <p:spPr>
          <a:xfrm flipV="1">
            <a:off x="7496962" y="2124075"/>
            <a:ext cx="31109" cy="4835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文本框 27">
            <a:extLst>
              <a:ext uri="{FF2B5EF4-FFF2-40B4-BE49-F238E27FC236}">
                <a16:creationId xmlns:a16="http://schemas.microsoft.com/office/drawing/2014/main" id="{5DBFD1E4-C705-B24F-A7BC-C0213D6B26C8}"/>
              </a:ext>
            </a:extLst>
          </p:cNvPr>
          <p:cNvSpPr txBox="1"/>
          <p:nvPr/>
        </p:nvSpPr>
        <p:spPr>
          <a:xfrm>
            <a:off x="7025518" y="2607580"/>
            <a:ext cx="942887" cy="253916"/>
          </a:xfrm>
          <a:prstGeom prst="rect">
            <a:avLst/>
          </a:prstGeom>
          <a:noFill/>
        </p:spPr>
        <p:txBody>
          <a:bodyPr wrap="none" rtlCol="0">
            <a:spAutoFit/>
          </a:bodyPr>
          <a:lstStyle/>
          <a:p>
            <a:r>
              <a:rPr lang="en-US" altLang="zh-CN" sz="1050" dirty="0"/>
              <a:t>Coil Stations</a:t>
            </a:r>
            <a:endParaRPr lang="zh-CN" altLang="en-US" sz="1050" dirty="0"/>
          </a:p>
        </p:txBody>
      </p:sp>
      <p:pic>
        <p:nvPicPr>
          <p:cNvPr id="19" name="Picture 18">
            <a:extLst>
              <a:ext uri="{FF2B5EF4-FFF2-40B4-BE49-F238E27FC236}">
                <a16:creationId xmlns:a16="http://schemas.microsoft.com/office/drawing/2014/main" id="{BFDAC870-8260-524A-AD26-5FB5145CAF02}"/>
              </a:ext>
            </a:extLst>
          </p:cNvPr>
          <p:cNvPicPr>
            <a:picLocks noChangeAspect="1"/>
          </p:cNvPicPr>
          <p:nvPr/>
        </p:nvPicPr>
        <p:blipFill>
          <a:blip r:embed="rId3"/>
          <a:stretch>
            <a:fillRect/>
          </a:stretch>
        </p:blipFill>
        <p:spPr>
          <a:xfrm>
            <a:off x="7343239" y="2938801"/>
            <a:ext cx="1800761" cy="1828800"/>
          </a:xfrm>
          <a:prstGeom prst="rect">
            <a:avLst/>
          </a:prstGeom>
          <a:ln>
            <a:solidFill>
              <a:schemeClr val="tx1"/>
            </a:solidFill>
          </a:ln>
        </p:spPr>
      </p:pic>
      <p:sp>
        <p:nvSpPr>
          <p:cNvPr id="20" name="文本框 27">
            <a:extLst>
              <a:ext uri="{FF2B5EF4-FFF2-40B4-BE49-F238E27FC236}">
                <a16:creationId xmlns:a16="http://schemas.microsoft.com/office/drawing/2014/main" id="{0E0ADB33-43A7-BB4B-B56C-3B6322982874}"/>
              </a:ext>
            </a:extLst>
          </p:cNvPr>
          <p:cNvSpPr txBox="1"/>
          <p:nvPr/>
        </p:nvSpPr>
        <p:spPr>
          <a:xfrm>
            <a:off x="7496961" y="4821505"/>
            <a:ext cx="1625766" cy="253916"/>
          </a:xfrm>
          <a:prstGeom prst="rect">
            <a:avLst/>
          </a:prstGeom>
          <a:noFill/>
        </p:spPr>
        <p:txBody>
          <a:bodyPr wrap="none" rtlCol="0">
            <a:spAutoFit/>
          </a:bodyPr>
          <a:lstStyle/>
          <a:p>
            <a:r>
              <a:rPr lang="en-US" altLang="zh-CN" sz="1050" dirty="0"/>
              <a:t>RE axial plate assembly</a:t>
            </a:r>
            <a:endParaRPr lang="zh-CN" altLang="en-US" sz="1050" dirty="0"/>
          </a:p>
        </p:txBody>
      </p:sp>
      <p:sp>
        <p:nvSpPr>
          <p:cNvPr id="21" name="文本框 27">
            <a:extLst>
              <a:ext uri="{FF2B5EF4-FFF2-40B4-BE49-F238E27FC236}">
                <a16:creationId xmlns:a16="http://schemas.microsoft.com/office/drawing/2014/main" id="{C2346DF8-96DE-3941-B396-896C8B93FB27}"/>
              </a:ext>
            </a:extLst>
          </p:cNvPr>
          <p:cNvSpPr txBox="1"/>
          <p:nvPr/>
        </p:nvSpPr>
        <p:spPr>
          <a:xfrm>
            <a:off x="8089487" y="2567903"/>
            <a:ext cx="957313" cy="253916"/>
          </a:xfrm>
          <a:prstGeom prst="rect">
            <a:avLst/>
          </a:prstGeom>
          <a:noFill/>
        </p:spPr>
        <p:txBody>
          <a:bodyPr wrap="none" rtlCol="0">
            <a:spAutoFit/>
          </a:bodyPr>
          <a:lstStyle/>
          <a:p>
            <a:r>
              <a:rPr lang="en-US" altLang="zh-CN" sz="1050" dirty="0"/>
              <a:t>Rod Stations</a:t>
            </a:r>
            <a:endParaRPr lang="zh-CN" altLang="en-US" sz="1050" dirty="0"/>
          </a:p>
        </p:txBody>
      </p:sp>
      <p:cxnSp>
        <p:nvCxnSpPr>
          <p:cNvPr id="22" name="Straight Arrow Connector 21">
            <a:extLst>
              <a:ext uri="{FF2B5EF4-FFF2-40B4-BE49-F238E27FC236}">
                <a16:creationId xmlns:a16="http://schemas.microsoft.com/office/drawing/2014/main" id="{9B86151B-D54D-6942-AF42-73AAEBC86476}"/>
              </a:ext>
            </a:extLst>
          </p:cNvPr>
          <p:cNvCxnSpPr>
            <a:cxnSpLocks/>
          </p:cNvCxnSpPr>
          <p:nvPr/>
        </p:nvCxnSpPr>
        <p:spPr>
          <a:xfrm flipH="1">
            <a:off x="8415462" y="2832327"/>
            <a:ext cx="121572" cy="9131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F572E6E-79BC-E740-8FD8-708867CABFB1}"/>
              </a:ext>
            </a:extLst>
          </p:cNvPr>
          <p:cNvCxnSpPr>
            <a:cxnSpLocks/>
          </p:cNvCxnSpPr>
          <p:nvPr/>
        </p:nvCxnSpPr>
        <p:spPr>
          <a:xfrm flipH="1">
            <a:off x="7808496" y="2832327"/>
            <a:ext cx="667307" cy="5431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F6E3AF00-5613-EA4A-8FE4-943106C7EA85}"/>
              </a:ext>
            </a:extLst>
          </p:cNvPr>
          <p:cNvPicPr>
            <a:picLocks noChangeAspect="1"/>
          </p:cNvPicPr>
          <p:nvPr/>
        </p:nvPicPr>
        <p:blipFill rotWithShape="1">
          <a:blip r:embed="rId4"/>
          <a:srcRect l="72553"/>
          <a:stretch/>
        </p:blipFill>
        <p:spPr>
          <a:xfrm>
            <a:off x="4708158" y="5075421"/>
            <a:ext cx="3918111" cy="1698082"/>
          </a:xfrm>
          <a:prstGeom prst="rect">
            <a:avLst/>
          </a:prstGeom>
        </p:spPr>
      </p:pic>
      <p:pic>
        <p:nvPicPr>
          <p:cNvPr id="25" name="Picture 24">
            <a:extLst>
              <a:ext uri="{FF2B5EF4-FFF2-40B4-BE49-F238E27FC236}">
                <a16:creationId xmlns:a16="http://schemas.microsoft.com/office/drawing/2014/main" id="{DE6ECD28-4A46-B545-AD40-3A0C840B8596}"/>
              </a:ext>
            </a:extLst>
          </p:cNvPr>
          <p:cNvPicPr>
            <a:picLocks noChangeAspect="1"/>
          </p:cNvPicPr>
          <p:nvPr/>
        </p:nvPicPr>
        <p:blipFill>
          <a:blip r:embed="rId5"/>
          <a:stretch>
            <a:fillRect/>
          </a:stretch>
        </p:blipFill>
        <p:spPr>
          <a:xfrm>
            <a:off x="2357107" y="4983675"/>
            <a:ext cx="2158455" cy="1828800"/>
          </a:xfrm>
          <a:prstGeom prst="rect">
            <a:avLst/>
          </a:prstGeom>
        </p:spPr>
      </p:pic>
      <p:sp>
        <p:nvSpPr>
          <p:cNvPr id="26" name="Oval 25">
            <a:extLst>
              <a:ext uri="{FF2B5EF4-FFF2-40B4-BE49-F238E27FC236}">
                <a16:creationId xmlns:a16="http://schemas.microsoft.com/office/drawing/2014/main" id="{ED013901-90A2-1848-8875-E396BDD04FEE}"/>
              </a:ext>
            </a:extLst>
          </p:cNvPr>
          <p:cNvSpPr/>
          <p:nvPr/>
        </p:nvSpPr>
        <p:spPr>
          <a:xfrm>
            <a:off x="2494086" y="4853689"/>
            <a:ext cx="1962319" cy="196231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B5AA64-8C2C-3D40-BE91-409E6E10BB00}"/>
              </a:ext>
            </a:extLst>
          </p:cNvPr>
          <p:cNvSpPr/>
          <p:nvPr/>
        </p:nvSpPr>
        <p:spPr>
          <a:xfrm>
            <a:off x="6337489" y="5918686"/>
            <a:ext cx="229644" cy="22964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988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1 - Strain</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20</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6" name="Picture 5">
            <a:extLst>
              <a:ext uri="{FF2B5EF4-FFF2-40B4-BE49-F238E27FC236}">
                <a16:creationId xmlns:a16="http://schemas.microsoft.com/office/drawing/2014/main" id="{09EEEE49-9A2A-4D37-974A-D2A090BD74E9}"/>
              </a:ext>
            </a:extLst>
          </p:cNvPr>
          <p:cNvPicPr>
            <a:picLocks noChangeAspect="1"/>
          </p:cNvPicPr>
          <p:nvPr/>
        </p:nvPicPr>
        <p:blipFill>
          <a:blip r:embed="rId2"/>
          <a:stretch>
            <a:fillRect/>
          </a:stretch>
        </p:blipFill>
        <p:spPr>
          <a:xfrm>
            <a:off x="0" y="1163224"/>
            <a:ext cx="2371193" cy="1828800"/>
          </a:xfrm>
          <a:prstGeom prst="rect">
            <a:avLst/>
          </a:prstGeom>
        </p:spPr>
      </p:pic>
      <p:pic>
        <p:nvPicPr>
          <p:cNvPr id="9" name="Picture 8">
            <a:extLst>
              <a:ext uri="{FF2B5EF4-FFF2-40B4-BE49-F238E27FC236}">
                <a16:creationId xmlns:a16="http://schemas.microsoft.com/office/drawing/2014/main" id="{CCB6D75F-E5CD-4677-BB91-B1790D69AA72}"/>
              </a:ext>
            </a:extLst>
          </p:cNvPr>
          <p:cNvPicPr>
            <a:picLocks noChangeAspect="1"/>
          </p:cNvPicPr>
          <p:nvPr/>
        </p:nvPicPr>
        <p:blipFill>
          <a:blip r:embed="rId3"/>
          <a:stretch>
            <a:fillRect/>
          </a:stretch>
        </p:blipFill>
        <p:spPr>
          <a:xfrm>
            <a:off x="0" y="3888724"/>
            <a:ext cx="2365513" cy="1828800"/>
          </a:xfrm>
          <a:prstGeom prst="rect">
            <a:avLst/>
          </a:prstGeom>
        </p:spPr>
      </p:pic>
      <p:pic>
        <p:nvPicPr>
          <p:cNvPr id="12" name="Picture 11">
            <a:extLst>
              <a:ext uri="{FF2B5EF4-FFF2-40B4-BE49-F238E27FC236}">
                <a16:creationId xmlns:a16="http://schemas.microsoft.com/office/drawing/2014/main" id="{B50712D9-FC13-4B20-A7CE-DEDCCB1D7C14}"/>
              </a:ext>
            </a:extLst>
          </p:cNvPr>
          <p:cNvPicPr>
            <a:picLocks noChangeAspect="1"/>
          </p:cNvPicPr>
          <p:nvPr/>
        </p:nvPicPr>
        <p:blipFill>
          <a:blip r:embed="rId4"/>
          <a:stretch>
            <a:fillRect/>
          </a:stretch>
        </p:blipFill>
        <p:spPr>
          <a:xfrm>
            <a:off x="2082391" y="1163224"/>
            <a:ext cx="2371193" cy="1828800"/>
          </a:xfrm>
          <a:prstGeom prst="rect">
            <a:avLst/>
          </a:prstGeom>
        </p:spPr>
      </p:pic>
      <p:pic>
        <p:nvPicPr>
          <p:cNvPr id="15" name="Picture 14">
            <a:extLst>
              <a:ext uri="{FF2B5EF4-FFF2-40B4-BE49-F238E27FC236}">
                <a16:creationId xmlns:a16="http://schemas.microsoft.com/office/drawing/2014/main" id="{AE1B4DA3-0C2C-4381-973F-416BC36E5B17}"/>
              </a:ext>
            </a:extLst>
          </p:cNvPr>
          <p:cNvPicPr>
            <a:picLocks noChangeAspect="1"/>
          </p:cNvPicPr>
          <p:nvPr/>
        </p:nvPicPr>
        <p:blipFill>
          <a:blip r:embed="rId5"/>
          <a:stretch>
            <a:fillRect/>
          </a:stretch>
        </p:blipFill>
        <p:spPr>
          <a:xfrm>
            <a:off x="2082391" y="3888724"/>
            <a:ext cx="2365513" cy="1828800"/>
          </a:xfrm>
          <a:prstGeom prst="rect">
            <a:avLst/>
          </a:prstGeom>
        </p:spPr>
      </p:pic>
      <p:pic>
        <p:nvPicPr>
          <p:cNvPr id="17" name="Picture 16">
            <a:extLst>
              <a:ext uri="{FF2B5EF4-FFF2-40B4-BE49-F238E27FC236}">
                <a16:creationId xmlns:a16="http://schemas.microsoft.com/office/drawing/2014/main" id="{0362EB97-446D-4ACE-ADF0-76B1CBE9F3DC}"/>
              </a:ext>
            </a:extLst>
          </p:cNvPr>
          <p:cNvPicPr>
            <a:picLocks noChangeAspect="1"/>
          </p:cNvPicPr>
          <p:nvPr/>
        </p:nvPicPr>
        <p:blipFill>
          <a:blip r:embed="rId6"/>
          <a:stretch>
            <a:fillRect/>
          </a:stretch>
        </p:blipFill>
        <p:spPr>
          <a:xfrm>
            <a:off x="4413459" y="1163224"/>
            <a:ext cx="2371193" cy="1828800"/>
          </a:xfrm>
          <a:prstGeom prst="rect">
            <a:avLst/>
          </a:prstGeom>
        </p:spPr>
      </p:pic>
      <p:pic>
        <p:nvPicPr>
          <p:cNvPr id="20" name="Picture 19">
            <a:extLst>
              <a:ext uri="{FF2B5EF4-FFF2-40B4-BE49-F238E27FC236}">
                <a16:creationId xmlns:a16="http://schemas.microsoft.com/office/drawing/2014/main" id="{28494A27-1338-4788-807F-229C2F297995}"/>
              </a:ext>
            </a:extLst>
          </p:cNvPr>
          <p:cNvPicPr>
            <a:picLocks noChangeAspect="1"/>
          </p:cNvPicPr>
          <p:nvPr/>
        </p:nvPicPr>
        <p:blipFill>
          <a:blip r:embed="rId7"/>
          <a:stretch>
            <a:fillRect/>
          </a:stretch>
        </p:blipFill>
        <p:spPr>
          <a:xfrm>
            <a:off x="4407294" y="3888724"/>
            <a:ext cx="2365513" cy="1828800"/>
          </a:xfrm>
          <a:prstGeom prst="rect">
            <a:avLst/>
          </a:prstGeom>
        </p:spPr>
      </p:pic>
      <p:pic>
        <p:nvPicPr>
          <p:cNvPr id="23" name="Picture 22">
            <a:extLst>
              <a:ext uri="{FF2B5EF4-FFF2-40B4-BE49-F238E27FC236}">
                <a16:creationId xmlns:a16="http://schemas.microsoft.com/office/drawing/2014/main" id="{66A9BDE5-5E13-4288-A2B5-F082CA0B848C}"/>
              </a:ext>
            </a:extLst>
          </p:cNvPr>
          <p:cNvPicPr>
            <a:picLocks noChangeAspect="1"/>
          </p:cNvPicPr>
          <p:nvPr/>
        </p:nvPicPr>
        <p:blipFill>
          <a:blip r:embed="rId8"/>
          <a:stretch>
            <a:fillRect/>
          </a:stretch>
        </p:blipFill>
        <p:spPr>
          <a:xfrm>
            <a:off x="6772807" y="1163224"/>
            <a:ext cx="2371193" cy="1828800"/>
          </a:xfrm>
          <a:prstGeom prst="rect">
            <a:avLst/>
          </a:prstGeom>
        </p:spPr>
      </p:pic>
      <p:pic>
        <p:nvPicPr>
          <p:cNvPr id="26" name="Picture 25">
            <a:extLst>
              <a:ext uri="{FF2B5EF4-FFF2-40B4-BE49-F238E27FC236}">
                <a16:creationId xmlns:a16="http://schemas.microsoft.com/office/drawing/2014/main" id="{1F7D29DE-3A36-4741-9370-EF15F3F528F3}"/>
              </a:ext>
            </a:extLst>
          </p:cNvPr>
          <p:cNvPicPr>
            <a:picLocks noChangeAspect="1"/>
          </p:cNvPicPr>
          <p:nvPr/>
        </p:nvPicPr>
        <p:blipFill>
          <a:blip r:embed="rId9"/>
          <a:stretch>
            <a:fillRect/>
          </a:stretch>
        </p:blipFill>
        <p:spPr>
          <a:xfrm>
            <a:off x="6772807" y="3888724"/>
            <a:ext cx="2365513" cy="1828800"/>
          </a:xfrm>
          <a:prstGeom prst="rect">
            <a:avLst/>
          </a:prstGeom>
        </p:spPr>
      </p:pic>
    </p:spTree>
    <p:extLst>
      <p:ext uri="{BB962C8B-B14F-4D97-AF65-F5344CB8AC3E}">
        <p14:creationId xmlns:p14="http://schemas.microsoft.com/office/powerpoint/2010/main" val="3492853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1 – Delta Stress</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21</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7" name="Picture 6">
            <a:extLst>
              <a:ext uri="{FF2B5EF4-FFF2-40B4-BE49-F238E27FC236}">
                <a16:creationId xmlns:a16="http://schemas.microsoft.com/office/drawing/2014/main" id="{C274CD4A-E6D0-44F4-8BA8-7926B42041C0}"/>
              </a:ext>
            </a:extLst>
          </p:cNvPr>
          <p:cNvPicPr>
            <a:picLocks noChangeAspect="1"/>
          </p:cNvPicPr>
          <p:nvPr/>
        </p:nvPicPr>
        <p:blipFill>
          <a:blip r:embed="rId2"/>
          <a:stretch>
            <a:fillRect/>
          </a:stretch>
        </p:blipFill>
        <p:spPr>
          <a:xfrm>
            <a:off x="0" y="1398971"/>
            <a:ext cx="2268962" cy="1828800"/>
          </a:xfrm>
          <a:prstGeom prst="rect">
            <a:avLst/>
          </a:prstGeom>
        </p:spPr>
      </p:pic>
      <p:pic>
        <p:nvPicPr>
          <p:cNvPr id="10" name="Picture 9">
            <a:extLst>
              <a:ext uri="{FF2B5EF4-FFF2-40B4-BE49-F238E27FC236}">
                <a16:creationId xmlns:a16="http://schemas.microsoft.com/office/drawing/2014/main" id="{ABBC1618-F6BC-4F33-9B4F-E4E8CE2D2A0F}"/>
              </a:ext>
            </a:extLst>
          </p:cNvPr>
          <p:cNvPicPr>
            <a:picLocks noChangeAspect="1"/>
          </p:cNvPicPr>
          <p:nvPr/>
        </p:nvPicPr>
        <p:blipFill>
          <a:blip r:embed="rId3"/>
          <a:stretch>
            <a:fillRect/>
          </a:stretch>
        </p:blipFill>
        <p:spPr>
          <a:xfrm>
            <a:off x="0" y="3857146"/>
            <a:ext cx="2268962" cy="1828800"/>
          </a:xfrm>
          <a:prstGeom prst="rect">
            <a:avLst/>
          </a:prstGeom>
        </p:spPr>
      </p:pic>
      <p:pic>
        <p:nvPicPr>
          <p:cNvPr id="13" name="Picture 12">
            <a:extLst>
              <a:ext uri="{FF2B5EF4-FFF2-40B4-BE49-F238E27FC236}">
                <a16:creationId xmlns:a16="http://schemas.microsoft.com/office/drawing/2014/main" id="{6FF2D802-9B1E-4A23-80CF-CDC16440EF7B}"/>
              </a:ext>
            </a:extLst>
          </p:cNvPr>
          <p:cNvPicPr>
            <a:picLocks noChangeAspect="1"/>
          </p:cNvPicPr>
          <p:nvPr/>
        </p:nvPicPr>
        <p:blipFill>
          <a:blip r:embed="rId4"/>
          <a:stretch>
            <a:fillRect/>
          </a:stretch>
        </p:blipFill>
        <p:spPr>
          <a:xfrm>
            <a:off x="2300484" y="1398971"/>
            <a:ext cx="2268962" cy="1828800"/>
          </a:xfrm>
          <a:prstGeom prst="rect">
            <a:avLst/>
          </a:prstGeom>
        </p:spPr>
      </p:pic>
      <p:pic>
        <p:nvPicPr>
          <p:cNvPr id="16" name="Picture 15">
            <a:extLst>
              <a:ext uri="{FF2B5EF4-FFF2-40B4-BE49-F238E27FC236}">
                <a16:creationId xmlns:a16="http://schemas.microsoft.com/office/drawing/2014/main" id="{8948A835-1499-4BF9-9DAF-6567EC5D5A3E}"/>
              </a:ext>
            </a:extLst>
          </p:cNvPr>
          <p:cNvPicPr>
            <a:picLocks noChangeAspect="1"/>
          </p:cNvPicPr>
          <p:nvPr/>
        </p:nvPicPr>
        <p:blipFill>
          <a:blip r:embed="rId5"/>
          <a:stretch>
            <a:fillRect/>
          </a:stretch>
        </p:blipFill>
        <p:spPr>
          <a:xfrm>
            <a:off x="2268962" y="3857146"/>
            <a:ext cx="2268962" cy="1828800"/>
          </a:xfrm>
          <a:prstGeom prst="rect">
            <a:avLst/>
          </a:prstGeom>
        </p:spPr>
      </p:pic>
      <p:pic>
        <p:nvPicPr>
          <p:cNvPr id="19" name="Picture 18">
            <a:extLst>
              <a:ext uri="{FF2B5EF4-FFF2-40B4-BE49-F238E27FC236}">
                <a16:creationId xmlns:a16="http://schemas.microsoft.com/office/drawing/2014/main" id="{9BA53990-A21B-4FE1-A353-3C8082A26B5F}"/>
              </a:ext>
            </a:extLst>
          </p:cNvPr>
          <p:cNvPicPr>
            <a:picLocks noChangeAspect="1"/>
          </p:cNvPicPr>
          <p:nvPr/>
        </p:nvPicPr>
        <p:blipFill>
          <a:blip r:embed="rId6"/>
          <a:stretch>
            <a:fillRect/>
          </a:stretch>
        </p:blipFill>
        <p:spPr>
          <a:xfrm>
            <a:off x="4600969" y="1401155"/>
            <a:ext cx="2266252" cy="1826616"/>
          </a:xfrm>
          <a:prstGeom prst="rect">
            <a:avLst/>
          </a:prstGeom>
        </p:spPr>
      </p:pic>
      <p:pic>
        <p:nvPicPr>
          <p:cNvPr id="22" name="Picture 21">
            <a:extLst>
              <a:ext uri="{FF2B5EF4-FFF2-40B4-BE49-F238E27FC236}">
                <a16:creationId xmlns:a16="http://schemas.microsoft.com/office/drawing/2014/main" id="{D617146A-1152-420B-94CB-BB1D7A30BB8B}"/>
              </a:ext>
            </a:extLst>
          </p:cNvPr>
          <p:cNvPicPr>
            <a:picLocks noChangeAspect="1"/>
          </p:cNvPicPr>
          <p:nvPr/>
        </p:nvPicPr>
        <p:blipFill>
          <a:blip r:embed="rId7"/>
          <a:stretch>
            <a:fillRect/>
          </a:stretch>
        </p:blipFill>
        <p:spPr>
          <a:xfrm>
            <a:off x="4606076" y="3857146"/>
            <a:ext cx="2268962" cy="1828800"/>
          </a:xfrm>
          <a:prstGeom prst="rect">
            <a:avLst/>
          </a:prstGeom>
        </p:spPr>
      </p:pic>
      <p:pic>
        <p:nvPicPr>
          <p:cNvPr id="25" name="Picture 24">
            <a:extLst>
              <a:ext uri="{FF2B5EF4-FFF2-40B4-BE49-F238E27FC236}">
                <a16:creationId xmlns:a16="http://schemas.microsoft.com/office/drawing/2014/main" id="{7E4188B5-4F90-4103-9ECD-7C7F9A68F30E}"/>
              </a:ext>
            </a:extLst>
          </p:cNvPr>
          <p:cNvPicPr>
            <a:picLocks noChangeAspect="1"/>
          </p:cNvPicPr>
          <p:nvPr/>
        </p:nvPicPr>
        <p:blipFill>
          <a:blip r:embed="rId8"/>
          <a:stretch>
            <a:fillRect/>
          </a:stretch>
        </p:blipFill>
        <p:spPr>
          <a:xfrm>
            <a:off x="6875038" y="1398971"/>
            <a:ext cx="2268962" cy="1828800"/>
          </a:xfrm>
          <a:prstGeom prst="rect">
            <a:avLst/>
          </a:prstGeom>
        </p:spPr>
      </p:pic>
      <p:pic>
        <p:nvPicPr>
          <p:cNvPr id="27" name="Picture 26">
            <a:extLst>
              <a:ext uri="{FF2B5EF4-FFF2-40B4-BE49-F238E27FC236}">
                <a16:creationId xmlns:a16="http://schemas.microsoft.com/office/drawing/2014/main" id="{9FEBCBD4-23DA-4054-AEA0-282924AEDB1E}"/>
              </a:ext>
            </a:extLst>
          </p:cNvPr>
          <p:cNvPicPr>
            <a:picLocks noChangeAspect="1"/>
          </p:cNvPicPr>
          <p:nvPr/>
        </p:nvPicPr>
        <p:blipFill>
          <a:blip r:embed="rId9"/>
          <a:stretch>
            <a:fillRect/>
          </a:stretch>
        </p:blipFill>
        <p:spPr>
          <a:xfrm>
            <a:off x="6875038" y="3857146"/>
            <a:ext cx="2268962" cy="1828800"/>
          </a:xfrm>
          <a:prstGeom prst="rect">
            <a:avLst/>
          </a:prstGeom>
        </p:spPr>
      </p:pic>
    </p:spTree>
    <p:extLst>
      <p:ext uri="{BB962C8B-B14F-4D97-AF65-F5344CB8AC3E}">
        <p14:creationId xmlns:p14="http://schemas.microsoft.com/office/powerpoint/2010/main" val="594254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4 - Strain</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22</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7" name="Picture 6">
            <a:extLst>
              <a:ext uri="{FF2B5EF4-FFF2-40B4-BE49-F238E27FC236}">
                <a16:creationId xmlns:a16="http://schemas.microsoft.com/office/drawing/2014/main" id="{A2DD7044-1DE9-47B2-83FF-23AF95A5083E}"/>
              </a:ext>
            </a:extLst>
          </p:cNvPr>
          <p:cNvPicPr>
            <a:picLocks noChangeAspect="1"/>
          </p:cNvPicPr>
          <p:nvPr/>
        </p:nvPicPr>
        <p:blipFill>
          <a:blip r:embed="rId2"/>
          <a:stretch>
            <a:fillRect/>
          </a:stretch>
        </p:blipFill>
        <p:spPr>
          <a:xfrm>
            <a:off x="0" y="1600200"/>
            <a:ext cx="2371193" cy="1828800"/>
          </a:xfrm>
          <a:prstGeom prst="rect">
            <a:avLst/>
          </a:prstGeom>
        </p:spPr>
      </p:pic>
      <p:pic>
        <p:nvPicPr>
          <p:cNvPr id="10" name="Picture 9">
            <a:extLst>
              <a:ext uri="{FF2B5EF4-FFF2-40B4-BE49-F238E27FC236}">
                <a16:creationId xmlns:a16="http://schemas.microsoft.com/office/drawing/2014/main" id="{809F5D71-3457-4330-9C8F-4DAD58103640}"/>
              </a:ext>
            </a:extLst>
          </p:cNvPr>
          <p:cNvPicPr>
            <a:picLocks noChangeAspect="1"/>
          </p:cNvPicPr>
          <p:nvPr/>
        </p:nvPicPr>
        <p:blipFill>
          <a:blip r:embed="rId3"/>
          <a:stretch>
            <a:fillRect/>
          </a:stretch>
        </p:blipFill>
        <p:spPr>
          <a:xfrm>
            <a:off x="0" y="4087609"/>
            <a:ext cx="2365513" cy="1828800"/>
          </a:xfrm>
          <a:prstGeom prst="rect">
            <a:avLst/>
          </a:prstGeom>
        </p:spPr>
      </p:pic>
      <p:pic>
        <p:nvPicPr>
          <p:cNvPr id="13" name="Picture 12">
            <a:extLst>
              <a:ext uri="{FF2B5EF4-FFF2-40B4-BE49-F238E27FC236}">
                <a16:creationId xmlns:a16="http://schemas.microsoft.com/office/drawing/2014/main" id="{1CD080AC-C717-4129-8750-1EC38E67366D}"/>
              </a:ext>
            </a:extLst>
          </p:cNvPr>
          <p:cNvPicPr>
            <a:picLocks noChangeAspect="1"/>
          </p:cNvPicPr>
          <p:nvPr/>
        </p:nvPicPr>
        <p:blipFill>
          <a:blip r:embed="rId4"/>
          <a:stretch>
            <a:fillRect/>
          </a:stretch>
        </p:blipFill>
        <p:spPr>
          <a:xfrm>
            <a:off x="2200807" y="1600200"/>
            <a:ext cx="2371193" cy="1828800"/>
          </a:xfrm>
          <a:prstGeom prst="rect">
            <a:avLst/>
          </a:prstGeom>
        </p:spPr>
      </p:pic>
      <p:pic>
        <p:nvPicPr>
          <p:cNvPr id="16" name="Picture 15">
            <a:extLst>
              <a:ext uri="{FF2B5EF4-FFF2-40B4-BE49-F238E27FC236}">
                <a16:creationId xmlns:a16="http://schemas.microsoft.com/office/drawing/2014/main" id="{EA413ACC-35E2-4FCD-ACF1-BE28F63DD2FE}"/>
              </a:ext>
            </a:extLst>
          </p:cNvPr>
          <p:cNvPicPr>
            <a:picLocks noChangeAspect="1"/>
          </p:cNvPicPr>
          <p:nvPr/>
        </p:nvPicPr>
        <p:blipFill>
          <a:blip r:embed="rId5"/>
          <a:stretch>
            <a:fillRect/>
          </a:stretch>
        </p:blipFill>
        <p:spPr>
          <a:xfrm>
            <a:off x="2158211" y="4087609"/>
            <a:ext cx="2365513" cy="1828800"/>
          </a:xfrm>
          <a:prstGeom prst="rect">
            <a:avLst/>
          </a:prstGeom>
        </p:spPr>
      </p:pic>
      <p:pic>
        <p:nvPicPr>
          <p:cNvPr id="19" name="Picture 18">
            <a:extLst>
              <a:ext uri="{FF2B5EF4-FFF2-40B4-BE49-F238E27FC236}">
                <a16:creationId xmlns:a16="http://schemas.microsoft.com/office/drawing/2014/main" id="{5DDB6929-C05D-4B63-9C49-C9FB85AB2780}"/>
              </a:ext>
            </a:extLst>
          </p:cNvPr>
          <p:cNvPicPr>
            <a:picLocks noChangeAspect="1"/>
          </p:cNvPicPr>
          <p:nvPr/>
        </p:nvPicPr>
        <p:blipFill>
          <a:blip r:embed="rId6"/>
          <a:stretch>
            <a:fillRect/>
          </a:stretch>
        </p:blipFill>
        <p:spPr>
          <a:xfrm>
            <a:off x="4401614" y="1600200"/>
            <a:ext cx="2371193" cy="1828800"/>
          </a:xfrm>
          <a:prstGeom prst="rect">
            <a:avLst/>
          </a:prstGeom>
        </p:spPr>
      </p:pic>
      <p:pic>
        <p:nvPicPr>
          <p:cNvPr id="22" name="Picture 21">
            <a:extLst>
              <a:ext uri="{FF2B5EF4-FFF2-40B4-BE49-F238E27FC236}">
                <a16:creationId xmlns:a16="http://schemas.microsoft.com/office/drawing/2014/main" id="{B3CFBD5E-A841-4D6C-A1DF-B399C60543C5}"/>
              </a:ext>
            </a:extLst>
          </p:cNvPr>
          <p:cNvPicPr>
            <a:picLocks noChangeAspect="1"/>
          </p:cNvPicPr>
          <p:nvPr/>
        </p:nvPicPr>
        <p:blipFill>
          <a:blip r:embed="rId7"/>
          <a:stretch>
            <a:fillRect/>
          </a:stretch>
        </p:blipFill>
        <p:spPr>
          <a:xfrm>
            <a:off x="4407294" y="4087609"/>
            <a:ext cx="2365513" cy="1828800"/>
          </a:xfrm>
          <a:prstGeom prst="rect">
            <a:avLst/>
          </a:prstGeom>
        </p:spPr>
      </p:pic>
      <p:pic>
        <p:nvPicPr>
          <p:cNvPr id="25" name="Picture 24">
            <a:extLst>
              <a:ext uri="{FF2B5EF4-FFF2-40B4-BE49-F238E27FC236}">
                <a16:creationId xmlns:a16="http://schemas.microsoft.com/office/drawing/2014/main" id="{E55C6734-B3E7-4126-BFE3-3FAE1A86D223}"/>
              </a:ext>
            </a:extLst>
          </p:cNvPr>
          <p:cNvPicPr>
            <a:picLocks noChangeAspect="1"/>
          </p:cNvPicPr>
          <p:nvPr/>
        </p:nvPicPr>
        <p:blipFill>
          <a:blip r:embed="rId8"/>
          <a:stretch>
            <a:fillRect/>
          </a:stretch>
        </p:blipFill>
        <p:spPr>
          <a:xfrm>
            <a:off x="6772809" y="1600200"/>
            <a:ext cx="2371193" cy="1828800"/>
          </a:xfrm>
          <a:prstGeom prst="rect">
            <a:avLst/>
          </a:prstGeom>
        </p:spPr>
      </p:pic>
      <p:pic>
        <p:nvPicPr>
          <p:cNvPr id="28" name="Picture 27">
            <a:extLst>
              <a:ext uri="{FF2B5EF4-FFF2-40B4-BE49-F238E27FC236}">
                <a16:creationId xmlns:a16="http://schemas.microsoft.com/office/drawing/2014/main" id="{1E9C41F1-3E34-48B9-BC3C-945E5BEC206C}"/>
              </a:ext>
            </a:extLst>
          </p:cNvPr>
          <p:cNvPicPr>
            <a:picLocks noChangeAspect="1"/>
          </p:cNvPicPr>
          <p:nvPr/>
        </p:nvPicPr>
        <p:blipFill>
          <a:blip r:embed="rId9"/>
          <a:stretch>
            <a:fillRect/>
          </a:stretch>
        </p:blipFill>
        <p:spPr>
          <a:xfrm>
            <a:off x="6778487" y="4087609"/>
            <a:ext cx="2365513" cy="1828800"/>
          </a:xfrm>
          <a:prstGeom prst="rect">
            <a:avLst/>
          </a:prstGeom>
        </p:spPr>
      </p:pic>
    </p:spTree>
    <p:extLst>
      <p:ext uri="{BB962C8B-B14F-4D97-AF65-F5344CB8AC3E}">
        <p14:creationId xmlns:p14="http://schemas.microsoft.com/office/powerpoint/2010/main" val="3788815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4 – Delta Stress</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23</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6" name="Picture 5">
            <a:extLst>
              <a:ext uri="{FF2B5EF4-FFF2-40B4-BE49-F238E27FC236}">
                <a16:creationId xmlns:a16="http://schemas.microsoft.com/office/drawing/2014/main" id="{B18339F9-D602-48E0-815C-5A12416F0E82}"/>
              </a:ext>
            </a:extLst>
          </p:cNvPr>
          <p:cNvPicPr>
            <a:picLocks noChangeAspect="1"/>
          </p:cNvPicPr>
          <p:nvPr/>
        </p:nvPicPr>
        <p:blipFill>
          <a:blip r:embed="rId2"/>
          <a:stretch>
            <a:fillRect/>
          </a:stretch>
        </p:blipFill>
        <p:spPr>
          <a:xfrm>
            <a:off x="1428" y="1431150"/>
            <a:ext cx="2268962" cy="1828800"/>
          </a:xfrm>
          <a:prstGeom prst="rect">
            <a:avLst/>
          </a:prstGeom>
        </p:spPr>
      </p:pic>
      <p:pic>
        <p:nvPicPr>
          <p:cNvPr id="9" name="Picture 8">
            <a:extLst>
              <a:ext uri="{FF2B5EF4-FFF2-40B4-BE49-F238E27FC236}">
                <a16:creationId xmlns:a16="http://schemas.microsoft.com/office/drawing/2014/main" id="{8FF13BAC-461F-4F36-BF01-A172E48B36F0}"/>
              </a:ext>
            </a:extLst>
          </p:cNvPr>
          <p:cNvPicPr>
            <a:picLocks noChangeAspect="1"/>
          </p:cNvPicPr>
          <p:nvPr/>
        </p:nvPicPr>
        <p:blipFill>
          <a:blip r:embed="rId3"/>
          <a:stretch>
            <a:fillRect/>
          </a:stretch>
        </p:blipFill>
        <p:spPr>
          <a:xfrm>
            <a:off x="1428" y="4038201"/>
            <a:ext cx="2268962" cy="1828800"/>
          </a:xfrm>
          <a:prstGeom prst="rect">
            <a:avLst/>
          </a:prstGeom>
        </p:spPr>
      </p:pic>
      <p:pic>
        <p:nvPicPr>
          <p:cNvPr id="12" name="Picture 11">
            <a:extLst>
              <a:ext uri="{FF2B5EF4-FFF2-40B4-BE49-F238E27FC236}">
                <a16:creationId xmlns:a16="http://schemas.microsoft.com/office/drawing/2014/main" id="{5A0BB7D7-CD03-4799-B975-D31391034C5C}"/>
              </a:ext>
            </a:extLst>
          </p:cNvPr>
          <p:cNvPicPr>
            <a:picLocks noChangeAspect="1"/>
          </p:cNvPicPr>
          <p:nvPr/>
        </p:nvPicPr>
        <p:blipFill>
          <a:blip r:embed="rId4"/>
          <a:stretch>
            <a:fillRect/>
          </a:stretch>
        </p:blipFill>
        <p:spPr>
          <a:xfrm>
            <a:off x="2270390" y="1431150"/>
            <a:ext cx="2268962" cy="1828800"/>
          </a:xfrm>
          <a:prstGeom prst="rect">
            <a:avLst/>
          </a:prstGeom>
        </p:spPr>
      </p:pic>
      <p:pic>
        <p:nvPicPr>
          <p:cNvPr id="15" name="Picture 14">
            <a:extLst>
              <a:ext uri="{FF2B5EF4-FFF2-40B4-BE49-F238E27FC236}">
                <a16:creationId xmlns:a16="http://schemas.microsoft.com/office/drawing/2014/main" id="{0B17AE23-DFA4-4F8A-B95F-755F209405B7}"/>
              </a:ext>
            </a:extLst>
          </p:cNvPr>
          <p:cNvPicPr>
            <a:picLocks noChangeAspect="1"/>
          </p:cNvPicPr>
          <p:nvPr/>
        </p:nvPicPr>
        <p:blipFill>
          <a:blip r:embed="rId5"/>
          <a:stretch>
            <a:fillRect/>
          </a:stretch>
        </p:blipFill>
        <p:spPr>
          <a:xfrm>
            <a:off x="2335690" y="4098995"/>
            <a:ext cx="2268962" cy="1828800"/>
          </a:xfrm>
          <a:prstGeom prst="rect">
            <a:avLst/>
          </a:prstGeom>
        </p:spPr>
      </p:pic>
      <p:pic>
        <p:nvPicPr>
          <p:cNvPr id="18" name="Picture 17">
            <a:extLst>
              <a:ext uri="{FF2B5EF4-FFF2-40B4-BE49-F238E27FC236}">
                <a16:creationId xmlns:a16="http://schemas.microsoft.com/office/drawing/2014/main" id="{86E40AAC-77A7-47A4-9ACE-92B117BB2631}"/>
              </a:ext>
            </a:extLst>
          </p:cNvPr>
          <p:cNvPicPr>
            <a:picLocks noChangeAspect="1"/>
          </p:cNvPicPr>
          <p:nvPr/>
        </p:nvPicPr>
        <p:blipFill>
          <a:blip r:embed="rId6"/>
          <a:stretch>
            <a:fillRect/>
          </a:stretch>
        </p:blipFill>
        <p:spPr>
          <a:xfrm>
            <a:off x="4604650" y="1431150"/>
            <a:ext cx="2268962" cy="1828800"/>
          </a:xfrm>
          <a:prstGeom prst="rect">
            <a:avLst/>
          </a:prstGeom>
        </p:spPr>
      </p:pic>
      <p:pic>
        <p:nvPicPr>
          <p:cNvPr id="21" name="Picture 20">
            <a:extLst>
              <a:ext uri="{FF2B5EF4-FFF2-40B4-BE49-F238E27FC236}">
                <a16:creationId xmlns:a16="http://schemas.microsoft.com/office/drawing/2014/main" id="{5419D082-0D84-40E0-B0EC-081A71CCA26C}"/>
              </a:ext>
            </a:extLst>
          </p:cNvPr>
          <p:cNvPicPr>
            <a:picLocks noChangeAspect="1"/>
          </p:cNvPicPr>
          <p:nvPr/>
        </p:nvPicPr>
        <p:blipFill>
          <a:blip r:embed="rId7"/>
          <a:stretch>
            <a:fillRect/>
          </a:stretch>
        </p:blipFill>
        <p:spPr>
          <a:xfrm>
            <a:off x="4604650" y="4098995"/>
            <a:ext cx="2268962" cy="1828800"/>
          </a:xfrm>
          <a:prstGeom prst="rect">
            <a:avLst/>
          </a:prstGeom>
        </p:spPr>
      </p:pic>
      <p:pic>
        <p:nvPicPr>
          <p:cNvPr id="24" name="Picture 23">
            <a:extLst>
              <a:ext uri="{FF2B5EF4-FFF2-40B4-BE49-F238E27FC236}">
                <a16:creationId xmlns:a16="http://schemas.microsoft.com/office/drawing/2014/main" id="{E849B220-7929-4988-8F46-1BE29875D80A}"/>
              </a:ext>
            </a:extLst>
          </p:cNvPr>
          <p:cNvPicPr>
            <a:picLocks noChangeAspect="1"/>
          </p:cNvPicPr>
          <p:nvPr/>
        </p:nvPicPr>
        <p:blipFill>
          <a:blip r:embed="rId8"/>
          <a:stretch>
            <a:fillRect/>
          </a:stretch>
        </p:blipFill>
        <p:spPr>
          <a:xfrm>
            <a:off x="6875038" y="1431150"/>
            <a:ext cx="2268962" cy="1828800"/>
          </a:xfrm>
          <a:prstGeom prst="rect">
            <a:avLst/>
          </a:prstGeom>
        </p:spPr>
      </p:pic>
      <p:pic>
        <p:nvPicPr>
          <p:cNvPr id="27" name="Picture 26">
            <a:extLst>
              <a:ext uri="{FF2B5EF4-FFF2-40B4-BE49-F238E27FC236}">
                <a16:creationId xmlns:a16="http://schemas.microsoft.com/office/drawing/2014/main" id="{B66C5FB6-3C9F-47B8-931A-D54A22B3CDF2}"/>
              </a:ext>
            </a:extLst>
          </p:cNvPr>
          <p:cNvPicPr>
            <a:picLocks noChangeAspect="1"/>
          </p:cNvPicPr>
          <p:nvPr/>
        </p:nvPicPr>
        <p:blipFill>
          <a:blip r:embed="rId9"/>
          <a:stretch>
            <a:fillRect/>
          </a:stretch>
        </p:blipFill>
        <p:spPr>
          <a:xfrm>
            <a:off x="6873610" y="4098995"/>
            <a:ext cx="2268962" cy="1828800"/>
          </a:xfrm>
          <a:prstGeom prst="rect">
            <a:avLst/>
          </a:prstGeom>
        </p:spPr>
      </p:pic>
    </p:spTree>
    <p:extLst>
      <p:ext uri="{BB962C8B-B14F-4D97-AF65-F5344CB8AC3E}">
        <p14:creationId xmlns:p14="http://schemas.microsoft.com/office/powerpoint/2010/main" val="218595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7 - Strain</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24</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6" name="Picture 5">
            <a:extLst>
              <a:ext uri="{FF2B5EF4-FFF2-40B4-BE49-F238E27FC236}">
                <a16:creationId xmlns:a16="http://schemas.microsoft.com/office/drawing/2014/main" id="{1E8D8219-935E-4EC4-8F92-AAF4ADB949B8}"/>
              </a:ext>
            </a:extLst>
          </p:cNvPr>
          <p:cNvPicPr>
            <a:picLocks noChangeAspect="1"/>
          </p:cNvPicPr>
          <p:nvPr/>
        </p:nvPicPr>
        <p:blipFill>
          <a:blip r:embed="rId2"/>
          <a:stretch>
            <a:fillRect/>
          </a:stretch>
        </p:blipFill>
        <p:spPr>
          <a:xfrm>
            <a:off x="0" y="1554497"/>
            <a:ext cx="2371193" cy="1828800"/>
          </a:xfrm>
          <a:prstGeom prst="rect">
            <a:avLst/>
          </a:prstGeom>
        </p:spPr>
      </p:pic>
      <p:pic>
        <p:nvPicPr>
          <p:cNvPr id="9" name="Picture 8">
            <a:extLst>
              <a:ext uri="{FF2B5EF4-FFF2-40B4-BE49-F238E27FC236}">
                <a16:creationId xmlns:a16="http://schemas.microsoft.com/office/drawing/2014/main" id="{09BEFFCB-8B43-4C83-B2BB-D198F315A6F6}"/>
              </a:ext>
            </a:extLst>
          </p:cNvPr>
          <p:cNvPicPr>
            <a:picLocks noChangeAspect="1"/>
          </p:cNvPicPr>
          <p:nvPr/>
        </p:nvPicPr>
        <p:blipFill>
          <a:blip r:embed="rId3"/>
          <a:stretch>
            <a:fillRect/>
          </a:stretch>
        </p:blipFill>
        <p:spPr>
          <a:xfrm>
            <a:off x="0" y="4012396"/>
            <a:ext cx="2365513" cy="1828800"/>
          </a:xfrm>
          <a:prstGeom prst="rect">
            <a:avLst/>
          </a:prstGeom>
        </p:spPr>
      </p:pic>
      <p:pic>
        <p:nvPicPr>
          <p:cNvPr id="12" name="Picture 11">
            <a:extLst>
              <a:ext uri="{FF2B5EF4-FFF2-40B4-BE49-F238E27FC236}">
                <a16:creationId xmlns:a16="http://schemas.microsoft.com/office/drawing/2014/main" id="{ECCC0073-8BD1-4145-BF31-FE4645195BCD}"/>
              </a:ext>
            </a:extLst>
          </p:cNvPr>
          <p:cNvPicPr>
            <a:picLocks noChangeAspect="1"/>
          </p:cNvPicPr>
          <p:nvPr/>
        </p:nvPicPr>
        <p:blipFill>
          <a:blip r:embed="rId4"/>
          <a:stretch>
            <a:fillRect/>
          </a:stretch>
        </p:blipFill>
        <p:spPr>
          <a:xfrm>
            <a:off x="2185908" y="1588708"/>
            <a:ext cx="2371193" cy="1828800"/>
          </a:xfrm>
          <a:prstGeom prst="rect">
            <a:avLst/>
          </a:prstGeom>
        </p:spPr>
      </p:pic>
      <p:pic>
        <p:nvPicPr>
          <p:cNvPr id="15" name="Picture 14">
            <a:extLst>
              <a:ext uri="{FF2B5EF4-FFF2-40B4-BE49-F238E27FC236}">
                <a16:creationId xmlns:a16="http://schemas.microsoft.com/office/drawing/2014/main" id="{4A812D52-6A2A-4E0B-BFAF-EFC81D33525B}"/>
              </a:ext>
            </a:extLst>
          </p:cNvPr>
          <p:cNvPicPr>
            <a:picLocks noChangeAspect="1"/>
          </p:cNvPicPr>
          <p:nvPr/>
        </p:nvPicPr>
        <p:blipFill>
          <a:blip r:embed="rId5"/>
          <a:stretch>
            <a:fillRect/>
          </a:stretch>
        </p:blipFill>
        <p:spPr>
          <a:xfrm>
            <a:off x="2185908" y="4012396"/>
            <a:ext cx="2365513" cy="1828800"/>
          </a:xfrm>
          <a:prstGeom prst="rect">
            <a:avLst/>
          </a:prstGeom>
        </p:spPr>
      </p:pic>
      <p:pic>
        <p:nvPicPr>
          <p:cNvPr id="18" name="Picture 17">
            <a:extLst>
              <a:ext uri="{FF2B5EF4-FFF2-40B4-BE49-F238E27FC236}">
                <a16:creationId xmlns:a16="http://schemas.microsoft.com/office/drawing/2014/main" id="{53955ECB-AEC8-4948-A512-D869226538E1}"/>
              </a:ext>
            </a:extLst>
          </p:cNvPr>
          <p:cNvPicPr>
            <a:picLocks noChangeAspect="1"/>
          </p:cNvPicPr>
          <p:nvPr/>
        </p:nvPicPr>
        <p:blipFill>
          <a:blip r:embed="rId6"/>
          <a:stretch>
            <a:fillRect/>
          </a:stretch>
        </p:blipFill>
        <p:spPr>
          <a:xfrm>
            <a:off x="4531730" y="1588708"/>
            <a:ext cx="2371193" cy="1828800"/>
          </a:xfrm>
          <a:prstGeom prst="rect">
            <a:avLst/>
          </a:prstGeom>
        </p:spPr>
      </p:pic>
      <p:pic>
        <p:nvPicPr>
          <p:cNvPr id="21" name="Picture 20">
            <a:extLst>
              <a:ext uri="{FF2B5EF4-FFF2-40B4-BE49-F238E27FC236}">
                <a16:creationId xmlns:a16="http://schemas.microsoft.com/office/drawing/2014/main" id="{5CDD58A2-AC06-47C1-81EC-C3282584056E}"/>
              </a:ext>
            </a:extLst>
          </p:cNvPr>
          <p:cNvPicPr>
            <a:picLocks noChangeAspect="1"/>
          </p:cNvPicPr>
          <p:nvPr/>
        </p:nvPicPr>
        <p:blipFill>
          <a:blip r:embed="rId7"/>
          <a:stretch>
            <a:fillRect/>
          </a:stretch>
        </p:blipFill>
        <p:spPr>
          <a:xfrm>
            <a:off x="4572000" y="4012396"/>
            <a:ext cx="2365513" cy="1828800"/>
          </a:xfrm>
          <a:prstGeom prst="rect">
            <a:avLst/>
          </a:prstGeom>
        </p:spPr>
      </p:pic>
      <p:pic>
        <p:nvPicPr>
          <p:cNvPr id="24" name="Picture 23">
            <a:extLst>
              <a:ext uri="{FF2B5EF4-FFF2-40B4-BE49-F238E27FC236}">
                <a16:creationId xmlns:a16="http://schemas.microsoft.com/office/drawing/2014/main" id="{9DCC8CCC-4753-426D-8E63-F3C03E7623DD}"/>
              </a:ext>
            </a:extLst>
          </p:cNvPr>
          <p:cNvPicPr>
            <a:picLocks noChangeAspect="1"/>
          </p:cNvPicPr>
          <p:nvPr/>
        </p:nvPicPr>
        <p:blipFill>
          <a:blip r:embed="rId8"/>
          <a:stretch>
            <a:fillRect/>
          </a:stretch>
        </p:blipFill>
        <p:spPr>
          <a:xfrm>
            <a:off x="6772807" y="1554497"/>
            <a:ext cx="2371193" cy="1828800"/>
          </a:xfrm>
          <a:prstGeom prst="rect">
            <a:avLst/>
          </a:prstGeom>
        </p:spPr>
      </p:pic>
      <p:pic>
        <p:nvPicPr>
          <p:cNvPr id="27" name="Picture 26">
            <a:extLst>
              <a:ext uri="{FF2B5EF4-FFF2-40B4-BE49-F238E27FC236}">
                <a16:creationId xmlns:a16="http://schemas.microsoft.com/office/drawing/2014/main" id="{49300379-1342-4A80-8789-D693446F36D1}"/>
              </a:ext>
            </a:extLst>
          </p:cNvPr>
          <p:cNvPicPr>
            <a:picLocks noChangeAspect="1"/>
          </p:cNvPicPr>
          <p:nvPr/>
        </p:nvPicPr>
        <p:blipFill>
          <a:blip r:embed="rId9"/>
          <a:stretch>
            <a:fillRect/>
          </a:stretch>
        </p:blipFill>
        <p:spPr>
          <a:xfrm>
            <a:off x="6778487" y="4012396"/>
            <a:ext cx="2365513" cy="1828800"/>
          </a:xfrm>
          <a:prstGeom prst="rect">
            <a:avLst/>
          </a:prstGeom>
        </p:spPr>
      </p:pic>
    </p:spTree>
    <p:extLst>
      <p:ext uri="{BB962C8B-B14F-4D97-AF65-F5344CB8AC3E}">
        <p14:creationId xmlns:p14="http://schemas.microsoft.com/office/powerpoint/2010/main" val="2222459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Shell 7 – Delta Stress</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25</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7" name="Picture 6">
            <a:extLst>
              <a:ext uri="{FF2B5EF4-FFF2-40B4-BE49-F238E27FC236}">
                <a16:creationId xmlns:a16="http://schemas.microsoft.com/office/drawing/2014/main" id="{80051985-ED3F-47AF-A82F-44FC45D087FF}"/>
              </a:ext>
            </a:extLst>
          </p:cNvPr>
          <p:cNvPicPr>
            <a:picLocks noChangeAspect="1"/>
          </p:cNvPicPr>
          <p:nvPr/>
        </p:nvPicPr>
        <p:blipFill>
          <a:blip r:embed="rId2"/>
          <a:stretch>
            <a:fillRect/>
          </a:stretch>
        </p:blipFill>
        <p:spPr>
          <a:xfrm>
            <a:off x="0" y="1351976"/>
            <a:ext cx="2314398" cy="1828800"/>
          </a:xfrm>
          <a:prstGeom prst="rect">
            <a:avLst/>
          </a:prstGeom>
        </p:spPr>
      </p:pic>
      <p:pic>
        <p:nvPicPr>
          <p:cNvPr id="10" name="Picture 9">
            <a:extLst>
              <a:ext uri="{FF2B5EF4-FFF2-40B4-BE49-F238E27FC236}">
                <a16:creationId xmlns:a16="http://schemas.microsoft.com/office/drawing/2014/main" id="{A068486D-9BA3-42F6-8050-E0184668EE0C}"/>
              </a:ext>
            </a:extLst>
          </p:cNvPr>
          <p:cNvPicPr>
            <a:picLocks noChangeAspect="1"/>
          </p:cNvPicPr>
          <p:nvPr/>
        </p:nvPicPr>
        <p:blipFill>
          <a:blip r:embed="rId3"/>
          <a:stretch>
            <a:fillRect/>
          </a:stretch>
        </p:blipFill>
        <p:spPr>
          <a:xfrm>
            <a:off x="0" y="3952078"/>
            <a:ext cx="2314398" cy="1828800"/>
          </a:xfrm>
          <a:prstGeom prst="rect">
            <a:avLst/>
          </a:prstGeom>
        </p:spPr>
      </p:pic>
      <p:pic>
        <p:nvPicPr>
          <p:cNvPr id="13" name="Picture 12">
            <a:extLst>
              <a:ext uri="{FF2B5EF4-FFF2-40B4-BE49-F238E27FC236}">
                <a16:creationId xmlns:a16="http://schemas.microsoft.com/office/drawing/2014/main" id="{B8A81C6C-46C3-449A-8FD6-558DDE05F1B3}"/>
              </a:ext>
            </a:extLst>
          </p:cNvPr>
          <p:cNvPicPr>
            <a:picLocks noChangeAspect="1"/>
          </p:cNvPicPr>
          <p:nvPr/>
        </p:nvPicPr>
        <p:blipFill>
          <a:blip r:embed="rId4"/>
          <a:stretch>
            <a:fillRect/>
          </a:stretch>
        </p:blipFill>
        <p:spPr>
          <a:xfrm>
            <a:off x="2273647" y="1351976"/>
            <a:ext cx="2314398" cy="1828800"/>
          </a:xfrm>
          <a:prstGeom prst="rect">
            <a:avLst/>
          </a:prstGeom>
        </p:spPr>
      </p:pic>
      <p:pic>
        <p:nvPicPr>
          <p:cNvPr id="16" name="Picture 15">
            <a:extLst>
              <a:ext uri="{FF2B5EF4-FFF2-40B4-BE49-F238E27FC236}">
                <a16:creationId xmlns:a16="http://schemas.microsoft.com/office/drawing/2014/main" id="{5992B82D-F565-40B3-BD13-6B651CA80B04}"/>
              </a:ext>
            </a:extLst>
          </p:cNvPr>
          <p:cNvPicPr>
            <a:picLocks noChangeAspect="1"/>
          </p:cNvPicPr>
          <p:nvPr/>
        </p:nvPicPr>
        <p:blipFill>
          <a:blip r:embed="rId5"/>
          <a:stretch>
            <a:fillRect/>
          </a:stretch>
        </p:blipFill>
        <p:spPr>
          <a:xfrm>
            <a:off x="2273647" y="3952078"/>
            <a:ext cx="2314398" cy="1828800"/>
          </a:xfrm>
          <a:prstGeom prst="rect">
            <a:avLst/>
          </a:prstGeom>
        </p:spPr>
      </p:pic>
      <p:pic>
        <p:nvPicPr>
          <p:cNvPr id="19" name="Picture 18">
            <a:extLst>
              <a:ext uri="{FF2B5EF4-FFF2-40B4-BE49-F238E27FC236}">
                <a16:creationId xmlns:a16="http://schemas.microsoft.com/office/drawing/2014/main" id="{E40015A2-1A5E-4B45-B1BF-B230E9066DF6}"/>
              </a:ext>
            </a:extLst>
          </p:cNvPr>
          <p:cNvPicPr>
            <a:picLocks noChangeAspect="1"/>
          </p:cNvPicPr>
          <p:nvPr/>
        </p:nvPicPr>
        <p:blipFill>
          <a:blip r:embed="rId6"/>
          <a:stretch>
            <a:fillRect/>
          </a:stretch>
        </p:blipFill>
        <p:spPr>
          <a:xfrm>
            <a:off x="4588045" y="1349427"/>
            <a:ext cx="2314398" cy="1828800"/>
          </a:xfrm>
          <a:prstGeom prst="rect">
            <a:avLst/>
          </a:prstGeom>
        </p:spPr>
      </p:pic>
      <p:pic>
        <p:nvPicPr>
          <p:cNvPr id="22" name="Picture 21">
            <a:extLst>
              <a:ext uri="{FF2B5EF4-FFF2-40B4-BE49-F238E27FC236}">
                <a16:creationId xmlns:a16="http://schemas.microsoft.com/office/drawing/2014/main" id="{5EE3640E-9CCF-448E-BA32-A928F644268C}"/>
              </a:ext>
            </a:extLst>
          </p:cNvPr>
          <p:cNvPicPr>
            <a:picLocks noChangeAspect="1"/>
          </p:cNvPicPr>
          <p:nvPr/>
        </p:nvPicPr>
        <p:blipFill>
          <a:blip r:embed="rId7"/>
          <a:stretch>
            <a:fillRect/>
          </a:stretch>
        </p:blipFill>
        <p:spPr>
          <a:xfrm>
            <a:off x="4588045" y="3952078"/>
            <a:ext cx="2314398" cy="1828800"/>
          </a:xfrm>
          <a:prstGeom prst="rect">
            <a:avLst/>
          </a:prstGeom>
        </p:spPr>
      </p:pic>
      <p:pic>
        <p:nvPicPr>
          <p:cNvPr id="25" name="Picture 24">
            <a:extLst>
              <a:ext uri="{FF2B5EF4-FFF2-40B4-BE49-F238E27FC236}">
                <a16:creationId xmlns:a16="http://schemas.microsoft.com/office/drawing/2014/main" id="{79975ADB-991A-4FF0-901D-B3A09C2F4679}"/>
              </a:ext>
            </a:extLst>
          </p:cNvPr>
          <p:cNvPicPr>
            <a:picLocks noChangeAspect="1"/>
          </p:cNvPicPr>
          <p:nvPr/>
        </p:nvPicPr>
        <p:blipFill>
          <a:blip r:embed="rId8"/>
          <a:stretch>
            <a:fillRect/>
          </a:stretch>
        </p:blipFill>
        <p:spPr>
          <a:xfrm>
            <a:off x="6829602" y="1349427"/>
            <a:ext cx="2314398" cy="1828800"/>
          </a:xfrm>
          <a:prstGeom prst="rect">
            <a:avLst/>
          </a:prstGeom>
        </p:spPr>
      </p:pic>
      <p:pic>
        <p:nvPicPr>
          <p:cNvPr id="28" name="Picture 27">
            <a:extLst>
              <a:ext uri="{FF2B5EF4-FFF2-40B4-BE49-F238E27FC236}">
                <a16:creationId xmlns:a16="http://schemas.microsoft.com/office/drawing/2014/main" id="{3C6FFEF8-9296-40A0-947B-C029B1747D9B}"/>
              </a:ext>
            </a:extLst>
          </p:cNvPr>
          <p:cNvPicPr>
            <a:picLocks noChangeAspect="1"/>
          </p:cNvPicPr>
          <p:nvPr/>
        </p:nvPicPr>
        <p:blipFill>
          <a:blip r:embed="rId9"/>
          <a:stretch>
            <a:fillRect/>
          </a:stretch>
        </p:blipFill>
        <p:spPr>
          <a:xfrm>
            <a:off x="6829602" y="3952078"/>
            <a:ext cx="2314398" cy="1828800"/>
          </a:xfrm>
          <a:prstGeom prst="rect">
            <a:avLst/>
          </a:prstGeom>
        </p:spPr>
      </p:pic>
    </p:spTree>
    <p:extLst>
      <p:ext uri="{BB962C8B-B14F-4D97-AF65-F5344CB8AC3E}">
        <p14:creationId xmlns:p14="http://schemas.microsoft.com/office/powerpoint/2010/main" val="2748592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1C26-7DE7-40D7-9AC9-C1D5DA63DEA7}"/>
              </a:ext>
            </a:extLst>
          </p:cNvPr>
          <p:cNvSpPr>
            <a:spLocks noGrp="1"/>
          </p:cNvSpPr>
          <p:nvPr>
            <p:ph type="title"/>
          </p:nvPr>
        </p:nvSpPr>
        <p:spPr/>
        <p:txBody>
          <a:bodyPr/>
          <a:lstStyle/>
          <a:p>
            <a:r>
              <a:rPr lang="en-US" dirty="0"/>
              <a:t>Rods – Strain and Delta Stress</a:t>
            </a:r>
          </a:p>
        </p:txBody>
      </p:sp>
      <p:sp>
        <p:nvSpPr>
          <p:cNvPr id="4" name="Slide Number Placeholder 3">
            <a:extLst>
              <a:ext uri="{FF2B5EF4-FFF2-40B4-BE49-F238E27FC236}">
                <a16:creationId xmlns:a16="http://schemas.microsoft.com/office/drawing/2014/main" id="{631058B3-CCA9-4722-8030-40930D4A3AE9}"/>
              </a:ext>
            </a:extLst>
          </p:cNvPr>
          <p:cNvSpPr>
            <a:spLocks noGrp="1"/>
          </p:cNvSpPr>
          <p:nvPr>
            <p:ph type="sldNum" sz="quarter" idx="12"/>
          </p:nvPr>
        </p:nvSpPr>
        <p:spPr/>
        <p:txBody>
          <a:bodyPr/>
          <a:lstStyle/>
          <a:p>
            <a:fld id="{BFDCA1C4-9514-7B4F-976F-D92F7E296653}" type="slidenum">
              <a:rPr lang="fr-FR" smtClean="0"/>
              <a:pPr/>
              <a:t>26</a:t>
            </a:fld>
            <a:endParaRPr lang="fr-FR" dirty="0"/>
          </a:p>
        </p:txBody>
      </p:sp>
      <p:sp>
        <p:nvSpPr>
          <p:cNvPr id="5" name="Footer Placeholder 4">
            <a:extLst>
              <a:ext uri="{FF2B5EF4-FFF2-40B4-BE49-F238E27FC236}">
                <a16:creationId xmlns:a16="http://schemas.microsoft.com/office/drawing/2014/main" id="{84D40A0A-DDD6-49AC-9514-5E1FB9936CFD}"/>
              </a:ext>
            </a:extLst>
          </p:cNvPr>
          <p:cNvSpPr>
            <a:spLocks noGrp="1"/>
          </p:cNvSpPr>
          <p:nvPr>
            <p:ph type="ftr" sz="quarter" idx="3"/>
          </p:nvPr>
        </p:nvSpPr>
        <p:spPr/>
        <p:txBody>
          <a:bodyPr/>
          <a:lstStyle/>
          <a:p>
            <a:r>
              <a:rPr lang="en-US"/>
              <a:t>MQXFA18 SG data</a:t>
            </a:r>
            <a:endParaRPr lang="en-GB" dirty="0"/>
          </a:p>
        </p:txBody>
      </p:sp>
      <p:pic>
        <p:nvPicPr>
          <p:cNvPr id="7" name="Picture 6">
            <a:extLst>
              <a:ext uri="{FF2B5EF4-FFF2-40B4-BE49-F238E27FC236}">
                <a16:creationId xmlns:a16="http://schemas.microsoft.com/office/drawing/2014/main" id="{18708B1E-C345-43B7-8315-221C928CC36B}"/>
              </a:ext>
            </a:extLst>
          </p:cNvPr>
          <p:cNvPicPr>
            <a:picLocks noChangeAspect="1"/>
          </p:cNvPicPr>
          <p:nvPr/>
        </p:nvPicPr>
        <p:blipFill>
          <a:blip r:embed="rId2"/>
          <a:stretch>
            <a:fillRect/>
          </a:stretch>
        </p:blipFill>
        <p:spPr>
          <a:xfrm>
            <a:off x="0" y="1232067"/>
            <a:ext cx="2365513" cy="1828800"/>
          </a:xfrm>
          <a:prstGeom prst="rect">
            <a:avLst/>
          </a:prstGeom>
        </p:spPr>
      </p:pic>
      <p:pic>
        <p:nvPicPr>
          <p:cNvPr id="10" name="Picture 9">
            <a:extLst>
              <a:ext uri="{FF2B5EF4-FFF2-40B4-BE49-F238E27FC236}">
                <a16:creationId xmlns:a16="http://schemas.microsoft.com/office/drawing/2014/main" id="{CE8F88DD-29E1-4216-A148-808D32381424}"/>
              </a:ext>
            </a:extLst>
          </p:cNvPr>
          <p:cNvPicPr>
            <a:picLocks noChangeAspect="1"/>
          </p:cNvPicPr>
          <p:nvPr/>
        </p:nvPicPr>
        <p:blipFill>
          <a:blip r:embed="rId3"/>
          <a:stretch>
            <a:fillRect/>
          </a:stretch>
        </p:blipFill>
        <p:spPr>
          <a:xfrm>
            <a:off x="0" y="3895627"/>
            <a:ext cx="2268962" cy="1828800"/>
          </a:xfrm>
          <a:prstGeom prst="rect">
            <a:avLst/>
          </a:prstGeom>
        </p:spPr>
      </p:pic>
      <p:pic>
        <p:nvPicPr>
          <p:cNvPr id="13" name="Picture 12">
            <a:extLst>
              <a:ext uri="{FF2B5EF4-FFF2-40B4-BE49-F238E27FC236}">
                <a16:creationId xmlns:a16="http://schemas.microsoft.com/office/drawing/2014/main" id="{1FE97F58-9D25-4360-8BE8-84B306C31D51}"/>
              </a:ext>
            </a:extLst>
          </p:cNvPr>
          <p:cNvPicPr>
            <a:picLocks noChangeAspect="1"/>
          </p:cNvPicPr>
          <p:nvPr/>
        </p:nvPicPr>
        <p:blipFill>
          <a:blip r:embed="rId4"/>
          <a:stretch>
            <a:fillRect/>
          </a:stretch>
        </p:blipFill>
        <p:spPr>
          <a:xfrm>
            <a:off x="2356579" y="1239775"/>
            <a:ext cx="2365513" cy="1828800"/>
          </a:xfrm>
          <a:prstGeom prst="rect">
            <a:avLst/>
          </a:prstGeom>
        </p:spPr>
      </p:pic>
      <p:pic>
        <p:nvPicPr>
          <p:cNvPr id="16" name="Picture 15">
            <a:extLst>
              <a:ext uri="{FF2B5EF4-FFF2-40B4-BE49-F238E27FC236}">
                <a16:creationId xmlns:a16="http://schemas.microsoft.com/office/drawing/2014/main" id="{27E8D047-0E73-4B48-888F-D23A122348F2}"/>
              </a:ext>
            </a:extLst>
          </p:cNvPr>
          <p:cNvPicPr>
            <a:picLocks noChangeAspect="1"/>
          </p:cNvPicPr>
          <p:nvPr/>
        </p:nvPicPr>
        <p:blipFill>
          <a:blip r:embed="rId5"/>
          <a:stretch>
            <a:fillRect/>
          </a:stretch>
        </p:blipFill>
        <p:spPr>
          <a:xfrm>
            <a:off x="2356579" y="3895627"/>
            <a:ext cx="2268962" cy="1828800"/>
          </a:xfrm>
          <a:prstGeom prst="rect">
            <a:avLst/>
          </a:prstGeom>
        </p:spPr>
      </p:pic>
      <p:pic>
        <p:nvPicPr>
          <p:cNvPr id="19" name="Picture 18">
            <a:extLst>
              <a:ext uri="{FF2B5EF4-FFF2-40B4-BE49-F238E27FC236}">
                <a16:creationId xmlns:a16="http://schemas.microsoft.com/office/drawing/2014/main" id="{28F98459-979C-4D10-845B-D3782B1DB174}"/>
              </a:ext>
            </a:extLst>
          </p:cNvPr>
          <p:cNvPicPr>
            <a:picLocks noChangeAspect="1"/>
          </p:cNvPicPr>
          <p:nvPr/>
        </p:nvPicPr>
        <p:blipFill>
          <a:blip r:embed="rId6"/>
          <a:stretch>
            <a:fillRect/>
          </a:stretch>
        </p:blipFill>
        <p:spPr>
          <a:xfrm>
            <a:off x="4722092" y="1239775"/>
            <a:ext cx="2365513" cy="1828800"/>
          </a:xfrm>
          <a:prstGeom prst="rect">
            <a:avLst/>
          </a:prstGeom>
        </p:spPr>
      </p:pic>
      <p:pic>
        <p:nvPicPr>
          <p:cNvPr id="22" name="Picture 21">
            <a:extLst>
              <a:ext uri="{FF2B5EF4-FFF2-40B4-BE49-F238E27FC236}">
                <a16:creationId xmlns:a16="http://schemas.microsoft.com/office/drawing/2014/main" id="{67EFE3CB-921E-4B06-9E91-6E2E2116054C}"/>
              </a:ext>
            </a:extLst>
          </p:cNvPr>
          <p:cNvPicPr>
            <a:picLocks noChangeAspect="1"/>
          </p:cNvPicPr>
          <p:nvPr/>
        </p:nvPicPr>
        <p:blipFill>
          <a:blip r:embed="rId7"/>
          <a:stretch>
            <a:fillRect/>
          </a:stretch>
        </p:blipFill>
        <p:spPr>
          <a:xfrm>
            <a:off x="4713158" y="3895627"/>
            <a:ext cx="2268962" cy="1828800"/>
          </a:xfrm>
          <a:prstGeom prst="rect">
            <a:avLst/>
          </a:prstGeom>
        </p:spPr>
      </p:pic>
      <p:pic>
        <p:nvPicPr>
          <p:cNvPr id="24" name="Picture 23">
            <a:extLst>
              <a:ext uri="{FF2B5EF4-FFF2-40B4-BE49-F238E27FC236}">
                <a16:creationId xmlns:a16="http://schemas.microsoft.com/office/drawing/2014/main" id="{3C6BF367-4A35-42A5-8E17-E00FBF8668C8}"/>
              </a:ext>
            </a:extLst>
          </p:cNvPr>
          <p:cNvPicPr>
            <a:picLocks noChangeAspect="1"/>
          </p:cNvPicPr>
          <p:nvPr/>
        </p:nvPicPr>
        <p:blipFill>
          <a:blip r:embed="rId8"/>
          <a:stretch>
            <a:fillRect/>
          </a:stretch>
        </p:blipFill>
        <p:spPr>
          <a:xfrm>
            <a:off x="6778487" y="1239775"/>
            <a:ext cx="2365513" cy="1828800"/>
          </a:xfrm>
          <a:prstGeom prst="rect">
            <a:avLst/>
          </a:prstGeom>
        </p:spPr>
      </p:pic>
      <p:pic>
        <p:nvPicPr>
          <p:cNvPr id="27" name="Picture 26">
            <a:extLst>
              <a:ext uri="{FF2B5EF4-FFF2-40B4-BE49-F238E27FC236}">
                <a16:creationId xmlns:a16="http://schemas.microsoft.com/office/drawing/2014/main" id="{ADBB604D-C7C4-429B-8753-7A8CCFA08399}"/>
              </a:ext>
            </a:extLst>
          </p:cNvPr>
          <p:cNvPicPr>
            <a:picLocks noChangeAspect="1"/>
          </p:cNvPicPr>
          <p:nvPr/>
        </p:nvPicPr>
        <p:blipFill>
          <a:blip r:embed="rId9"/>
          <a:stretch>
            <a:fillRect/>
          </a:stretch>
        </p:blipFill>
        <p:spPr>
          <a:xfrm>
            <a:off x="6875038" y="3895627"/>
            <a:ext cx="2268962" cy="1828800"/>
          </a:xfrm>
          <a:prstGeom prst="rect">
            <a:avLst/>
          </a:prstGeom>
        </p:spPr>
      </p:pic>
    </p:spTree>
    <p:extLst>
      <p:ext uri="{BB962C8B-B14F-4D97-AF65-F5344CB8AC3E}">
        <p14:creationId xmlns:p14="http://schemas.microsoft.com/office/powerpoint/2010/main" val="4176572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DCA1C4-9514-7B4F-976F-D92F7E296653}" type="slidenum">
              <a:rPr lang="fr-FR" smtClean="0"/>
              <a:pPr/>
              <a:t>27</a:t>
            </a:fld>
            <a:endParaRPr lang="fr-FR" dirty="0"/>
          </a:p>
        </p:txBody>
      </p:sp>
      <p:sp>
        <p:nvSpPr>
          <p:cNvPr id="5" name="Footer Placeholder 4"/>
          <p:cNvSpPr>
            <a:spLocks noGrp="1"/>
          </p:cNvSpPr>
          <p:nvPr>
            <p:ph type="ftr" sz="quarter" idx="3"/>
          </p:nvPr>
        </p:nvSpPr>
        <p:spPr/>
        <p:txBody>
          <a:bodyPr/>
          <a:lstStyle/>
          <a:p>
            <a:r>
              <a:rPr lang="en-US"/>
              <a:t>MQXFA18 SG data</a:t>
            </a:r>
            <a:endParaRPr lang="en-GB" dirty="0"/>
          </a:p>
        </p:txBody>
      </p:sp>
      <p:sp>
        <p:nvSpPr>
          <p:cNvPr id="6" name="Title 1"/>
          <p:cNvSpPr>
            <a:spLocks noGrp="1"/>
          </p:cNvSpPr>
          <p:nvPr>
            <p:ph type="title"/>
          </p:nvPr>
        </p:nvSpPr>
        <p:spPr>
          <a:xfrm>
            <a:off x="612000" y="2199540"/>
            <a:ext cx="7920000" cy="720000"/>
          </a:xfrm>
        </p:spPr>
        <p:txBody>
          <a:bodyPr/>
          <a:lstStyle/>
          <a:p>
            <a:r>
              <a:rPr lang="en-US" dirty="0"/>
              <a:t>Appendix</a:t>
            </a:r>
          </a:p>
        </p:txBody>
      </p:sp>
    </p:spTree>
    <p:extLst>
      <p:ext uri="{BB962C8B-B14F-4D97-AF65-F5344CB8AC3E}">
        <p14:creationId xmlns:p14="http://schemas.microsoft.com/office/powerpoint/2010/main" val="3139525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42016-778C-4619-B1D9-484C4A606E48}"/>
              </a:ext>
            </a:extLst>
          </p:cNvPr>
          <p:cNvSpPr>
            <a:spLocks noGrp="1"/>
          </p:cNvSpPr>
          <p:nvPr>
            <p:ph type="title"/>
          </p:nvPr>
        </p:nvSpPr>
        <p:spPr>
          <a:xfrm>
            <a:off x="508483" y="67857"/>
            <a:ext cx="7920000" cy="674016"/>
          </a:xfrm>
        </p:spPr>
        <p:txBody>
          <a:bodyPr/>
          <a:lstStyle/>
          <a:p>
            <a:r>
              <a:rPr lang="en-US" dirty="0"/>
              <a:t>Preload at RT – Coils, shells and rods</a:t>
            </a:r>
          </a:p>
        </p:txBody>
      </p:sp>
      <p:sp>
        <p:nvSpPr>
          <p:cNvPr id="4" name="Slide Number Placeholder 3">
            <a:extLst>
              <a:ext uri="{FF2B5EF4-FFF2-40B4-BE49-F238E27FC236}">
                <a16:creationId xmlns:a16="http://schemas.microsoft.com/office/drawing/2014/main" id="{1D76A3E5-E1F7-47C3-9F8B-7947E77EB060}"/>
              </a:ext>
            </a:extLst>
          </p:cNvPr>
          <p:cNvSpPr>
            <a:spLocks noGrp="1"/>
          </p:cNvSpPr>
          <p:nvPr>
            <p:ph type="sldNum" sz="quarter" idx="12"/>
          </p:nvPr>
        </p:nvSpPr>
        <p:spPr/>
        <p:txBody>
          <a:bodyPr/>
          <a:lstStyle/>
          <a:p>
            <a:fld id="{BFDCA1C4-9514-7B4F-976F-D92F7E296653}" type="slidenum">
              <a:rPr lang="fr-FR" smtClean="0"/>
              <a:pPr/>
              <a:t>28</a:t>
            </a:fld>
            <a:endParaRPr lang="fr-FR" dirty="0"/>
          </a:p>
        </p:txBody>
      </p:sp>
      <p:sp>
        <p:nvSpPr>
          <p:cNvPr id="5" name="Footer Placeholder 4">
            <a:extLst>
              <a:ext uri="{FF2B5EF4-FFF2-40B4-BE49-F238E27FC236}">
                <a16:creationId xmlns:a16="http://schemas.microsoft.com/office/drawing/2014/main" id="{A391E884-63D1-4FEB-BCD3-7BB760D87F26}"/>
              </a:ext>
            </a:extLst>
          </p:cNvPr>
          <p:cNvSpPr>
            <a:spLocks noGrp="1"/>
          </p:cNvSpPr>
          <p:nvPr>
            <p:ph type="ftr" sz="quarter" idx="3"/>
          </p:nvPr>
        </p:nvSpPr>
        <p:spPr/>
        <p:txBody>
          <a:bodyPr/>
          <a:lstStyle/>
          <a:p>
            <a:r>
              <a:rPr lang="en-US"/>
              <a:t>MQXFA18 SG data</a:t>
            </a:r>
            <a:endParaRPr lang="en-GB" dirty="0"/>
          </a:p>
        </p:txBody>
      </p:sp>
      <p:pic>
        <p:nvPicPr>
          <p:cNvPr id="15" name="Picture 14">
            <a:extLst>
              <a:ext uri="{FF2B5EF4-FFF2-40B4-BE49-F238E27FC236}">
                <a16:creationId xmlns:a16="http://schemas.microsoft.com/office/drawing/2014/main" id="{5206A755-C66B-4D2E-966F-6AF055813C15}"/>
              </a:ext>
            </a:extLst>
          </p:cNvPr>
          <p:cNvPicPr>
            <a:picLocks noChangeAspect="1"/>
          </p:cNvPicPr>
          <p:nvPr/>
        </p:nvPicPr>
        <p:blipFill>
          <a:blip r:embed="rId2"/>
          <a:stretch>
            <a:fillRect/>
          </a:stretch>
        </p:blipFill>
        <p:spPr>
          <a:xfrm>
            <a:off x="399263" y="4157035"/>
            <a:ext cx="4172736" cy="2285891"/>
          </a:xfrm>
          <a:prstGeom prst="rect">
            <a:avLst/>
          </a:prstGeom>
        </p:spPr>
      </p:pic>
      <p:pic>
        <p:nvPicPr>
          <p:cNvPr id="7" name="Picture 6">
            <a:extLst>
              <a:ext uri="{FF2B5EF4-FFF2-40B4-BE49-F238E27FC236}">
                <a16:creationId xmlns:a16="http://schemas.microsoft.com/office/drawing/2014/main" id="{826D1FEB-293D-4E53-B05E-FD9580FA3535}"/>
              </a:ext>
            </a:extLst>
          </p:cNvPr>
          <p:cNvPicPr>
            <a:picLocks noChangeAspect="1"/>
          </p:cNvPicPr>
          <p:nvPr/>
        </p:nvPicPr>
        <p:blipFill>
          <a:blip r:embed="rId3"/>
          <a:stretch>
            <a:fillRect/>
          </a:stretch>
        </p:blipFill>
        <p:spPr>
          <a:xfrm>
            <a:off x="4859208" y="4157035"/>
            <a:ext cx="3956349" cy="2285891"/>
          </a:xfrm>
          <a:prstGeom prst="rect">
            <a:avLst/>
          </a:prstGeom>
        </p:spPr>
      </p:pic>
      <p:pic>
        <p:nvPicPr>
          <p:cNvPr id="3" name="Picture 2">
            <a:extLst>
              <a:ext uri="{FF2B5EF4-FFF2-40B4-BE49-F238E27FC236}">
                <a16:creationId xmlns:a16="http://schemas.microsoft.com/office/drawing/2014/main" id="{0A4AC3AD-CC4C-43CE-B8E3-20FB64001809}"/>
              </a:ext>
            </a:extLst>
          </p:cNvPr>
          <p:cNvPicPr>
            <a:picLocks noChangeAspect="1"/>
          </p:cNvPicPr>
          <p:nvPr/>
        </p:nvPicPr>
        <p:blipFill>
          <a:blip r:embed="rId4"/>
          <a:stretch>
            <a:fillRect/>
          </a:stretch>
        </p:blipFill>
        <p:spPr>
          <a:xfrm>
            <a:off x="533479" y="836922"/>
            <a:ext cx="7895004" cy="3225064"/>
          </a:xfrm>
          <a:prstGeom prst="rect">
            <a:avLst/>
          </a:prstGeom>
        </p:spPr>
      </p:pic>
    </p:spTree>
    <p:extLst>
      <p:ext uri="{BB962C8B-B14F-4D97-AF65-F5344CB8AC3E}">
        <p14:creationId xmlns:p14="http://schemas.microsoft.com/office/powerpoint/2010/main" val="2034928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782A8-C0E5-4CBC-AB05-2A8E28D2B210}"/>
              </a:ext>
            </a:extLst>
          </p:cNvPr>
          <p:cNvSpPr>
            <a:spLocks noGrp="1"/>
          </p:cNvSpPr>
          <p:nvPr>
            <p:ph type="title"/>
          </p:nvPr>
        </p:nvSpPr>
        <p:spPr>
          <a:xfrm>
            <a:off x="545273" y="111283"/>
            <a:ext cx="8442548" cy="720000"/>
          </a:xfrm>
        </p:spPr>
        <p:txBody>
          <a:bodyPr/>
          <a:lstStyle/>
          <a:p>
            <a:r>
              <a:rPr lang="en-US" sz="2000" dirty="0"/>
              <a:t>Coil stress increase during powering (ramps-up and down averaged)</a:t>
            </a:r>
            <a:br>
              <a:rPr lang="en-US" sz="2000" dirty="0"/>
            </a:br>
            <a:r>
              <a:rPr lang="en-US" sz="2000" dirty="0"/>
              <a:t>Comparison with previous magnets</a:t>
            </a:r>
          </a:p>
        </p:txBody>
      </p:sp>
      <p:sp>
        <p:nvSpPr>
          <p:cNvPr id="4" name="Slide Number Placeholder 3">
            <a:extLst>
              <a:ext uri="{FF2B5EF4-FFF2-40B4-BE49-F238E27FC236}">
                <a16:creationId xmlns:a16="http://schemas.microsoft.com/office/drawing/2014/main" id="{52824E26-9FB3-42C3-8787-75F6C8AEE33C}"/>
              </a:ext>
            </a:extLst>
          </p:cNvPr>
          <p:cNvSpPr>
            <a:spLocks noGrp="1"/>
          </p:cNvSpPr>
          <p:nvPr>
            <p:ph type="sldNum" sz="quarter" idx="12"/>
          </p:nvPr>
        </p:nvSpPr>
        <p:spPr/>
        <p:txBody>
          <a:bodyPr/>
          <a:lstStyle/>
          <a:p>
            <a:fld id="{BFDCA1C4-9514-7B4F-976F-D92F7E296653}" type="slidenum">
              <a:rPr lang="fr-FR" smtClean="0"/>
              <a:pPr/>
              <a:t>29</a:t>
            </a:fld>
            <a:endParaRPr lang="fr-FR" dirty="0"/>
          </a:p>
        </p:txBody>
      </p:sp>
      <p:sp>
        <p:nvSpPr>
          <p:cNvPr id="5" name="Footer Placeholder 4">
            <a:extLst>
              <a:ext uri="{FF2B5EF4-FFF2-40B4-BE49-F238E27FC236}">
                <a16:creationId xmlns:a16="http://schemas.microsoft.com/office/drawing/2014/main" id="{1BA094B9-321E-49C1-97EB-86186DB6C1EA}"/>
              </a:ext>
            </a:extLst>
          </p:cNvPr>
          <p:cNvSpPr>
            <a:spLocks noGrp="1"/>
          </p:cNvSpPr>
          <p:nvPr>
            <p:ph type="ftr" sz="quarter" idx="3"/>
          </p:nvPr>
        </p:nvSpPr>
        <p:spPr/>
        <p:txBody>
          <a:bodyPr/>
          <a:lstStyle/>
          <a:p>
            <a:r>
              <a:rPr lang="en-US"/>
              <a:t>MQXFA18 SG data</a:t>
            </a:r>
            <a:endParaRPr lang="en-GB" dirty="0"/>
          </a:p>
        </p:txBody>
      </p:sp>
      <p:grpSp>
        <p:nvGrpSpPr>
          <p:cNvPr id="26" name="Group 25">
            <a:extLst>
              <a:ext uri="{FF2B5EF4-FFF2-40B4-BE49-F238E27FC236}">
                <a16:creationId xmlns:a16="http://schemas.microsoft.com/office/drawing/2014/main" id="{E65E57C3-5B86-41F1-BADB-C8191B00B2AD}"/>
              </a:ext>
            </a:extLst>
          </p:cNvPr>
          <p:cNvGrpSpPr/>
          <p:nvPr/>
        </p:nvGrpSpPr>
        <p:grpSpPr>
          <a:xfrm>
            <a:off x="-108721" y="1128076"/>
            <a:ext cx="2420756" cy="2461826"/>
            <a:chOff x="-108721" y="1128076"/>
            <a:chExt cx="2420756" cy="2461826"/>
          </a:xfrm>
        </p:grpSpPr>
        <p:pic>
          <p:nvPicPr>
            <p:cNvPr id="3" name="Picture 2">
              <a:extLst>
                <a:ext uri="{FF2B5EF4-FFF2-40B4-BE49-F238E27FC236}">
                  <a16:creationId xmlns:a16="http://schemas.microsoft.com/office/drawing/2014/main" id="{B0709336-6840-4EB9-B47F-AAB1000D9DC4}"/>
                </a:ext>
              </a:extLst>
            </p:cNvPr>
            <p:cNvPicPr>
              <a:picLocks noChangeAspect="1"/>
            </p:cNvPicPr>
            <p:nvPr/>
          </p:nvPicPr>
          <p:blipFill>
            <a:blip r:embed="rId2"/>
            <a:stretch>
              <a:fillRect/>
            </a:stretch>
          </p:blipFill>
          <p:spPr>
            <a:xfrm>
              <a:off x="-6119" y="1733427"/>
              <a:ext cx="2318154" cy="1856475"/>
            </a:xfrm>
            <a:prstGeom prst="rect">
              <a:avLst/>
            </a:prstGeom>
          </p:spPr>
        </p:pic>
        <p:sp>
          <p:nvSpPr>
            <p:cNvPr id="22" name="TextBox 21">
              <a:extLst>
                <a:ext uri="{FF2B5EF4-FFF2-40B4-BE49-F238E27FC236}">
                  <a16:creationId xmlns:a16="http://schemas.microsoft.com/office/drawing/2014/main" id="{9378AA68-B007-4F42-8158-E67680160588}"/>
                </a:ext>
              </a:extLst>
            </p:cNvPr>
            <p:cNvSpPr txBox="1"/>
            <p:nvPr/>
          </p:nvSpPr>
          <p:spPr>
            <a:xfrm>
              <a:off x="-108721" y="1128076"/>
              <a:ext cx="2357920" cy="617043"/>
            </a:xfrm>
            <a:prstGeom prst="rect">
              <a:avLst/>
            </a:prstGeom>
            <a:noFill/>
          </p:spPr>
          <p:txBody>
            <a:bodyPr wrap="square" rtlCol="0">
              <a:spAutoFit/>
            </a:bodyPr>
            <a:lstStyle/>
            <a:p>
              <a:pPr algn="ctr"/>
              <a:r>
                <a:rPr lang="en-US" dirty="0"/>
                <a:t>MQXFA03</a:t>
              </a:r>
            </a:p>
            <a:p>
              <a:pPr algn="ctr"/>
              <a:r>
                <a:rPr lang="en-US" dirty="0"/>
                <a:t>Ramp to 16.65 kA</a:t>
              </a:r>
            </a:p>
          </p:txBody>
        </p:sp>
        <p:sp>
          <p:nvSpPr>
            <p:cNvPr id="24" name="TextBox 23">
              <a:extLst>
                <a:ext uri="{FF2B5EF4-FFF2-40B4-BE49-F238E27FC236}">
                  <a16:creationId xmlns:a16="http://schemas.microsoft.com/office/drawing/2014/main" id="{57846CAE-5873-405D-99F4-D40B320F737E}"/>
                </a:ext>
              </a:extLst>
            </p:cNvPr>
            <p:cNvSpPr txBox="1"/>
            <p:nvPr/>
          </p:nvSpPr>
          <p:spPr>
            <a:xfrm>
              <a:off x="874083" y="2625920"/>
              <a:ext cx="1396753" cy="461665"/>
            </a:xfrm>
            <a:prstGeom prst="rect">
              <a:avLst/>
            </a:prstGeom>
            <a:noFill/>
          </p:spPr>
          <p:txBody>
            <a:bodyPr wrap="square" rtlCol="0">
              <a:spAutoFit/>
            </a:bodyPr>
            <a:lstStyle/>
            <a:p>
              <a:r>
                <a:rPr lang="en-US" sz="1200" b="1" dirty="0"/>
                <a:t>Av. delta stress: 101 MPa</a:t>
              </a:r>
            </a:p>
          </p:txBody>
        </p:sp>
      </p:grpSp>
      <p:grpSp>
        <p:nvGrpSpPr>
          <p:cNvPr id="42" name="Group 41">
            <a:extLst>
              <a:ext uri="{FF2B5EF4-FFF2-40B4-BE49-F238E27FC236}">
                <a16:creationId xmlns:a16="http://schemas.microsoft.com/office/drawing/2014/main" id="{F71B682D-8F2D-475C-9247-4C697084B751}"/>
              </a:ext>
            </a:extLst>
          </p:cNvPr>
          <p:cNvGrpSpPr/>
          <p:nvPr/>
        </p:nvGrpSpPr>
        <p:grpSpPr>
          <a:xfrm>
            <a:off x="2295101" y="1157977"/>
            <a:ext cx="2379364" cy="2431925"/>
            <a:chOff x="2312035" y="1157977"/>
            <a:chExt cx="2379364" cy="2431925"/>
          </a:xfrm>
        </p:grpSpPr>
        <p:pic>
          <p:nvPicPr>
            <p:cNvPr id="41" name="Picture 40">
              <a:extLst>
                <a:ext uri="{FF2B5EF4-FFF2-40B4-BE49-F238E27FC236}">
                  <a16:creationId xmlns:a16="http://schemas.microsoft.com/office/drawing/2014/main" id="{22D5827C-C7CC-48BC-AA9E-611802EB3393}"/>
                </a:ext>
              </a:extLst>
            </p:cNvPr>
            <p:cNvPicPr>
              <a:picLocks noChangeAspect="1"/>
            </p:cNvPicPr>
            <p:nvPr/>
          </p:nvPicPr>
          <p:blipFill>
            <a:blip r:embed="rId3"/>
            <a:stretch>
              <a:fillRect/>
            </a:stretch>
          </p:blipFill>
          <p:spPr>
            <a:xfrm>
              <a:off x="2312035" y="1750247"/>
              <a:ext cx="2297152" cy="1839655"/>
            </a:xfrm>
            <a:prstGeom prst="rect">
              <a:avLst/>
            </a:prstGeom>
          </p:spPr>
        </p:pic>
        <p:sp>
          <p:nvSpPr>
            <p:cNvPr id="28" name="TextBox 27">
              <a:extLst>
                <a:ext uri="{FF2B5EF4-FFF2-40B4-BE49-F238E27FC236}">
                  <a16:creationId xmlns:a16="http://schemas.microsoft.com/office/drawing/2014/main" id="{A07AA472-6263-4095-A6DC-8A55AECA23BE}"/>
                </a:ext>
              </a:extLst>
            </p:cNvPr>
            <p:cNvSpPr txBox="1"/>
            <p:nvPr/>
          </p:nvSpPr>
          <p:spPr>
            <a:xfrm>
              <a:off x="2333481" y="1157977"/>
              <a:ext cx="2357918" cy="617043"/>
            </a:xfrm>
            <a:prstGeom prst="rect">
              <a:avLst/>
            </a:prstGeom>
            <a:noFill/>
          </p:spPr>
          <p:txBody>
            <a:bodyPr wrap="square" rtlCol="0">
              <a:spAutoFit/>
            </a:bodyPr>
            <a:lstStyle/>
            <a:p>
              <a:pPr algn="ctr"/>
              <a:r>
                <a:rPr lang="en-US" dirty="0"/>
                <a:t>MQXFA04</a:t>
              </a:r>
            </a:p>
            <a:p>
              <a:pPr algn="ctr"/>
              <a:r>
                <a:rPr lang="en-US" dirty="0"/>
                <a:t>Ramp to 16.55 kA</a:t>
              </a:r>
            </a:p>
          </p:txBody>
        </p:sp>
        <p:sp>
          <p:nvSpPr>
            <p:cNvPr id="30" name="TextBox 29">
              <a:extLst>
                <a:ext uri="{FF2B5EF4-FFF2-40B4-BE49-F238E27FC236}">
                  <a16:creationId xmlns:a16="http://schemas.microsoft.com/office/drawing/2014/main" id="{069348FB-D504-4809-B8D5-2F9B1E104292}"/>
                </a:ext>
              </a:extLst>
            </p:cNvPr>
            <p:cNvSpPr txBox="1"/>
            <p:nvPr/>
          </p:nvSpPr>
          <p:spPr>
            <a:xfrm>
              <a:off x="3188789" y="2613860"/>
              <a:ext cx="1397033" cy="461665"/>
            </a:xfrm>
            <a:prstGeom prst="rect">
              <a:avLst/>
            </a:prstGeom>
            <a:noFill/>
          </p:spPr>
          <p:txBody>
            <a:bodyPr wrap="square" rtlCol="0">
              <a:spAutoFit/>
            </a:bodyPr>
            <a:lstStyle/>
            <a:p>
              <a:r>
                <a:rPr lang="en-US" sz="1200" b="1" dirty="0"/>
                <a:t>Av. delta stress: 115 MPa</a:t>
              </a:r>
            </a:p>
          </p:txBody>
        </p:sp>
      </p:grpSp>
      <p:grpSp>
        <p:nvGrpSpPr>
          <p:cNvPr id="45" name="Group 44">
            <a:extLst>
              <a:ext uri="{FF2B5EF4-FFF2-40B4-BE49-F238E27FC236}">
                <a16:creationId xmlns:a16="http://schemas.microsoft.com/office/drawing/2014/main" id="{41A22A22-5711-4B0E-986E-423DD8CAAD2F}"/>
              </a:ext>
            </a:extLst>
          </p:cNvPr>
          <p:cNvGrpSpPr/>
          <p:nvPr/>
        </p:nvGrpSpPr>
        <p:grpSpPr>
          <a:xfrm>
            <a:off x="4514322" y="1208750"/>
            <a:ext cx="2379365" cy="2384095"/>
            <a:chOff x="4514322" y="1208750"/>
            <a:chExt cx="2379365" cy="2384095"/>
          </a:xfrm>
        </p:grpSpPr>
        <p:pic>
          <p:nvPicPr>
            <p:cNvPr id="44" name="Picture 43">
              <a:extLst>
                <a:ext uri="{FF2B5EF4-FFF2-40B4-BE49-F238E27FC236}">
                  <a16:creationId xmlns:a16="http://schemas.microsoft.com/office/drawing/2014/main" id="{7A5D5417-4268-442E-A6D1-6CEB14C59CD2}"/>
                </a:ext>
              </a:extLst>
            </p:cNvPr>
            <p:cNvPicPr>
              <a:picLocks noChangeAspect="1"/>
            </p:cNvPicPr>
            <p:nvPr/>
          </p:nvPicPr>
          <p:blipFill>
            <a:blip r:embed="rId4"/>
            <a:stretch>
              <a:fillRect/>
            </a:stretch>
          </p:blipFill>
          <p:spPr>
            <a:xfrm>
              <a:off x="4514322" y="1756021"/>
              <a:ext cx="2293617" cy="1836824"/>
            </a:xfrm>
            <a:prstGeom prst="rect">
              <a:avLst/>
            </a:prstGeom>
          </p:spPr>
        </p:pic>
        <p:sp>
          <p:nvSpPr>
            <p:cNvPr id="7" name="TextBox 6">
              <a:extLst>
                <a:ext uri="{FF2B5EF4-FFF2-40B4-BE49-F238E27FC236}">
                  <a16:creationId xmlns:a16="http://schemas.microsoft.com/office/drawing/2014/main" id="{264D1005-B9B2-433B-90F2-A3B5EC2AF709}"/>
                </a:ext>
              </a:extLst>
            </p:cNvPr>
            <p:cNvSpPr txBox="1"/>
            <p:nvPr/>
          </p:nvSpPr>
          <p:spPr>
            <a:xfrm>
              <a:off x="4535768" y="1208750"/>
              <a:ext cx="2357919" cy="617043"/>
            </a:xfrm>
            <a:prstGeom prst="rect">
              <a:avLst/>
            </a:prstGeom>
            <a:noFill/>
          </p:spPr>
          <p:txBody>
            <a:bodyPr wrap="square" rtlCol="0">
              <a:spAutoFit/>
            </a:bodyPr>
            <a:lstStyle/>
            <a:p>
              <a:pPr algn="ctr"/>
              <a:r>
                <a:rPr lang="en-US" dirty="0"/>
                <a:t>MQXFA05</a:t>
              </a:r>
            </a:p>
            <a:p>
              <a:pPr algn="ctr"/>
              <a:r>
                <a:rPr lang="en-US" dirty="0"/>
                <a:t>Ramp to 16.46 kA</a:t>
              </a:r>
            </a:p>
          </p:txBody>
        </p:sp>
        <p:sp>
          <p:nvSpPr>
            <p:cNvPr id="32" name="TextBox 31">
              <a:extLst>
                <a:ext uri="{FF2B5EF4-FFF2-40B4-BE49-F238E27FC236}">
                  <a16:creationId xmlns:a16="http://schemas.microsoft.com/office/drawing/2014/main" id="{FF968CDE-F784-4351-B276-3D67DA9B079D}"/>
                </a:ext>
              </a:extLst>
            </p:cNvPr>
            <p:cNvSpPr txBox="1"/>
            <p:nvPr/>
          </p:nvSpPr>
          <p:spPr>
            <a:xfrm>
              <a:off x="5454122" y="2611248"/>
              <a:ext cx="1358581" cy="461665"/>
            </a:xfrm>
            <a:prstGeom prst="rect">
              <a:avLst/>
            </a:prstGeom>
            <a:noFill/>
          </p:spPr>
          <p:txBody>
            <a:bodyPr wrap="square" rtlCol="0">
              <a:spAutoFit/>
            </a:bodyPr>
            <a:lstStyle/>
            <a:p>
              <a:r>
                <a:rPr lang="en-US" sz="1200" b="1" dirty="0"/>
                <a:t>Av. delta stress: 102 MPa</a:t>
              </a:r>
            </a:p>
          </p:txBody>
        </p:sp>
      </p:grpSp>
      <p:grpSp>
        <p:nvGrpSpPr>
          <p:cNvPr id="48" name="Group 47">
            <a:extLst>
              <a:ext uri="{FF2B5EF4-FFF2-40B4-BE49-F238E27FC236}">
                <a16:creationId xmlns:a16="http://schemas.microsoft.com/office/drawing/2014/main" id="{84334343-8FB7-4FCE-A347-6C995E218670}"/>
              </a:ext>
            </a:extLst>
          </p:cNvPr>
          <p:cNvGrpSpPr/>
          <p:nvPr/>
        </p:nvGrpSpPr>
        <p:grpSpPr>
          <a:xfrm>
            <a:off x="6743158" y="1204559"/>
            <a:ext cx="2382830" cy="2385343"/>
            <a:chOff x="6743158" y="1204559"/>
            <a:chExt cx="2382830" cy="2385343"/>
          </a:xfrm>
        </p:grpSpPr>
        <p:pic>
          <p:nvPicPr>
            <p:cNvPr id="47" name="Picture 46">
              <a:extLst>
                <a:ext uri="{FF2B5EF4-FFF2-40B4-BE49-F238E27FC236}">
                  <a16:creationId xmlns:a16="http://schemas.microsoft.com/office/drawing/2014/main" id="{2C057032-8189-4B63-8E2F-FFF03F2B03CB}"/>
                </a:ext>
              </a:extLst>
            </p:cNvPr>
            <p:cNvPicPr>
              <a:picLocks noChangeAspect="1"/>
            </p:cNvPicPr>
            <p:nvPr/>
          </p:nvPicPr>
          <p:blipFill>
            <a:blip r:embed="rId5"/>
            <a:stretch>
              <a:fillRect/>
            </a:stretch>
          </p:blipFill>
          <p:spPr>
            <a:xfrm>
              <a:off x="6743158" y="1733427"/>
              <a:ext cx="2322223" cy="1856475"/>
            </a:xfrm>
            <a:prstGeom prst="rect">
              <a:avLst/>
            </a:prstGeom>
          </p:spPr>
        </p:pic>
        <p:sp>
          <p:nvSpPr>
            <p:cNvPr id="8" name="TextBox 7">
              <a:extLst>
                <a:ext uri="{FF2B5EF4-FFF2-40B4-BE49-F238E27FC236}">
                  <a16:creationId xmlns:a16="http://schemas.microsoft.com/office/drawing/2014/main" id="{169CA7F9-CAA0-4690-99D7-AD3E270CF4F1}"/>
                </a:ext>
              </a:extLst>
            </p:cNvPr>
            <p:cNvSpPr txBox="1"/>
            <p:nvPr/>
          </p:nvSpPr>
          <p:spPr>
            <a:xfrm>
              <a:off x="6768070" y="1204559"/>
              <a:ext cx="2357918" cy="617043"/>
            </a:xfrm>
            <a:prstGeom prst="rect">
              <a:avLst/>
            </a:prstGeom>
            <a:noFill/>
          </p:spPr>
          <p:txBody>
            <a:bodyPr wrap="square" rtlCol="0">
              <a:spAutoFit/>
            </a:bodyPr>
            <a:lstStyle/>
            <a:p>
              <a:pPr algn="ctr"/>
              <a:r>
                <a:rPr lang="en-US" dirty="0"/>
                <a:t>MQXFA06</a:t>
              </a:r>
            </a:p>
            <a:p>
              <a:pPr algn="ctr"/>
              <a:r>
                <a:rPr lang="en-US" dirty="0"/>
                <a:t>Ramp to 16.45 kA</a:t>
              </a:r>
            </a:p>
          </p:txBody>
        </p:sp>
        <p:sp>
          <p:nvSpPr>
            <p:cNvPr id="34" name="TextBox 33">
              <a:extLst>
                <a:ext uri="{FF2B5EF4-FFF2-40B4-BE49-F238E27FC236}">
                  <a16:creationId xmlns:a16="http://schemas.microsoft.com/office/drawing/2014/main" id="{F7612F96-F566-4197-96BF-948F52BA48E9}"/>
                </a:ext>
              </a:extLst>
            </p:cNvPr>
            <p:cNvSpPr txBox="1"/>
            <p:nvPr/>
          </p:nvSpPr>
          <p:spPr>
            <a:xfrm>
              <a:off x="7644912" y="2623530"/>
              <a:ext cx="1426140" cy="461665"/>
            </a:xfrm>
            <a:prstGeom prst="rect">
              <a:avLst/>
            </a:prstGeom>
            <a:noFill/>
          </p:spPr>
          <p:txBody>
            <a:bodyPr wrap="square" rtlCol="0">
              <a:spAutoFit/>
            </a:bodyPr>
            <a:lstStyle/>
            <a:p>
              <a:r>
                <a:rPr lang="en-US" sz="1200" b="1" dirty="0"/>
                <a:t>Av. delta stress: 106 MPa</a:t>
              </a:r>
            </a:p>
          </p:txBody>
        </p:sp>
      </p:grpSp>
      <p:grpSp>
        <p:nvGrpSpPr>
          <p:cNvPr id="51" name="Group 50">
            <a:extLst>
              <a:ext uri="{FF2B5EF4-FFF2-40B4-BE49-F238E27FC236}">
                <a16:creationId xmlns:a16="http://schemas.microsoft.com/office/drawing/2014/main" id="{27C286C2-9BA4-463A-A403-94712347C381}"/>
              </a:ext>
            </a:extLst>
          </p:cNvPr>
          <p:cNvGrpSpPr/>
          <p:nvPr/>
        </p:nvGrpSpPr>
        <p:grpSpPr>
          <a:xfrm>
            <a:off x="-6119" y="3980079"/>
            <a:ext cx="2334225" cy="2473985"/>
            <a:chOff x="324980" y="3542555"/>
            <a:chExt cx="2830869" cy="2817014"/>
          </a:xfrm>
        </p:grpSpPr>
        <p:pic>
          <p:nvPicPr>
            <p:cNvPr id="50" name="Picture 49">
              <a:extLst>
                <a:ext uri="{FF2B5EF4-FFF2-40B4-BE49-F238E27FC236}">
                  <a16:creationId xmlns:a16="http://schemas.microsoft.com/office/drawing/2014/main" id="{F12E6D91-56C4-42E8-A66B-C2771145BA31}"/>
                </a:ext>
              </a:extLst>
            </p:cNvPr>
            <p:cNvPicPr>
              <a:picLocks noChangeAspect="1"/>
            </p:cNvPicPr>
            <p:nvPr/>
          </p:nvPicPr>
          <p:blipFill>
            <a:blip r:embed="rId6"/>
            <a:stretch>
              <a:fillRect/>
            </a:stretch>
          </p:blipFill>
          <p:spPr>
            <a:xfrm>
              <a:off x="324980" y="4190490"/>
              <a:ext cx="2830869" cy="2169079"/>
            </a:xfrm>
            <a:prstGeom prst="rect">
              <a:avLst/>
            </a:prstGeom>
          </p:spPr>
        </p:pic>
        <p:sp>
          <p:nvSpPr>
            <p:cNvPr id="9" name="TextBox 8">
              <a:extLst>
                <a:ext uri="{FF2B5EF4-FFF2-40B4-BE49-F238E27FC236}">
                  <a16:creationId xmlns:a16="http://schemas.microsoft.com/office/drawing/2014/main" id="{6986F22C-D7FD-4695-BE9F-20295C10C233}"/>
                </a:ext>
              </a:extLst>
            </p:cNvPr>
            <p:cNvSpPr txBox="1"/>
            <p:nvPr/>
          </p:nvSpPr>
          <p:spPr>
            <a:xfrm>
              <a:off x="373784" y="3542555"/>
              <a:ext cx="2607090" cy="646331"/>
            </a:xfrm>
            <a:prstGeom prst="rect">
              <a:avLst/>
            </a:prstGeom>
            <a:noFill/>
          </p:spPr>
          <p:txBody>
            <a:bodyPr wrap="square" rtlCol="0">
              <a:spAutoFit/>
            </a:bodyPr>
            <a:lstStyle/>
            <a:p>
              <a:pPr algn="ctr"/>
              <a:r>
                <a:rPr lang="en-US" dirty="0"/>
                <a:t>MQXFA07</a:t>
              </a:r>
            </a:p>
            <a:p>
              <a:pPr algn="ctr"/>
              <a:r>
                <a:rPr lang="en-US" dirty="0"/>
                <a:t>Ramp to 15.45 kA</a:t>
              </a:r>
            </a:p>
          </p:txBody>
        </p:sp>
        <p:sp>
          <p:nvSpPr>
            <p:cNvPr id="36" name="TextBox 35">
              <a:extLst>
                <a:ext uri="{FF2B5EF4-FFF2-40B4-BE49-F238E27FC236}">
                  <a16:creationId xmlns:a16="http://schemas.microsoft.com/office/drawing/2014/main" id="{2D2E5AD5-2B43-4748-A4FE-E881814F762A}"/>
                </a:ext>
              </a:extLst>
            </p:cNvPr>
            <p:cNvSpPr txBox="1"/>
            <p:nvPr/>
          </p:nvSpPr>
          <p:spPr>
            <a:xfrm>
              <a:off x="1190270" y="5294097"/>
              <a:ext cx="1685734" cy="525677"/>
            </a:xfrm>
            <a:prstGeom prst="rect">
              <a:avLst/>
            </a:prstGeom>
            <a:noFill/>
          </p:spPr>
          <p:txBody>
            <a:bodyPr wrap="square" rtlCol="0">
              <a:spAutoFit/>
            </a:bodyPr>
            <a:lstStyle/>
            <a:p>
              <a:r>
                <a:rPr lang="en-US" sz="1200" b="1" dirty="0"/>
                <a:t>Av. delta stress: 107 MPa</a:t>
              </a:r>
            </a:p>
          </p:txBody>
        </p:sp>
      </p:grpSp>
      <p:grpSp>
        <p:nvGrpSpPr>
          <p:cNvPr id="54" name="Group 53">
            <a:extLst>
              <a:ext uri="{FF2B5EF4-FFF2-40B4-BE49-F238E27FC236}">
                <a16:creationId xmlns:a16="http://schemas.microsoft.com/office/drawing/2014/main" id="{D62EE6EC-155C-41DD-A3BA-1781DA579646}"/>
              </a:ext>
            </a:extLst>
          </p:cNvPr>
          <p:cNvGrpSpPr/>
          <p:nvPr/>
        </p:nvGrpSpPr>
        <p:grpSpPr>
          <a:xfrm>
            <a:off x="2283766" y="3977699"/>
            <a:ext cx="2345916" cy="2476364"/>
            <a:chOff x="3146392" y="3539787"/>
            <a:chExt cx="2929852" cy="2821142"/>
          </a:xfrm>
        </p:grpSpPr>
        <p:pic>
          <p:nvPicPr>
            <p:cNvPr id="53" name="Picture 52">
              <a:extLst>
                <a:ext uri="{FF2B5EF4-FFF2-40B4-BE49-F238E27FC236}">
                  <a16:creationId xmlns:a16="http://schemas.microsoft.com/office/drawing/2014/main" id="{2B58BD07-332A-4345-B7B6-0E472E188F94}"/>
                </a:ext>
              </a:extLst>
            </p:cNvPr>
            <p:cNvPicPr>
              <a:picLocks noChangeAspect="1"/>
            </p:cNvPicPr>
            <p:nvPr/>
          </p:nvPicPr>
          <p:blipFill>
            <a:blip r:embed="rId7"/>
            <a:stretch>
              <a:fillRect/>
            </a:stretch>
          </p:blipFill>
          <p:spPr>
            <a:xfrm>
              <a:off x="3146392" y="4186117"/>
              <a:ext cx="2929852" cy="2174812"/>
            </a:xfrm>
            <a:prstGeom prst="rect">
              <a:avLst/>
            </a:prstGeom>
          </p:spPr>
        </p:pic>
        <p:sp>
          <p:nvSpPr>
            <p:cNvPr id="10" name="TextBox 9">
              <a:extLst>
                <a:ext uri="{FF2B5EF4-FFF2-40B4-BE49-F238E27FC236}">
                  <a16:creationId xmlns:a16="http://schemas.microsoft.com/office/drawing/2014/main" id="{EF873296-7C02-4C14-A0B5-D147C1AF863F}"/>
                </a:ext>
              </a:extLst>
            </p:cNvPr>
            <p:cNvSpPr txBox="1"/>
            <p:nvPr/>
          </p:nvSpPr>
          <p:spPr>
            <a:xfrm>
              <a:off x="3146847" y="3539787"/>
              <a:ext cx="2785320" cy="646331"/>
            </a:xfrm>
            <a:prstGeom prst="rect">
              <a:avLst/>
            </a:prstGeom>
            <a:noFill/>
          </p:spPr>
          <p:txBody>
            <a:bodyPr wrap="square" rtlCol="0">
              <a:spAutoFit/>
            </a:bodyPr>
            <a:lstStyle/>
            <a:p>
              <a:pPr algn="ctr"/>
              <a:r>
                <a:rPr lang="en-US" dirty="0"/>
                <a:t>MQXFA08</a:t>
              </a:r>
            </a:p>
            <a:p>
              <a:pPr algn="ctr"/>
              <a:r>
                <a:rPr lang="en-US" dirty="0"/>
                <a:t>Ramp to 16.50 kA</a:t>
              </a:r>
            </a:p>
          </p:txBody>
        </p:sp>
        <p:sp>
          <p:nvSpPr>
            <p:cNvPr id="37" name="TextBox 36">
              <a:extLst>
                <a:ext uri="{FF2B5EF4-FFF2-40B4-BE49-F238E27FC236}">
                  <a16:creationId xmlns:a16="http://schemas.microsoft.com/office/drawing/2014/main" id="{393D45D1-AC42-4A84-B9BC-1402091E35C8}"/>
                </a:ext>
              </a:extLst>
            </p:cNvPr>
            <p:cNvSpPr txBox="1"/>
            <p:nvPr/>
          </p:nvSpPr>
          <p:spPr>
            <a:xfrm>
              <a:off x="4175727" y="5294921"/>
              <a:ext cx="1707110" cy="525941"/>
            </a:xfrm>
            <a:prstGeom prst="rect">
              <a:avLst/>
            </a:prstGeom>
            <a:noFill/>
          </p:spPr>
          <p:txBody>
            <a:bodyPr wrap="square" rtlCol="0">
              <a:spAutoFit/>
            </a:bodyPr>
            <a:lstStyle/>
            <a:p>
              <a:r>
                <a:rPr lang="en-US" sz="1200" b="1" dirty="0"/>
                <a:t>Av. delta stress: 94 MPa</a:t>
              </a:r>
            </a:p>
          </p:txBody>
        </p:sp>
      </p:grpSp>
      <p:grpSp>
        <p:nvGrpSpPr>
          <p:cNvPr id="57" name="Group 56">
            <a:extLst>
              <a:ext uri="{FF2B5EF4-FFF2-40B4-BE49-F238E27FC236}">
                <a16:creationId xmlns:a16="http://schemas.microsoft.com/office/drawing/2014/main" id="{8D35F39D-180B-41B7-B4C2-76CD40FF6E8C}"/>
              </a:ext>
            </a:extLst>
          </p:cNvPr>
          <p:cNvGrpSpPr/>
          <p:nvPr/>
        </p:nvGrpSpPr>
        <p:grpSpPr>
          <a:xfrm>
            <a:off x="4568889" y="3981867"/>
            <a:ext cx="2290982" cy="2481091"/>
            <a:chOff x="6056952" y="3434348"/>
            <a:chExt cx="2935049" cy="2756787"/>
          </a:xfrm>
        </p:grpSpPr>
        <p:pic>
          <p:nvPicPr>
            <p:cNvPr id="56" name="Picture 55">
              <a:extLst>
                <a:ext uri="{FF2B5EF4-FFF2-40B4-BE49-F238E27FC236}">
                  <a16:creationId xmlns:a16="http://schemas.microsoft.com/office/drawing/2014/main" id="{686662D9-A18D-461B-9B5C-751D4F7A8A6D}"/>
                </a:ext>
              </a:extLst>
            </p:cNvPr>
            <p:cNvPicPr>
              <a:picLocks noChangeAspect="1"/>
            </p:cNvPicPr>
            <p:nvPr/>
          </p:nvPicPr>
          <p:blipFill>
            <a:blip r:embed="rId8"/>
            <a:stretch>
              <a:fillRect/>
            </a:stretch>
          </p:blipFill>
          <p:spPr>
            <a:xfrm>
              <a:off x="6056952" y="4034232"/>
              <a:ext cx="2935049" cy="2156903"/>
            </a:xfrm>
            <a:prstGeom prst="rect">
              <a:avLst/>
            </a:prstGeom>
          </p:spPr>
        </p:pic>
        <p:sp>
          <p:nvSpPr>
            <p:cNvPr id="11" name="TextBox 10">
              <a:extLst>
                <a:ext uri="{FF2B5EF4-FFF2-40B4-BE49-F238E27FC236}">
                  <a16:creationId xmlns:a16="http://schemas.microsoft.com/office/drawing/2014/main" id="{266739F4-AFFF-4339-892D-1D0867C719E0}"/>
                </a:ext>
              </a:extLst>
            </p:cNvPr>
            <p:cNvSpPr txBox="1"/>
            <p:nvPr/>
          </p:nvSpPr>
          <p:spPr>
            <a:xfrm>
              <a:off x="6089071" y="3434348"/>
              <a:ext cx="2785320" cy="646331"/>
            </a:xfrm>
            <a:prstGeom prst="rect">
              <a:avLst/>
            </a:prstGeom>
            <a:noFill/>
          </p:spPr>
          <p:txBody>
            <a:bodyPr wrap="square" rtlCol="0">
              <a:spAutoFit/>
            </a:bodyPr>
            <a:lstStyle/>
            <a:p>
              <a:pPr algn="ctr"/>
              <a:r>
                <a:rPr lang="en-US" dirty="0"/>
                <a:t>MQXFA10</a:t>
              </a:r>
            </a:p>
            <a:p>
              <a:pPr algn="ctr"/>
              <a:r>
                <a:rPr lang="en-US" dirty="0"/>
                <a:t>Ramp to 16.54 kA</a:t>
              </a:r>
            </a:p>
          </p:txBody>
        </p:sp>
        <p:sp>
          <p:nvSpPr>
            <p:cNvPr id="38" name="TextBox 37">
              <a:extLst>
                <a:ext uri="{FF2B5EF4-FFF2-40B4-BE49-F238E27FC236}">
                  <a16:creationId xmlns:a16="http://schemas.microsoft.com/office/drawing/2014/main" id="{06CAAA87-09AD-457D-855D-6867FF01872F}"/>
                </a:ext>
              </a:extLst>
            </p:cNvPr>
            <p:cNvSpPr txBox="1"/>
            <p:nvPr/>
          </p:nvSpPr>
          <p:spPr>
            <a:xfrm>
              <a:off x="7024101" y="5109921"/>
              <a:ext cx="1721850" cy="512965"/>
            </a:xfrm>
            <a:prstGeom prst="rect">
              <a:avLst/>
            </a:prstGeom>
            <a:noFill/>
          </p:spPr>
          <p:txBody>
            <a:bodyPr wrap="square" rtlCol="0">
              <a:spAutoFit/>
            </a:bodyPr>
            <a:lstStyle/>
            <a:p>
              <a:r>
                <a:rPr lang="en-US" sz="1200" b="1" dirty="0"/>
                <a:t>Av. delta stress: 89 MPa</a:t>
              </a:r>
            </a:p>
          </p:txBody>
        </p:sp>
      </p:grpSp>
      <p:grpSp>
        <p:nvGrpSpPr>
          <p:cNvPr id="12" name="Group 11">
            <a:extLst>
              <a:ext uri="{FF2B5EF4-FFF2-40B4-BE49-F238E27FC236}">
                <a16:creationId xmlns:a16="http://schemas.microsoft.com/office/drawing/2014/main" id="{38CFF794-F6C2-4E04-AC92-1A73E0DDB6F4}"/>
              </a:ext>
            </a:extLst>
          </p:cNvPr>
          <p:cNvGrpSpPr/>
          <p:nvPr/>
        </p:nvGrpSpPr>
        <p:grpSpPr>
          <a:xfrm>
            <a:off x="6788399" y="3978361"/>
            <a:ext cx="2337589" cy="2484597"/>
            <a:chOff x="6788399" y="3978361"/>
            <a:chExt cx="2337589" cy="2484597"/>
          </a:xfrm>
        </p:grpSpPr>
        <p:pic>
          <p:nvPicPr>
            <p:cNvPr id="6" name="Picture 5">
              <a:extLst>
                <a:ext uri="{FF2B5EF4-FFF2-40B4-BE49-F238E27FC236}">
                  <a16:creationId xmlns:a16="http://schemas.microsoft.com/office/drawing/2014/main" id="{65C0BC0C-1CEB-4A11-BBC8-358068D50496}"/>
                </a:ext>
              </a:extLst>
            </p:cNvPr>
            <p:cNvPicPr>
              <a:picLocks noChangeAspect="1"/>
            </p:cNvPicPr>
            <p:nvPr/>
          </p:nvPicPr>
          <p:blipFill>
            <a:blip r:embed="rId9"/>
            <a:stretch>
              <a:fillRect/>
            </a:stretch>
          </p:blipFill>
          <p:spPr>
            <a:xfrm>
              <a:off x="6788399" y="4518816"/>
              <a:ext cx="2337589" cy="1944142"/>
            </a:xfrm>
            <a:prstGeom prst="rect">
              <a:avLst/>
            </a:prstGeom>
          </p:spPr>
        </p:pic>
        <p:sp>
          <p:nvSpPr>
            <p:cNvPr id="35" name="TextBox 34">
              <a:extLst>
                <a:ext uri="{FF2B5EF4-FFF2-40B4-BE49-F238E27FC236}">
                  <a16:creationId xmlns:a16="http://schemas.microsoft.com/office/drawing/2014/main" id="{51B41D61-F164-4D42-8E74-2D60D7DB1BA1}"/>
                </a:ext>
              </a:extLst>
            </p:cNvPr>
            <p:cNvSpPr txBox="1"/>
            <p:nvPr/>
          </p:nvSpPr>
          <p:spPr>
            <a:xfrm>
              <a:off x="6902474" y="3978361"/>
              <a:ext cx="2174110" cy="646331"/>
            </a:xfrm>
            <a:prstGeom prst="rect">
              <a:avLst/>
            </a:prstGeom>
            <a:noFill/>
          </p:spPr>
          <p:txBody>
            <a:bodyPr wrap="square" rtlCol="0">
              <a:spAutoFit/>
            </a:bodyPr>
            <a:lstStyle/>
            <a:p>
              <a:pPr algn="ctr"/>
              <a:r>
                <a:rPr lang="en-US" dirty="0"/>
                <a:t>MQXFA11</a:t>
              </a:r>
            </a:p>
            <a:p>
              <a:pPr algn="ctr"/>
              <a:r>
                <a:rPr lang="en-US" dirty="0"/>
                <a:t>Ramp to 16.54 kA</a:t>
              </a:r>
            </a:p>
          </p:txBody>
        </p:sp>
        <p:sp>
          <p:nvSpPr>
            <p:cNvPr id="39" name="TextBox 38">
              <a:extLst>
                <a:ext uri="{FF2B5EF4-FFF2-40B4-BE49-F238E27FC236}">
                  <a16:creationId xmlns:a16="http://schemas.microsoft.com/office/drawing/2014/main" id="{4FEA056F-8EBF-48FA-B7E4-A80637A6D0A0}"/>
                </a:ext>
              </a:extLst>
            </p:cNvPr>
            <p:cNvSpPr txBox="1"/>
            <p:nvPr/>
          </p:nvSpPr>
          <p:spPr>
            <a:xfrm>
              <a:off x="7674581" y="5489872"/>
              <a:ext cx="1344007" cy="461665"/>
            </a:xfrm>
            <a:prstGeom prst="rect">
              <a:avLst/>
            </a:prstGeom>
            <a:noFill/>
          </p:spPr>
          <p:txBody>
            <a:bodyPr wrap="square" rtlCol="0">
              <a:spAutoFit/>
            </a:bodyPr>
            <a:lstStyle/>
            <a:p>
              <a:r>
                <a:rPr lang="en-US" sz="1200" b="1" dirty="0"/>
                <a:t>Av. delta stress: 106 MPa</a:t>
              </a:r>
            </a:p>
          </p:txBody>
        </p:sp>
      </p:grpSp>
    </p:spTree>
    <p:extLst>
      <p:ext uri="{BB962C8B-B14F-4D97-AF65-F5344CB8AC3E}">
        <p14:creationId xmlns:p14="http://schemas.microsoft.com/office/powerpoint/2010/main" val="2653559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9E94-DF8A-3345-832A-F74D76E17265}"/>
              </a:ext>
            </a:extLst>
          </p:cNvPr>
          <p:cNvSpPr>
            <a:spLocks noGrp="1"/>
          </p:cNvSpPr>
          <p:nvPr>
            <p:ph type="title"/>
          </p:nvPr>
        </p:nvSpPr>
        <p:spPr/>
        <p:txBody>
          <a:bodyPr/>
          <a:lstStyle/>
          <a:p>
            <a:r>
              <a:rPr lang="en-US" dirty="0"/>
              <a:t>Data Processing Notes for MQXFA18</a:t>
            </a:r>
          </a:p>
        </p:txBody>
      </p:sp>
      <p:sp>
        <p:nvSpPr>
          <p:cNvPr id="4" name="Slide Number Placeholder 3">
            <a:extLst>
              <a:ext uri="{FF2B5EF4-FFF2-40B4-BE49-F238E27FC236}">
                <a16:creationId xmlns:a16="http://schemas.microsoft.com/office/drawing/2014/main" id="{02FB3474-E0AC-414A-9197-732587B9427E}"/>
              </a:ext>
            </a:extLst>
          </p:cNvPr>
          <p:cNvSpPr>
            <a:spLocks noGrp="1"/>
          </p:cNvSpPr>
          <p:nvPr>
            <p:ph type="sldNum" sz="quarter" idx="12"/>
          </p:nvPr>
        </p:nvSpPr>
        <p:spPr/>
        <p:txBody>
          <a:bodyPr/>
          <a:lstStyle/>
          <a:p>
            <a:fld id="{BFDCA1C4-9514-7B4F-976F-D92F7E296653}" type="slidenum">
              <a:rPr lang="fr-FR" smtClean="0"/>
              <a:pPr/>
              <a:t>3</a:t>
            </a:fld>
            <a:endParaRPr lang="fr-FR" dirty="0"/>
          </a:p>
        </p:txBody>
      </p:sp>
      <p:sp>
        <p:nvSpPr>
          <p:cNvPr id="5" name="Footer Placeholder 4">
            <a:extLst>
              <a:ext uri="{FF2B5EF4-FFF2-40B4-BE49-F238E27FC236}">
                <a16:creationId xmlns:a16="http://schemas.microsoft.com/office/drawing/2014/main" id="{B0CF4FE8-0C8B-5241-9AE5-F324FD3433B3}"/>
              </a:ext>
            </a:extLst>
          </p:cNvPr>
          <p:cNvSpPr>
            <a:spLocks noGrp="1"/>
          </p:cNvSpPr>
          <p:nvPr>
            <p:ph type="ftr" sz="quarter" idx="3"/>
          </p:nvPr>
        </p:nvSpPr>
        <p:spPr/>
        <p:txBody>
          <a:bodyPr/>
          <a:lstStyle/>
          <a:p>
            <a:r>
              <a:rPr lang="en-US"/>
              <a:t>MQXFA18 SG data</a:t>
            </a:r>
            <a:endParaRPr lang="en-GB" dirty="0"/>
          </a:p>
        </p:txBody>
      </p:sp>
      <p:sp>
        <p:nvSpPr>
          <p:cNvPr id="8" name="Content Placeholder 2">
            <a:extLst>
              <a:ext uri="{FF2B5EF4-FFF2-40B4-BE49-F238E27FC236}">
                <a16:creationId xmlns:a16="http://schemas.microsoft.com/office/drawing/2014/main" id="{588CA5ED-D938-3549-B330-399A8323A976}"/>
              </a:ext>
            </a:extLst>
          </p:cNvPr>
          <p:cNvSpPr>
            <a:spLocks noGrp="1"/>
          </p:cNvSpPr>
          <p:nvPr/>
        </p:nvSpPr>
        <p:spPr>
          <a:xfrm>
            <a:off x="612000" y="1052440"/>
            <a:ext cx="7920000" cy="4968797"/>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1000" dirty="0"/>
              <a:t>No strain data on the coils: Electrical SGs were disconnected before shipping the magnet to BNL, and FBG strain gauges not used during the test. Shell02 channels not included in the test. Shell01 channels are present during the test instead (MQXFA18 has tapered shims at the LE)</a:t>
            </a:r>
          </a:p>
          <a:p>
            <a:pPr>
              <a:spcAft>
                <a:spcPts val="600"/>
              </a:spcAft>
            </a:pPr>
            <a:r>
              <a:rPr lang="en-US" sz="1000" dirty="0"/>
              <a:t>9/27/24 – 10/03/24 </a:t>
            </a:r>
            <a:r>
              <a:rPr lang="en-US" sz="1000" dirty="0">
                <a:sym typeface="Wingdings" panose="05000000000000000000" pitchFamily="2" charset="2"/>
              </a:rPr>
              <a:t> </a:t>
            </a:r>
            <a:r>
              <a:rPr lang="en-US" sz="1000" dirty="0"/>
              <a:t>1</a:t>
            </a:r>
            <a:r>
              <a:rPr lang="en-US" sz="1000" baseline="30000" dirty="0"/>
              <a:t>st</a:t>
            </a:r>
            <a:r>
              <a:rPr lang="en-US" sz="1000" dirty="0"/>
              <a:t> Cooldown</a:t>
            </a:r>
          </a:p>
          <a:p>
            <a:pPr>
              <a:spcAft>
                <a:spcPts val="600"/>
              </a:spcAft>
            </a:pPr>
            <a:r>
              <a:rPr lang="en-US" sz="1000" dirty="0"/>
              <a:t>10/04/24 – 10/09/24 </a:t>
            </a:r>
            <a:r>
              <a:rPr lang="en-US" sz="1000" dirty="0">
                <a:sym typeface="Wingdings" panose="05000000000000000000" pitchFamily="2" charset="2"/>
              </a:rPr>
              <a:t> Low power ramps</a:t>
            </a:r>
            <a:endParaRPr lang="en-US" sz="1000" dirty="0"/>
          </a:p>
          <a:p>
            <a:pPr>
              <a:spcAft>
                <a:spcPts val="600"/>
              </a:spcAft>
            </a:pPr>
            <a:r>
              <a:rPr lang="en-US" sz="1000" dirty="0"/>
              <a:t>10/10/24 </a:t>
            </a:r>
            <a:r>
              <a:rPr lang="en-US" sz="1000" dirty="0">
                <a:sym typeface="Wingdings" panose="05000000000000000000" pitchFamily="2" charset="2"/>
              </a:rPr>
              <a:t> Quenches 1 and 2</a:t>
            </a:r>
          </a:p>
          <a:p>
            <a:pPr>
              <a:spcAft>
                <a:spcPts val="600"/>
              </a:spcAft>
            </a:pPr>
            <a:r>
              <a:rPr lang="en-US" sz="1000" dirty="0">
                <a:sym typeface="Wingdings" panose="05000000000000000000" pitchFamily="2" charset="2"/>
              </a:rPr>
              <a:t>10/11/24  Quench 3</a:t>
            </a:r>
          </a:p>
          <a:p>
            <a:pPr>
              <a:spcAft>
                <a:spcPts val="600"/>
              </a:spcAft>
            </a:pPr>
            <a:r>
              <a:rPr lang="en-US" sz="1000" dirty="0">
                <a:sym typeface="Wingdings" panose="05000000000000000000" pitchFamily="2" charset="2"/>
              </a:rPr>
              <a:t>10/14/24  Quenches 4 and 5</a:t>
            </a:r>
          </a:p>
          <a:p>
            <a:pPr>
              <a:spcAft>
                <a:spcPts val="600"/>
              </a:spcAft>
            </a:pPr>
            <a:r>
              <a:rPr lang="en-US" sz="1000" dirty="0">
                <a:sym typeface="Wingdings" panose="05000000000000000000" pitchFamily="2" charset="2"/>
              </a:rPr>
              <a:t>10/15/24  Quenches 6 and 7</a:t>
            </a:r>
          </a:p>
          <a:p>
            <a:pPr>
              <a:spcAft>
                <a:spcPts val="600"/>
              </a:spcAft>
            </a:pPr>
            <a:r>
              <a:rPr lang="en-US" sz="1000" dirty="0">
                <a:sym typeface="Wingdings" panose="05000000000000000000" pitchFamily="2" charset="2"/>
              </a:rPr>
              <a:t>10/16/24  Quenches 8 and 9</a:t>
            </a:r>
          </a:p>
          <a:p>
            <a:pPr>
              <a:spcAft>
                <a:spcPts val="600"/>
              </a:spcAft>
            </a:pPr>
            <a:r>
              <a:rPr lang="en-US" sz="1000" dirty="0">
                <a:sym typeface="Wingdings" panose="05000000000000000000" pitchFamily="2" charset="2"/>
              </a:rPr>
              <a:t>10/17/24  Quenches 10 and 11</a:t>
            </a:r>
          </a:p>
          <a:p>
            <a:pPr>
              <a:spcAft>
                <a:spcPts val="600"/>
              </a:spcAft>
            </a:pPr>
            <a:r>
              <a:rPr lang="en-US" sz="1000" dirty="0">
                <a:sym typeface="Wingdings" panose="05000000000000000000" pitchFamily="2" charset="2"/>
              </a:rPr>
              <a:t>10/18/24  Quenches 12 and 13</a:t>
            </a:r>
          </a:p>
          <a:p>
            <a:pPr>
              <a:spcAft>
                <a:spcPts val="600"/>
              </a:spcAft>
            </a:pPr>
            <a:r>
              <a:rPr lang="en-US" sz="1000" dirty="0">
                <a:sym typeface="Wingdings" panose="05000000000000000000" pitchFamily="2" charset="2"/>
              </a:rPr>
              <a:t>10/21/24  Ramp 1 (30 min hold), and Ramp 2 (5 min hold)</a:t>
            </a:r>
          </a:p>
          <a:p>
            <a:pPr>
              <a:spcAft>
                <a:spcPts val="600"/>
              </a:spcAft>
            </a:pPr>
            <a:r>
              <a:rPr lang="en-US" sz="1000" dirty="0">
                <a:sym typeface="Wingdings" panose="05000000000000000000" pitchFamily="2" charset="2"/>
              </a:rPr>
              <a:t>10/22/2024  Ramp 3 (1 h hold)</a:t>
            </a:r>
          </a:p>
          <a:p>
            <a:pPr>
              <a:spcAft>
                <a:spcPts val="600"/>
              </a:spcAft>
            </a:pPr>
            <a:r>
              <a:rPr lang="en-US" sz="1000" dirty="0">
                <a:sym typeface="Wingdings" panose="05000000000000000000" pitchFamily="2" charset="2"/>
              </a:rPr>
              <a:t>10/23/2024  Magnetic Field Measurements</a:t>
            </a:r>
          </a:p>
          <a:p>
            <a:pPr>
              <a:spcAft>
                <a:spcPts val="600"/>
              </a:spcAft>
            </a:pPr>
            <a:r>
              <a:rPr lang="en-US" sz="1000" dirty="0">
                <a:sym typeface="Wingdings" panose="05000000000000000000" pitchFamily="2" charset="2"/>
              </a:rPr>
              <a:t>10/24/2024  Ramps 4 to 12 (fast ramps)</a:t>
            </a:r>
          </a:p>
          <a:p>
            <a:pPr>
              <a:spcAft>
                <a:spcPts val="600"/>
              </a:spcAft>
            </a:pPr>
            <a:r>
              <a:rPr lang="en-US" sz="1000" dirty="0">
                <a:sym typeface="Wingdings" panose="05000000000000000000" pitchFamily="2" charset="2"/>
              </a:rPr>
              <a:t>10/25/2024  Ramps 13 and Ramp 14 (power supply trip on 5 h hold)</a:t>
            </a:r>
          </a:p>
          <a:p>
            <a:pPr>
              <a:spcAft>
                <a:spcPts val="600"/>
              </a:spcAft>
            </a:pPr>
            <a:endParaRPr lang="en-US" sz="1000" dirty="0">
              <a:sym typeface="Wingdings" panose="05000000000000000000" pitchFamily="2" charset="2"/>
            </a:endParaRPr>
          </a:p>
          <a:p>
            <a:pPr>
              <a:spcAft>
                <a:spcPts val="600"/>
              </a:spcAft>
            </a:pPr>
            <a:endParaRPr lang="en-US" sz="1000" dirty="0">
              <a:sym typeface="Wingdings" panose="05000000000000000000" pitchFamily="2" charset="2"/>
            </a:endParaRPr>
          </a:p>
          <a:p>
            <a:pPr>
              <a:spcAft>
                <a:spcPts val="600"/>
              </a:spcAft>
            </a:pPr>
            <a:endParaRPr lang="en-US" sz="1000" dirty="0">
              <a:sym typeface="Wingdings" panose="05000000000000000000" pitchFamily="2" charset="2"/>
            </a:endParaRPr>
          </a:p>
          <a:p>
            <a:pPr>
              <a:spcAft>
                <a:spcPts val="600"/>
              </a:spcAft>
            </a:pPr>
            <a:endParaRPr lang="en-US" sz="1000" dirty="0">
              <a:sym typeface="Wingdings" panose="05000000000000000000" pitchFamily="2" charset="2"/>
            </a:endParaRPr>
          </a:p>
          <a:p>
            <a:pPr marL="0" indent="0">
              <a:spcAft>
                <a:spcPts val="600"/>
              </a:spcAft>
              <a:buNone/>
            </a:pPr>
            <a:endParaRPr lang="en-US" sz="1000" dirty="0">
              <a:sym typeface="Wingdings" panose="05000000000000000000" pitchFamily="2" charset="2"/>
            </a:endParaRPr>
          </a:p>
          <a:p>
            <a:pPr>
              <a:spcAft>
                <a:spcPts val="600"/>
              </a:spcAft>
            </a:pPr>
            <a:endParaRPr lang="en-US" sz="1000" dirty="0">
              <a:sym typeface="Wingdings" panose="05000000000000000000" pitchFamily="2" charset="2"/>
            </a:endParaRPr>
          </a:p>
          <a:p>
            <a:pPr>
              <a:spcAft>
                <a:spcPts val="600"/>
              </a:spcAft>
            </a:pPr>
            <a:endParaRPr lang="en-US" sz="1000" dirty="0">
              <a:sym typeface="Wingdings" panose="05000000000000000000" pitchFamily="2" charset="2"/>
            </a:endParaRPr>
          </a:p>
        </p:txBody>
      </p:sp>
    </p:spTree>
    <p:extLst>
      <p:ext uri="{BB962C8B-B14F-4D97-AF65-F5344CB8AC3E}">
        <p14:creationId xmlns:p14="http://schemas.microsoft.com/office/powerpoint/2010/main" val="1005495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7CF412-FAFE-4B00-AEE9-4B6544850EF1}"/>
              </a:ext>
            </a:extLst>
          </p:cNvPr>
          <p:cNvSpPr>
            <a:spLocks noGrp="1"/>
          </p:cNvSpPr>
          <p:nvPr>
            <p:ph type="sldNum" sz="quarter" idx="12"/>
          </p:nvPr>
        </p:nvSpPr>
        <p:spPr/>
        <p:txBody>
          <a:bodyPr/>
          <a:lstStyle/>
          <a:p>
            <a:fld id="{BFDCA1C4-9514-7B4F-976F-D92F7E296653}" type="slidenum">
              <a:rPr lang="fr-FR" smtClean="0"/>
              <a:pPr/>
              <a:t>30</a:t>
            </a:fld>
            <a:endParaRPr lang="fr-FR" dirty="0"/>
          </a:p>
        </p:txBody>
      </p:sp>
      <p:sp>
        <p:nvSpPr>
          <p:cNvPr id="5" name="Footer Placeholder 4">
            <a:extLst>
              <a:ext uri="{FF2B5EF4-FFF2-40B4-BE49-F238E27FC236}">
                <a16:creationId xmlns:a16="http://schemas.microsoft.com/office/drawing/2014/main" id="{99D1F28B-598A-41CC-9B57-21DDA53DC75A}"/>
              </a:ext>
            </a:extLst>
          </p:cNvPr>
          <p:cNvSpPr>
            <a:spLocks noGrp="1"/>
          </p:cNvSpPr>
          <p:nvPr>
            <p:ph type="ftr" sz="quarter" idx="3"/>
          </p:nvPr>
        </p:nvSpPr>
        <p:spPr/>
        <p:txBody>
          <a:bodyPr/>
          <a:lstStyle/>
          <a:p>
            <a:r>
              <a:rPr lang="en-US"/>
              <a:t>MQXFA18 SG data</a:t>
            </a:r>
            <a:endParaRPr lang="en-GB" dirty="0"/>
          </a:p>
        </p:txBody>
      </p:sp>
      <p:sp>
        <p:nvSpPr>
          <p:cNvPr id="6" name="Title 1">
            <a:extLst>
              <a:ext uri="{FF2B5EF4-FFF2-40B4-BE49-F238E27FC236}">
                <a16:creationId xmlns:a16="http://schemas.microsoft.com/office/drawing/2014/main" id="{DD80B44B-36C5-455C-924F-D5A523777013}"/>
              </a:ext>
            </a:extLst>
          </p:cNvPr>
          <p:cNvSpPr>
            <a:spLocks noGrp="1"/>
          </p:cNvSpPr>
          <p:nvPr>
            <p:ph type="title"/>
          </p:nvPr>
        </p:nvSpPr>
        <p:spPr>
          <a:xfrm>
            <a:off x="545273" y="111283"/>
            <a:ext cx="8442548" cy="720000"/>
          </a:xfrm>
        </p:spPr>
        <p:txBody>
          <a:bodyPr/>
          <a:lstStyle/>
          <a:p>
            <a:r>
              <a:rPr lang="en-US" sz="2000" dirty="0"/>
              <a:t>Coil stress increase during powering (ramps-up and down averaged)</a:t>
            </a:r>
            <a:br>
              <a:rPr lang="en-US" sz="2000" dirty="0"/>
            </a:br>
            <a:r>
              <a:rPr lang="en-US" sz="2000" dirty="0"/>
              <a:t>Comparison with previous magnets</a:t>
            </a:r>
          </a:p>
        </p:txBody>
      </p:sp>
      <p:sp>
        <p:nvSpPr>
          <p:cNvPr id="27" name="TextBox 26">
            <a:extLst>
              <a:ext uri="{FF2B5EF4-FFF2-40B4-BE49-F238E27FC236}">
                <a16:creationId xmlns:a16="http://schemas.microsoft.com/office/drawing/2014/main" id="{158BA8E9-B83A-4FCC-8082-5FCD787C4064}"/>
              </a:ext>
            </a:extLst>
          </p:cNvPr>
          <p:cNvSpPr txBox="1"/>
          <p:nvPr/>
        </p:nvSpPr>
        <p:spPr>
          <a:xfrm>
            <a:off x="1266689" y="5186383"/>
            <a:ext cx="6999716" cy="923330"/>
          </a:xfrm>
          <a:prstGeom prst="rect">
            <a:avLst/>
          </a:prstGeom>
          <a:noFill/>
        </p:spPr>
        <p:txBody>
          <a:bodyPr wrap="square" rtlCol="0">
            <a:spAutoFit/>
          </a:bodyPr>
          <a:lstStyle/>
          <a:p>
            <a:pPr algn="ctr"/>
            <a:r>
              <a:rPr lang="en-US" dirty="0"/>
              <a:t>Maximum stress values of each coil were selected for these plots</a:t>
            </a:r>
          </a:p>
          <a:p>
            <a:pPr algn="ctr"/>
            <a:r>
              <a:rPr lang="en-US" dirty="0">
                <a:solidFill>
                  <a:srgbClr val="FF0000"/>
                </a:solidFill>
              </a:rPr>
              <a:t>In red: Coil quadrants with the highest stress increase</a:t>
            </a:r>
          </a:p>
          <a:p>
            <a:pPr algn="ctr"/>
            <a:r>
              <a:rPr lang="en-US" dirty="0">
                <a:solidFill>
                  <a:srgbClr val="0070C0"/>
                </a:solidFill>
              </a:rPr>
              <a:t>In blue: Coil quadrants with the lowest stress increase</a:t>
            </a:r>
          </a:p>
        </p:txBody>
      </p:sp>
      <p:grpSp>
        <p:nvGrpSpPr>
          <p:cNvPr id="13" name="Group 12">
            <a:extLst>
              <a:ext uri="{FF2B5EF4-FFF2-40B4-BE49-F238E27FC236}">
                <a16:creationId xmlns:a16="http://schemas.microsoft.com/office/drawing/2014/main" id="{15026C77-2444-4EE4-942C-B6DCD7BF8A5D}"/>
              </a:ext>
            </a:extLst>
          </p:cNvPr>
          <p:cNvGrpSpPr/>
          <p:nvPr/>
        </p:nvGrpSpPr>
        <p:grpSpPr>
          <a:xfrm>
            <a:off x="329222" y="1391644"/>
            <a:ext cx="4352108" cy="3548103"/>
            <a:chOff x="329222" y="1063654"/>
            <a:chExt cx="4352108" cy="3548103"/>
          </a:xfrm>
        </p:grpSpPr>
        <p:pic>
          <p:nvPicPr>
            <p:cNvPr id="3" name="Picture 2">
              <a:extLst>
                <a:ext uri="{FF2B5EF4-FFF2-40B4-BE49-F238E27FC236}">
                  <a16:creationId xmlns:a16="http://schemas.microsoft.com/office/drawing/2014/main" id="{46593EDB-355D-48BC-8784-C15A200775F8}"/>
                </a:ext>
              </a:extLst>
            </p:cNvPr>
            <p:cNvPicPr>
              <a:picLocks noChangeAspect="1"/>
            </p:cNvPicPr>
            <p:nvPr/>
          </p:nvPicPr>
          <p:blipFill>
            <a:blip r:embed="rId2"/>
            <a:stretch>
              <a:fillRect/>
            </a:stretch>
          </p:blipFill>
          <p:spPr>
            <a:xfrm>
              <a:off x="329222" y="1469501"/>
              <a:ext cx="4352108" cy="3142256"/>
            </a:xfrm>
            <a:prstGeom prst="rect">
              <a:avLst/>
            </a:prstGeom>
          </p:spPr>
        </p:pic>
        <p:sp>
          <p:nvSpPr>
            <p:cNvPr id="11" name="Rectangle 10">
              <a:extLst>
                <a:ext uri="{FF2B5EF4-FFF2-40B4-BE49-F238E27FC236}">
                  <a16:creationId xmlns:a16="http://schemas.microsoft.com/office/drawing/2014/main" id="{D7D5B97C-DEF1-43C0-B08A-83995634A6B8}"/>
                </a:ext>
              </a:extLst>
            </p:cNvPr>
            <p:cNvSpPr/>
            <p:nvPr/>
          </p:nvSpPr>
          <p:spPr>
            <a:xfrm>
              <a:off x="1049076" y="1063654"/>
              <a:ext cx="3428874" cy="523220"/>
            </a:xfrm>
            <a:prstGeom prst="rect">
              <a:avLst/>
            </a:prstGeom>
          </p:spPr>
          <p:txBody>
            <a:bodyPr wrap="square">
              <a:spAutoFit/>
            </a:bodyPr>
            <a:lstStyle/>
            <a:p>
              <a:pPr algn="ctr">
                <a:defRPr sz="10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dirty="0">
                  <a:latin typeface="+mj-lt"/>
                </a:rPr>
                <a:t>Coil average delta azimuthal stress during excitation</a:t>
              </a:r>
            </a:p>
          </p:txBody>
        </p:sp>
      </p:grpSp>
      <p:grpSp>
        <p:nvGrpSpPr>
          <p:cNvPr id="15" name="Group 14">
            <a:extLst>
              <a:ext uri="{FF2B5EF4-FFF2-40B4-BE49-F238E27FC236}">
                <a16:creationId xmlns:a16="http://schemas.microsoft.com/office/drawing/2014/main" id="{882B1603-E058-4BEF-990C-E19D9EF72955}"/>
              </a:ext>
            </a:extLst>
          </p:cNvPr>
          <p:cNvGrpSpPr/>
          <p:nvPr/>
        </p:nvGrpSpPr>
        <p:grpSpPr>
          <a:xfrm>
            <a:off x="4766547" y="1391644"/>
            <a:ext cx="4252833" cy="3548103"/>
            <a:chOff x="4766547" y="1063654"/>
            <a:chExt cx="4252833" cy="3548103"/>
          </a:xfrm>
        </p:grpSpPr>
        <p:pic>
          <p:nvPicPr>
            <p:cNvPr id="9" name="Picture 8">
              <a:extLst>
                <a:ext uri="{FF2B5EF4-FFF2-40B4-BE49-F238E27FC236}">
                  <a16:creationId xmlns:a16="http://schemas.microsoft.com/office/drawing/2014/main" id="{9ED9318D-05CE-499B-883F-DFFCC6A83E96}"/>
                </a:ext>
              </a:extLst>
            </p:cNvPr>
            <p:cNvPicPr>
              <a:picLocks noChangeAspect="1"/>
            </p:cNvPicPr>
            <p:nvPr/>
          </p:nvPicPr>
          <p:blipFill>
            <a:blip r:embed="rId3"/>
            <a:stretch>
              <a:fillRect/>
            </a:stretch>
          </p:blipFill>
          <p:spPr>
            <a:xfrm>
              <a:off x="4766547" y="1473347"/>
              <a:ext cx="4252833" cy="3138410"/>
            </a:xfrm>
            <a:prstGeom prst="rect">
              <a:avLst/>
            </a:prstGeom>
          </p:spPr>
        </p:pic>
        <p:sp>
          <p:nvSpPr>
            <p:cNvPr id="17" name="Rectangle 16">
              <a:extLst>
                <a:ext uri="{FF2B5EF4-FFF2-40B4-BE49-F238E27FC236}">
                  <a16:creationId xmlns:a16="http://schemas.microsoft.com/office/drawing/2014/main" id="{96AEECD4-C81E-48E1-B923-D1ADF0186D7F}"/>
                </a:ext>
              </a:extLst>
            </p:cNvPr>
            <p:cNvSpPr/>
            <p:nvPr/>
          </p:nvSpPr>
          <p:spPr>
            <a:xfrm>
              <a:off x="5402405" y="1063654"/>
              <a:ext cx="3328378" cy="523220"/>
            </a:xfrm>
            <a:prstGeom prst="rect">
              <a:avLst/>
            </a:prstGeom>
          </p:spPr>
          <p:txBody>
            <a:bodyPr wrap="square">
              <a:spAutoFit/>
            </a:bodyPr>
            <a:lstStyle/>
            <a:p>
              <a:pPr algn="ctr">
                <a:defRPr sz="10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dirty="0">
                  <a:latin typeface="+mj-lt"/>
                </a:rPr>
                <a:t>Coil average delta axial stress during excitation</a:t>
              </a:r>
            </a:p>
          </p:txBody>
        </p:sp>
      </p:grpSp>
    </p:spTree>
    <p:extLst>
      <p:ext uri="{BB962C8B-B14F-4D97-AF65-F5344CB8AC3E}">
        <p14:creationId xmlns:p14="http://schemas.microsoft.com/office/powerpoint/2010/main" val="3185004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B56D0DD-DAF0-C540-8F28-E408AA0611A4}"/>
              </a:ext>
            </a:extLst>
          </p:cNvPr>
          <p:cNvPicPr>
            <a:picLocks noChangeAspect="1"/>
          </p:cNvPicPr>
          <p:nvPr/>
        </p:nvPicPr>
        <p:blipFill>
          <a:blip r:embed="rId2"/>
          <a:stretch>
            <a:fillRect/>
          </a:stretch>
        </p:blipFill>
        <p:spPr>
          <a:xfrm>
            <a:off x="142296" y="4379671"/>
            <a:ext cx="2917842" cy="2103120"/>
          </a:xfrm>
          <a:prstGeom prst="rect">
            <a:avLst/>
          </a:prstGeom>
        </p:spPr>
      </p:pic>
      <p:pic>
        <p:nvPicPr>
          <p:cNvPr id="15" name="Picture 14">
            <a:extLst>
              <a:ext uri="{FF2B5EF4-FFF2-40B4-BE49-F238E27FC236}">
                <a16:creationId xmlns:a16="http://schemas.microsoft.com/office/drawing/2014/main" id="{5415F19E-65C1-1A47-A447-208879D2BCFA}"/>
              </a:ext>
            </a:extLst>
          </p:cNvPr>
          <p:cNvPicPr>
            <a:picLocks noChangeAspect="1"/>
          </p:cNvPicPr>
          <p:nvPr/>
        </p:nvPicPr>
        <p:blipFill>
          <a:blip r:embed="rId3"/>
          <a:stretch>
            <a:fillRect/>
          </a:stretch>
        </p:blipFill>
        <p:spPr>
          <a:xfrm>
            <a:off x="3133716" y="4379671"/>
            <a:ext cx="2917842" cy="2103120"/>
          </a:xfrm>
          <a:prstGeom prst="rect">
            <a:avLst/>
          </a:prstGeom>
        </p:spPr>
      </p:pic>
      <p:pic>
        <p:nvPicPr>
          <p:cNvPr id="17" name="Picture 16">
            <a:extLst>
              <a:ext uri="{FF2B5EF4-FFF2-40B4-BE49-F238E27FC236}">
                <a16:creationId xmlns:a16="http://schemas.microsoft.com/office/drawing/2014/main" id="{C51ABF64-81A5-AE43-B000-3DB4CD6DEE65}"/>
              </a:ext>
            </a:extLst>
          </p:cNvPr>
          <p:cNvPicPr>
            <a:picLocks noChangeAspect="1"/>
          </p:cNvPicPr>
          <p:nvPr/>
        </p:nvPicPr>
        <p:blipFill>
          <a:blip r:embed="rId4"/>
          <a:stretch>
            <a:fillRect/>
          </a:stretch>
        </p:blipFill>
        <p:spPr>
          <a:xfrm>
            <a:off x="6128958" y="4379671"/>
            <a:ext cx="2917842" cy="2103120"/>
          </a:xfrm>
          <a:prstGeom prst="rect">
            <a:avLst/>
          </a:prstGeom>
        </p:spPr>
      </p:pic>
      <p:pic>
        <p:nvPicPr>
          <p:cNvPr id="6" name="Picture 5">
            <a:extLst>
              <a:ext uri="{FF2B5EF4-FFF2-40B4-BE49-F238E27FC236}">
                <a16:creationId xmlns:a16="http://schemas.microsoft.com/office/drawing/2014/main" id="{621662F1-0E52-694C-986D-579DD29ADA11}"/>
              </a:ext>
            </a:extLst>
          </p:cNvPr>
          <p:cNvPicPr>
            <a:picLocks noChangeAspect="1"/>
          </p:cNvPicPr>
          <p:nvPr/>
        </p:nvPicPr>
        <p:blipFill>
          <a:blip r:embed="rId5"/>
          <a:stretch>
            <a:fillRect/>
          </a:stretch>
        </p:blipFill>
        <p:spPr>
          <a:xfrm>
            <a:off x="900902" y="1924876"/>
            <a:ext cx="2968368" cy="2103120"/>
          </a:xfrm>
          <a:prstGeom prst="rect">
            <a:avLst/>
          </a:prstGeom>
        </p:spPr>
      </p:pic>
      <p:sp>
        <p:nvSpPr>
          <p:cNvPr id="2" name="Title 1"/>
          <p:cNvSpPr>
            <a:spLocks noGrp="1"/>
          </p:cNvSpPr>
          <p:nvPr>
            <p:ph type="title"/>
          </p:nvPr>
        </p:nvSpPr>
        <p:spPr/>
        <p:txBody>
          <a:bodyPr/>
          <a:lstStyle/>
          <a:p>
            <a:r>
              <a:rPr lang="en-US" dirty="0"/>
              <a:t>E.M. Effect is Apparent on Coils and Shell 7</a:t>
            </a:r>
            <a:br>
              <a:rPr lang="en-US" dirty="0"/>
            </a:br>
            <a:r>
              <a:rPr lang="en-US" sz="1400" dirty="0"/>
              <a:t>(this example is for magnet 5 but applies to all)</a:t>
            </a:r>
          </a:p>
        </p:txBody>
      </p:sp>
      <p:sp>
        <p:nvSpPr>
          <p:cNvPr id="4" name="Slide Number Placeholder 3"/>
          <p:cNvSpPr>
            <a:spLocks noGrp="1"/>
          </p:cNvSpPr>
          <p:nvPr>
            <p:ph type="sldNum" sz="quarter" idx="12"/>
          </p:nvPr>
        </p:nvSpPr>
        <p:spPr/>
        <p:txBody>
          <a:bodyPr/>
          <a:lstStyle/>
          <a:p>
            <a:fld id="{BFDCA1C4-9514-7B4F-976F-D92F7E296653}" type="slidenum">
              <a:rPr lang="fr-FR" smtClean="0"/>
              <a:pPr/>
              <a:t>31</a:t>
            </a:fld>
            <a:endParaRPr lang="fr-FR" dirty="0"/>
          </a:p>
        </p:txBody>
      </p:sp>
      <p:sp>
        <p:nvSpPr>
          <p:cNvPr id="11" name="Footer Placeholder 10"/>
          <p:cNvSpPr>
            <a:spLocks noGrp="1"/>
          </p:cNvSpPr>
          <p:nvPr>
            <p:ph type="ftr" sz="quarter" idx="3"/>
          </p:nvPr>
        </p:nvSpPr>
        <p:spPr/>
        <p:txBody>
          <a:bodyPr/>
          <a:lstStyle/>
          <a:p>
            <a:r>
              <a:rPr lang="en-US"/>
              <a:t>MQXFA18 SG data</a:t>
            </a:r>
            <a:endParaRPr lang="en-GB" dirty="0"/>
          </a:p>
        </p:txBody>
      </p:sp>
      <p:sp>
        <p:nvSpPr>
          <p:cNvPr id="5" name="TextBox 4"/>
          <p:cNvSpPr txBox="1"/>
          <p:nvPr/>
        </p:nvSpPr>
        <p:spPr>
          <a:xfrm>
            <a:off x="586967" y="822789"/>
            <a:ext cx="7881973" cy="1107996"/>
          </a:xfrm>
          <a:prstGeom prst="rect">
            <a:avLst/>
          </a:prstGeom>
          <a:noFill/>
        </p:spPr>
        <p:txBody>
          <a:bodyPr wrap="square" rtlCol="0">
            <a:spAutoFit/>
          </a:bodyPr>
          <a:lstStyle/>
          <a:p>
            <a:pPr marL="342900" indent="-342900">
              <a:spcAft>
                <a:spcPts val="600"/>
              </a:spcAft>
              <a:buFont typeface="+mj-lt"/>
              <a:buAutoNum type="arabicPeriod"/>
            </a:pPr>
            <a:r>
              <a:rPr lang="en-US" sz="1400" dirty="0">
                <a:latin typeface="Times New Roman" panose="02020603050405020304" pitchFamily="18" charset="0"/>
                <a:cs typeface="Times New Roman" panose="02020603050405020304" pitchFamily="18" charset="0"/>
              </a:rPr>
              <a:t>Despite not yet fully processing the files, the gauge readings of the coils and the shell 7 appear to be noisy during current ramps</a:t>
            </a:r>
          </a:p>
          <a:p>
            <a:pPr marL="342900" indent="-342900">
              <a:spcAft>
                <a:spcPts val="600"/>
              </a:spcAft>
              <a:buFont typeface="+mj-lt"/>
              <a:buAutoNum type="arabicPeriod"/>
            </a:pPr>
            <a:r>
              <a:rPr lang="en-US" sz="1400" dirty="0">
                <a:latin typeface="Times New Roman" panose="02020603050405020304" pitchFamily="18" charset="0"/>
                <a:cs typeface="Times New Roman" panose="02020603050405020304" pitchFamily="18" charset="0"/>
              </a:rPr>
              <a:t>Similar effects have been observed in earlier magnets</a:t>
            </a:r>
          </a:p>
          <a:p>
            <a:pPr marL="342900" indent="-342900">
              <a:spcAft>
                <a:spcPts val="600"/>
              </a:spcAft>
              <a:buFont typeface="+mj-lt"/>
              <a:buAutoNum type="arabicPeriod"/>
            </a:pPr>
            <a:r>
              <a:rPr lang="en-US" sz="1400" dirty="0">
                <a:latin typeface="Times New Roman" panose="02020603050405020304" pitchFamily="18" charset="0"/>
                <a:cs typeface="Times New Roman" panose="02020603050405020304" pitchFamily="18" charset="0"/>
              </a:rPr>
              <a:t>The noise on the signals is most likely from the </a:t>
            </a:r>
            <a:r>
              <a:rPr lang="en-US" sz="1400" dirty="0" err="1">
                <a:latin typeface="Times New Roman" panose="02020603050405020304" pitchFamily="18" charset="0"/>
                <a:cs typeface="Times New Roman" panose="02020603050405020304" pitchFamily="18" charset="0"/>
              </a:rPr>
              <a:t>dI</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dt.</a:t>
            </a:r>
            <a:r>
              <a:rPr lang="en-US" sz="1400" dirty="0">
                <a:latin typeface="Times New Roman" panose="02020603050405020304" pitchFamily="18" charset="0"/>
                <a:cs typeface="Times New Roman" panose="02020603050405020304" pitchFamily="18" charset="0"/>
              </a:rPr>
              <a:t> </a:t>
            </a:r>
          </a:p>
        </p:txBody>
      </p:sp>
      <p:sp>
        <p:nvSpPr>
          <p:cNvPr id="10" name="Right Arrow 9"/>
          <p:cNvSpPr/>
          <p:nvPr/>
        </p:nvSpPr>
        <p:spPr>
          <a:xfrm>
            <a:off x="4229099" y="2682240"/>
            <a:ext cx="838200" cy="2438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271109" y="2952318"/>
            <a:ext cx="754181" cy="276999"/>
          </a:xfrm>
          <a:prstGeom prst="rect">
            <a:avLst/>
          </a:prstGeom>
          <a:noFill/>
        </p:spPr>
        <p:txBody>
          <a:bodyPr wrap="none" rtlCol="0">
            <a:spAutoFit/>
          </a:bodyPr>
          <a:lstStyle/>
          <a:p>
            <a:r>
              <a:rPr lang="en-US" sz="1200" dirty="0"/>
              <a:t>LP Filter</a:t>
            </a:r>
          </a:p>
        </p:txBody>
      </p:sp>
      <p:sp>
        <p:nvSpPr>
          <p:cNvPr id="29" name="TextBox 28"/>
          <p:cNvSpPr txBox="1"/>
          <p:nvPr/>
        </p:nvSpPr>
        <p:spPr>
          <a:xfrm>
            <a:off x="3992625" y="3149292"/>
            <a:ext cx="1460656" cy="230832"/>
          </a:xfrm>
          <a:prstGeom prst="rect">
            <a:avLst/>
          </a:prstGeom>
          <a:noFill/>
        </p:spPr>
        <p:txBody>
          <a:bodyPr wrap="none" rtlCol="0">
            <a:spAutoFit/>
          </a:bodyPr>
          <a:lstStyle/>
          <a:p>
            <a:r>
              <a:rPr lang="en-US" sz="900" dirty="0"/>
              <a:t>Cutoff frequency:0.25 Hz</a:t>
            </a:r>
          </a:p>
        </p:txBody>
      </p:sp>
      <p:sp>
        <p:nvSpPr>
          <p:cNvPr id="30" name="TextBox 29"/>
          <p:cNvSpPr txBox="1"/>
          <p:nvPr/>
        </p:nvSpPr>
        <p:spPr>
          <a:xfrm>
            <a:off x="781967" y="5252218"/>
            <a:ext cx="1026243" cy="276999"/>
          </a:xfrm>
          <a:prstGeom prst="rect">
            <a:avLst/>
          </a:prstGeom>
          <a:noFill/>
        </p:spPr>
        <p:txBody>
          <a:bodyPr wrap="none" rtlCol="0">
            <a:spAutoFit/>
          </a:bodyPr>
          <a:lstStyle/>
          <a:p>
            <a:r>
              <a:rPr lang="en-US" sz="1200" dirty="0"/>
              <a:t>Clean signal</a:t>
            </a:r>
          </a:p>
        </p:txBody>
      </p:sp>
      <p:sp>
        <p:nvSpPr>
          <p:cNvPr id="31" name="TextBox 30"/>
          <p:cNvSpPr txBox="1"/>
          <p:nvPr/>
        </p:nvSpPr>
        <p:spPr>
          <a:xfrm>
            <a:off x="3757987" y="5269072"/>
            <a:ext cx="1026243" cy="276999"/>
          </a:xfrm>
          <a:prstGeom prst="rect">
            <a:avLst/>
          </a:prstGeom>
          <a:noFill/>
        </p:spPr>
        <p:txBody>
          <a:bodyPr wrap="none" rtlCol="0">
            <a:spAutoFit/>
          </a:bodyPr>
          <a:lstStyle/>
          <a:p>
            <a:r>
              <a:rPr lang="en-US" sz="1200" dirty="0"/>
              <a:t>Clean signal</a:t>
            </a:r>
          </a:p>
        </p:txBody>
      </p:sp>
      <p:sp>
        <p:nvSpPr>
          <p:cNvPr id="32" name="TextBox 31"/>
          <p:cNvSpPr txBox="1"/>
          <p:nvPr/>
        </p:nvSpPr>
        <p:spPr>
          <a:xfrm>
            <a:off x="6480829" y="5199668"/>
            <a:ext cx="1988111" cy="830997"/>
          </a:xfrm>
          <a:prstGeom prst="rect">
            <a:avLst/>
          </a:prstGeom>
          <a:noFill/>
        </p:spPr>
        <p:txBody>
          <a:bodyPr wrap="square" rtlCol="0">
            <a:spAutoFit/>
          </a:bodyPr>
          <a:lstStyle/>
          <a:p>
            <a:r>
              <a:rPr lang="en-US" sz="1200" dirty="0"/>
              <a:t>Noisy signal</a:t>
            </a:r>
          </a:p>
          <a:p>
            <a:r>
              <a:rPr lang="en-US" sz="1200" dirty="0"/>
              <a:t>(note the different scale from Shells 02 and 04 plots)</a:t>
            </a:r>
          </a:p>
        </p:txBody>
      </p:sp>
      <p:sp>
        <p:nvSpPr>
          <p:cNvPr id="33" name="TextBox 32"/>
          <p:cNvSpPr txBox="1"/>
          <p:nvPr/>
        </p:nvSpPr>
        <p:spPr>
          <a:xfrm>
            <a:off x="1601217" y="3010792"/>
            <a:ext cx="1010213" cy="276999"/>
          </a:xfrm>
          <a:prstGeom prst="rect">
            <a:avLst/>
          </a:prstGeom>
          <a:noFill/>
        </p:spPr>
        <p:txBody>
          <a:bodyPr wrap="none" rtlCol="0">
            <a:spAutoFit/>
          </a:bodyPr>
          <a:lstStyle/>
          <a:p>
            <a:r>
              <a:rPr lang="en-US" sz="1200" dirty="0"/>
              <a:t>Noisy signal</a:t>
            </a:r>
          </a:p>
        </p:txBody>
      </p:sp>
      <p:pic>
        <p:nvPicPr>
          <p:cNvPr id="8" name="Picture 7">
            <a:extLst>
              <a:ext uri="{FF2B5EF4-FFF2-40B4-BE49-F238E27FC236}">
                <a16:creationId xmlns:a16="http://schemas.microsoft.com/office/drawing/2014/main" id="{DEA76E9D-8F01-934E-91D1-D9A1C8FB39AA}"/>
              </a:ext>
            </a:extLst>
          </p:cNvPr>
          <p:cNvPicPr>
            <a:picLocks noChangeAspect="1"/>
          </p:cNvPicPr>
          <p:nvPr/>
        </p:nvPicPr>
        <p:blipFill>
          <a:blip r:embed="rId6"/>
          <a:stretch>
            <a:fillRect/>
          </a:stretch>
        </p:blipFill>
        <p:spPr>
          <a:xfrm>
            <a:off x="5592038" y="1840421"/>
            <a:ext cx="2968368" cy="2103120"/>
          </a:xfrm>
          <a:prstGeom prst="rect">
            <a:avLst/>
          </a:prstGeom>
        </p:spPr>
      </p:pic>
    </p:spTree>
    <p:extLst>
      <p:ext uri="{BB962C8B-B14F-4D97-AF65-F5344CB8AC3E}">
        <p14:creationId xmlns:p14="http://schemas.microsoft.com/office/powerpoint/2010/main" val="2303705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8" name="Title 1"/>
          <p:cNvSpPr>
            <a:spLocks noGrp="1"/>
          </p:cNvSpPr>
          <p:nvPr>
            <p:ph type="title"/>
          </p:nvPr>
        </p:nvSpPr>
        <p:spPr>
          <a:xfrm>
            <a:off x="304800" y="152400"/>
            <a:ext cx="8458200" cy="914400"/>
          </a:xfrm>
        </p:spPr>
        <p:txBody>
          <a:bodyPr>
            <a:normAutofit/>
          </a:bodyPr>
          <a:lstStyle/>
          <a:p>
            <a:r>
              <a:rPr lang="en-GB" dirty="0">
                <a:latin typeface="Century Gothic" panose="020B0502020202020204" pitchFamily="34" charset="0"/>
              </a:rPr>
              <a:t>Reference: MQXFA03 Coil Azimuthal --- over </a:t>
            </a:r>
            <a:r>
              <a:rPr lang="en-GB" i="1" dirty="0">
                <a:latin typeface="Century Gothic" panose="020B0502020202020204" pitchFamily="34" charset="0"/>
              </a:rPr>
              <a:t>I</a:t>
            </a:r>
            <a:r>
              <a:rPr lang="en-GB" i="1" baseline="30000" dirty="0">
                <a:latin typeface="Century Gothic" panose="020B0502020202020204" pitchFamily="34" charset="0"/>
              </a:rPr>
              <a:t>2</a:t>
            </a:r>
            <a:endParaRPr lang="en-GB" baseline="30000" dirty="0">
              <a:latin typeface="Century Gothic" panose="020B0502020202020204" pitchFamily="34" charset="0"/>
            </a:endParaRPr>
          </a:p>
        </p:txBody>
      </p:sp>
      <p:sp>
        <p:nvSpPr>
          <p:cNvPr id="12" name="Footer Placeholder 36"/>
          <p:cNvSpPr>
            <a:spLocks noGrp="1"/>
          </p:cNvSpPr>
          <p:nvPr>
            <p:ph type="ftr" sz="quarter" idx="3"/>
          </p:nvPr>
        </p:nvSpPr>
        <p:spPr>
          <a:xfrm>
            <a:off x="1981200" y="6356350"/>
            <a:ext cx="6550800" cy="360000"/>
          </a:xfrm>
        </p:spPr>
        <p:txBody>
          <a:bodyPr/>
          <a:lstStyle/>
          <a:p>
            <a:r>
              <a:rPr lang="en-US"/>
              <a:t>MQXFA18 SG data</a:t>
            </a:r>
            <a:endParaRPr lang="en-GB" dirty="0"/>
          </a:p>
        </p:txBody>
      </p:sp>
      <p:sp>
        <p:nvSpPr>
          <p:cNvPr id="3" name="Right Arrow 2"/>
          <p:cNvSpPr/>
          <p:nvPr/>
        </p:nvSpPr>
        <p:spPr>
          <a:xfrm>
            <a:off x="4275667" y="2413000"/>
            <a:ext cx="685800" cy="254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271109" y="2678305"/>
            <a:ext cx="754181" cy="276999"/>
          </a:xfrm>
          <a:prstGeom prst="rect">
            <a:avLst/>
          </a:prstGeom>
          <a:noFill/>
        </p:spPr>
        <p:txBody>
          <a:bodyPr wrap="none" rtlCol="0">
            <a:spAutoFit/>
          </a:bodyPr>
          <a:lstStyle/>
          <a:p>
            <a:r>
              <a:rPr lang="en-US" sz="1200" dirty="0"/>
              <a:t>LP Filter</a:t>
            </a:r>
          </a:p>
        </p:txBody>
      </p:sp>
      <p:sp>
        <p:nvSpPr>
          <p:cNvPr id="27" name="TextBox 26"/>
          <p:cNvSpPr txBox="1"/>
          <p:nvPr/>
        </p:nvSpPr>
        <p:spPr>
          <a:xfrm>
            <a:off x="3992625" y="2875279"/>
            <a:ext cx="1460656" cy="230832"/>
          </a:xfrm>
          <a:prstGeom prst="rect">
            <a:avLst/>
          </a:prstGeom>
          <a:noFill/>
        </p:spPr>
        <p:txBody>
          <a:bodyPr wrap="none" rtlCol="0">
            <a:spAutoFit/>
          </a:bodyPr>
          <a:lstStyle/>
          <a:p>
            <a:r>
              <a:rPr lang="en-US" sz="900" dirty="0"/>
              <a:t>Cutoff frequency:0.25 Hz</a:t>
            </a:r>
          </a:p>
        </p:txBody>
      </p:sp>
      <p:grpSp>
        <p:nvGrpSpPr>
          <p:cNvPr id="9226" name="Group 9225"/>
          <p:cNvGrpSpPr/>
          <p:nvPr/>
        </p:nvGrpSpPr>
        <p:grpSpPr>
          <a:xfrm>
            <a:off x="634253" y="1426622"/>
            <a:ext cx="5890590" cy="4117340"/>
            <a:chOff x="1456639" y="1315720"/>
            <a:chExt cx="5890590" cy="4117340"/>
          </a:xfrm>
        </p:grpSpPr>
        <p:grpSp>
          <p:nvGrpSpPr>
            <p:cNvPr id="14" name="Group 13"/>
            <p:cNvGrpSpPr/>
            <p:nvPr/>
          </p:nvGrpSpPr>
          <p:grpSpPr>
            <a:xfrm>
              <a:off x="1456639" y="1315720"/>
              <a:ext cx="5890590" cy="4117340"/>
              <a:chOff x="1215509" y="1315720"/>
              <a:chExt cx="3139710" cy="2194560"/>
            </a:xfrm>
          </p:grpSpPr>
          <p:pic>
            <p:nvPicPr>
              <p:cNvPr id="12291" name="Picture 3" descr="G:\My Drive\SG Measurements\LARP_and_CERN_QXF\MQXFA3\Quench_tests\Nominal_Current_Holding\VS. Ratio_full cycle\Coil Azimuthal Str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940" y="1315720"/>
                <a:ext cx="2875279" cy="21945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15509" y="2053386"/>
                <a:ext cx="522900" cy="261610"/>
              </a:xfrm>
              <a:prstGeom prst="rect">
                <a:avLst/>
              </a:prstGeom>
              <a:noFill/>
            </p:spPr>
            <p:txBody>
              <a:bodyPr wrap="none" rtlCol="0">
                <a:spAutoFit/>
              </a:bodyPr>
              <a:lstStyle/>
              <a:p>
                <a:r>
                  <a:rPr lang="en-US" sz="1050" b="1" dirty="0"/>
                  <a:t>C204</a:t>
                </a:r>
              </a:p>
            </p:txBody>
          </p:sp>
          <p:sp>
            <p:nvSpPr>
              <p:cNvPr id="29" name="TextBox 28"/>
              <p:cNvSpPr txBox="1"/>
              <p:nvPr/>
            </p:nvSpPr>
            <p:spPr>
              <a:xfrm>
                <a:off x="1244363" y="2665348"/>
                <a:ext cx="508473" cy="253916"/>
              </a:xfrm>
              <a:prstGeom prst="rect">
                <a:avLst/>
              </a:prstGeom>
              <a:noFill/>
            </p:spPr>
            <p:txBody>
              <a:bodyPr wrap="none" rtlCol="0">
                <a:spAutoFit/>
              </a:bodyPr>
              <a:lstStyle/>
              <a:p>
                <a:r>
                  <a:rPr lang="en-US" sz="1050" b="1" dirty="0"/>
                  <a:t>C110</a:t>
                </a:r>
              </a:p>
            </p:txBody>
          </p:sp>
          <p:sp>
            <p:nvSpPr>
              <p:cNvPr id="30" name="TextBox 29"/>
              <p:cNvSpPr txBox="1"/>
              <p:nvPr/>
            </p:nvSpPr>
            <p:spPr>
              <a:xfrm>
                <a:off x="1276431" y="2875279"/>
                <a:ext cx="508473" cy="253916"/>
              </a:xfrm>
              <a:prstGeom prst="rect">
                <a:avLst/>
              </a:prstGeom>
              <a:noFill/>
            </p:spPr>
            <p:txBody>
              <a:bodyPr wrap="none" rtlCol="0">
                <a:spAutoFit/>
              </a:bodyPr>
              <a:lstStyle/>
              <a:p>
                <a:r>
                  <a:rPr lang="en-US" sz="1050" b="1" dirty="0"/>
                  <a:t>C111</a:t>
                </a:r>
              </a:p>
            </p:txBody>
          </p:sp>
          <p:cxnSp>
            <p:nvCxnSpPr>
              <p:cNvPr id="16" name="Straight Arrow Connector 15"/>
              <p:cNvCxnSpPr/>
              <p:nvPr/>
            </p:nvCxnSpPr>
            <p:spPr>
              <a:xfrm>
                <a:off x="1463196" y="2150534"/>
                <a:ext cx="433337" cy="463135"/>
              </a:xfrm>
              <a:prstGeom prst="straightConnector1">
                <a:avLst/>
              </a:prstGeom>
              <a:ln w="19050">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498599" y="2729545"/>
                <a:ext cx="397934" cy="134652"/>
              </a:xfrm>
              <a:prstGeom prst="straightConnector1">
                <a:avLst/>
              </a:prstGeom>
              <a:ln w="19050">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498599" y="2930680"/>
                <a:ext cx="397934" cy="67326"/>
              </a:xfrm>
              <a:prstGeom prst="straightConnector1">
                <a:avLst/>
              </a:prstGeom>
              <a:ln w="19050">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2628619" y="1900575"/>
                <a:ext cx="289381" cy="180652"/>
              </a:xfrm>
              <a:prstGeom prst="straightConnector1">
                <a:avLst/>
              </a:prstGeom>
              <a:ln w="19050">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360420" y="1795572"/>
                <a:ext cx="335280" cy="93352"/>
              </a:xfrm>
              <a:prstGeom prst="straightConnector1">
                <a:avLst/>
              </a:prstGeom>
              <a:ln w="19050">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360420" y="2101218"/>
                <a:ext cx="236220" cy="165946"/>
              </a:xfrm>
              <a:prstGeom prst="straightConnector1">
                <a:avLst/>
              </a:prstGeom>
              <a:ln w="19050">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274570" y="2646572"/>
                <a:ext cx="236220" cy="165946"/>
              </a:xfrm>
              <a:prstGeom prst="straightConnector1">
                <a:avLst/>
              </a:prstGeom>
              <a:ln w="19050">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20028796">
                <a:off x="2480731" y="1870447"/>
                <a:ext cx="461551" cy="114833"/>
              </a:xfrm>
              <a:prstGeom prst="rect">
                <a:avLst/>
              </a:prstGeom>
              <a:noFill/>
            </p:spPr>
            <p:txBody>
              <a:bodyPr wrap="none" rtlCol="0">
                <a:spAutoFit/>
              </a:bodyPr>
              <a:lstStyle/>
              <a:p>
                <a:r>
                  <a:rPr lang="en-US" sz="800" b="1" dirty="0"/>
                  <a:t>C204 ramp up</a:t>
                </a:r>
              </a:p>
            </p:txBody>
          </p:sp>
          <p:sp>
            <p:nvSpPr>
              <p:cNvPr id="37" name="TextBox 36"/>
              <p:cNvSpPr txBox="1"/>
              <p:nvPr/>
            </p:nvSpPr>
            <p:spPr>
              <a:xfrm rot="19842497">
                <a:off x="2241993" y="2691678"/>
                <a:ext cx="537593" cy="114833"/>
              </a:xfrm>
              <a:prstGeom prst="rect">
                <a:avLst/>
              </a:prstGeom>
              <a:noFill/>
            </p:spPr>
            <p:txBody>
              <a:bodyPr wrap="none" rtlCol="0">
                <a:spAutoFit/>
              </a:bodyPr>
              <a:lstStyle/>
              <a:p>
                <a:r>
                  <a:rPr lang="en-US" sz="800" b="1" dirty="0"/>
                  <a:t>C204 ramp down</a:t>
                </a:r>
              </a:p>
            </p:txBody>
          </p:sp>
          <p:cxnSp>
            <p:nvCxnSpPr>
              <p:cNvPr id="38" name="Straight Arrow Connector 37"/>
              <p:cNvCxnSpPr/>
              <p:nvPr/>
            </p:nvCxnSpPr>
            <p:spPr>
              <a:xfrm flipV="1">
                <a:off x="2510790" y="2270006"/>
                <a:ext cx="314451" cy="175515"/>
              </a:xfrm>
              <a:prstGeom prst="straightConnector1">
                <a:avLst/>
              </a:prstGeom>
              <a:ln w="19050">
                <a:solidFill>
                  <a:srgbClr val="FFFF00"/>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3213609" y="2141144"/>
                <a:ext cx="231010" cy="87758"/>
              </a:xfrm>
              <a:prstGeom prst="straightConnector1">
                <a:avLst/>
              </a:prstGeom>
              <a:ln w="19050">
                <a:solidFill>
                  <a:srgbClr val="FFFF00"/>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3332314" y="1951659"/>
                <a:ext cx="184029" cy="46223"/>
              </a:xfrm>
              <a:prstGeom prst="straightConnector1">
                <a:avLst/>
              </a:prstGeom>
              <a:ln w="19050">
                <a:solidFill>
                  <a:srgbClr val="FFFF00"/>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2286448" y="2228902"/>
                <a:ext cx="145336" cy="74493"/>
              </a:xfrm>
              <a:prstGeom prst="straightConnector1">
                <a:avLst/>
              </a:prstGeom>
              <a:ln w="19050">
                <a:solidFill>
                  <a:srgbClr val="FFFF00"/>
                </a:solidFill>
                <a:prstDash val="sysDot"/>
                <a:tailEnd type="arrow"/>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rot="20028796">
                <a:off x="2305745" y="2258516"/>
                <a:ext cx="623889" cy="114833"/>
              </a:xfrm>
              <a:prstGeom prst="rect">
                <a:avLst/>
              </a:prstGeom>
              <a:noFill/>
            </p:spPr>
            <p:txBody>
              <a:bodyPr wrap="none" rtlCol="0">
                <a:spAutoFit/>
              </a:bodyPr>
              <a:lstStyle/>
              <a:p>
                <a:r>
                  <a:rPr lang="en-US" sz="800" b="1" dirty="0"/>
                  <a:t>C110 &amp; 111 ramp up</a:t>
                </a:r>
              </a:p>
            </p:txBody>
          </p:sp>
          <p:sp>
            <p:nvSpPr>
              <p:cNvPr id="50" name="TextBox 49"/>
              <p:cNvSpPr txBox="1"/>
              <p:nvPr/>
            </p:nvSpPr>
            <p:spPr>
              <a:xfrm rot="20028796">
                <a:off x="1855561" y="2208732"/>
                <a:ext cx="699931" cy="114833"/>
              </a:xfrm>
              <a:prstGeom prst="rect">
                <a:avLst/>
              </a:prstGeom>
              <a:noFill/>
            </p:spPr>
            <p:txBody>
              <a:bodyPr wrap="none" rtlCol="0">
                <a:spAutoFit/>
              </a:bodyPr>
              <a:lstStyle/>
              <a:p>
                <a:r>
                  <a:rPr lang="en-US" sz="800" b="1" dirty="0"/>
                  <a:t>C110 &amp; 111 ramp down</a:t>
                </a:r>
              </a:p>
            </p:txBody>
          </p:sp>
        </p:grpSp>
        <p:sp>
          <p:nvSpPr>
            <p:cNvPr id="9221" name="Rectangle 9220"/>
            <p:cNvSpPr/>
            <p:nvPr/>
          </p:nvSpPr>
          <p:spPr>
            <a:xfrm>
              <a:off x="5205389" y="1828800"/>
              <a:ext cx="904479" cy="1922076"/>
            </a:xfrm>
            <a:prstGeom prst="rect">
              <a:avLst/>
            </a:prstGeom>
            <a:solidFill>
              <a:schemeClr val="accent1">
                <a:alpha val="52000"/>
              </a:schemeClr>
            </a:solidFill>
            <a:ln>
              <a:solidFill>
                <a:schemeClr val="bg1">
                  <a:lumMod val="75000"/>
                  <a:alpha val="36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22" name="TextBox 9221"/>
            <p:cNvSpPr txBox="1"/>
            <p:nvPr/>
          </p:nvSpPr>
          <p:spPr>
            <a:xfrm>
              <a:off x="4476750" y="4047222"/>
              <a:ext cx="2019300" cy="553998"/>
            </a:xfrm>
            <a:prstGeom prst="rect">
              <a:avLst/>
            </a:prstGeom>
            <a:solidFill>
              <a:srgbClr val="FFC000">
                <a:alpha val="61000"/>
              </a:srgbClr>
            </a:solidFill>
          </p:spPr>
          <p:txBody>
            <a:bodyPr wrap="square" rtlCol="0">
              <a:spAutoFit/>
            </a:bodyPr>
            <a:lstStyle/>
            <a:p>
              <a:r>
                <a:rPr lang="en-US" sz="1000" dirty="0"/>
                <a:t>The readings of this part may the combination of actual SG and inductive components</a:t>
              </a:r>
            </a:p>
          </p:txBody>
        </p:sp>
        <p:cxnSp>
          <p:nvCxnSpPr>
            <p:cNvPr id="9224" name="Straight Arrow Connector 9223"/>
            <p:cNvCxnSpPr/>
            <p:nvPr/>
          </p:nvCxnSpPr>
          <p:spPr>
            <a:xfrm flipV="1">
              <a:off x="5486400" y="3485292"/>
              <a:ext cx="114331" cy="519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225" name="Group 9224"/>
          <p:cNvGrpSpPr/>
          <p:nvPr/>
        </p:nvGrpSpPr>
        <p:grpSpPr>
          <a:xfrm>
            <a:off x="6067205" y="845119"/>
            <a:ext cx="2991507" cy="2103120"/>
            <a:chOff x="1144058" y="1421852"/>
            <a:chExt cx="2991507" cy="2103120"/>
          </a:xfrm>
        </p:grpSpPr>
        <p:pic>
          <p:nvPicPr>
            <p:cNvPr id="55" name="Picture 3" descr="G:\My Drive\SG Measurements\LARP_and_CERN_QXF\MQXFA3\Quench_tests\Nominal_Current_Holding\Coil Azimuthal Strain_ti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58" y="1421852"/>
              <a:ext cx="2991507" cy="2103120"/>
            </a:xfrm>
            <a:prstGeom prst="rect">
              <a:avLst/>
            </a:prstGeom>
            <a:noFill/>
            <a:extLst>
              <a:ext uri="{909E8E84-426E-40DD-AFC4-6F175D3DCCD1}">
                <a14:hiddenFill xmlns:a14="http://schemas.microsoft.com/office/drawing/2010/main">
                  <a:solidFill>
                    <a:srgbClr val="FFFFFF"/>
                  </a:solidFill>
                </a14:hiddenFill>
              </a:ext>
            </a:extLst>
          </p:spPr>
        </p:pic>
        <p:sp>
          <p:nvSpPr>
            <p:cNvPr id="56" name="Oval 55"/>
            <p:cNvSpPr/>
            <p:nvPr/>
          </p:nvSpPr>
          <p:spPr>
            <a:xfrm>
              <a:off x="1896533" y="1566333"/>
              <a:ext cx="304800" cy="584200"/>
            </a:xfrm>
            <a:prstGeom prst="ellipse">
              <a:avLst/>
            </a:prstGeom>
            <a:noFill/>
            <a:ln w="222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056466" y="1562099"/>
              <a:ext cx="304800" cy="584200"/>
            </a:xfrm>
            <a:prstGeom prst="ellipse">
              <a:avLst/>
            </a:prstGeom>
            <a:noFill/>
            <a:ln w="222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228" name="Straight Arrow Connector 9227"/>
          <p:cNvCxnSpPr/>
          <p:nvPr/>
        </p:nvCxnSpPr>
        <p:spPr>
          <a:xfrm flipV="1">
            <a:off x="4664014" y="1485900"/>
            <a:ext cx="2155666" cy="2672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013864" y="3843496"/>
            <a:ext cx="2863436" cy="17697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100" dirty="0">
                <a:latin typeface="Cambria" panose="02040503050406030204" pitchFamily="18" charset="0"/>
                <a:ea typeface="Cambria" panose="02040503050406030204" pitchFamily="18" charset="0"/>
              </a:rPr>
              <a:t>Combined the ramp up and ramp down data, the three coils actually </a:t>
            </a:r>
            <a:r>
              <a:rPr lang="en-US" sz="1100" b="1" i="1" u="sng"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behave identically</a:t>
            </a:r>
            <a:r>
              <a:rPr lang="en-US" sz="1100" dirty="0">
                <a:latin typeface="Cambria" panose="02040503050406030204" pitchFamily="18" charset="0"/>
                <a:ea typeface="Cambria" panose="02040503050406030204" pitchFamily="18" charset="0"/>
              </a:rPr>
              <a:t>.  </a:t>
            </a:r>
          </a:p>
          <a:p>
            <a:pPr marL="285750" indent="-285750">
              <a:spcAft>
                <a:spcPts val="600"/>
              </a:spcAft>
              <a:buFont typeface="Arial" panose="020B0604020202020204" pitchFamily="34" charset="0"/>
              <a:buChar char="•"/>
            </a:pPr>
            <a:r>
              <a:rPr lang="en-US" sz="1100" dirty="0">
                <a:latin typeface="Cambria" panose="02040503050406030204" pitchFamily="18" charset="0"/>
                <a:ea typeface="Cambria" panose="02040503050406030204" pitchFamily="18" charset="0"/>
              </a:rPr>
              <a:t>The readings of the “turn around” part are likely to be combined with inductive components;</a:t>
            </a:r>
          </a:p>
          <a:p>
            <a:pPr marL="285750" indent="-285750">
              <a:spcAft>
                <a:spcPts val="600"/>
              </a:spcAft>
              <a:buFont typeface="Arial" panose="020B0604020202020204" pitchFamily="34" charset="0"/>
              <a:buChar char="•"/>
            </a:pPr>
            <a:r>
              <a:rPr lang="en-US" sz="1100" dirty="0">
                <a:latin typeface="Cambria" panose="02040503050406030204" pitchFamily="18" charset="0"/>
                <a:ea typeface="Cambria" panose="02040503050406030204" pitchFamily="18" charset="0"/>
              </a:rPr>
              <a:t>The “up-warp” on the curves of C110 &amp; 111 may be not mechanical. It is “bended” by the field.  </a:t>
            </a:r>
          </a:p>
        </p:txBody>
      </p:sp>
      <p:sp>
        <p:nvSpPr>
          <p:cNvPr id="39" name="矩形 66"/>
          <p:cNvSpPr/>
          <p:nvPr/>
        </p:nvSpPr>
        <p:spPr>
          <a:xfrm>
            <a:off x="4599223" y="5298317"/>
            <a:ext cx="1178528" cy="314894"/>
          </a:xfrm>
          <a:prstGeom prst="rect">
            <a:avLst/>
          </a:prstGeom>
        </p:spPr>
        <p:txBody>
          <a:bodyPr wrap="none">
            <a:spAutoFit/>
          </a:bodyPr>
          <a:lstStyle/>
          <a:p>
            <a:pPr algn="just">
              <a:lnSpc>
                <a:spcPct val="150000"/>
              </a:lnSpc>
            </a:pPr>
            <a:r>
              <a:rPr lang="en-US" altLang="zh-CN" sz="1100" b="1" i="1" dirty="0" err="1">
                <a:latin typeface="Cambria" panose="02040503050406030204" pitchFamily="18" charset="0"/>
              </a:rPr>
              <a:t>I</a:t>
            </a:r>
            <a:r>
              <a:rPr lang="en-US" altLang="zh-CN" sz="1100" b="1" i="1" baseline="-25000" dirty="0" err="1">
                <a:latin typeface="Cambria" panose="02040503050406030204" pitchFamily="18" charset="0"/>
              </a:rPr>
              <a:t>norm</a:t>
            </a:r>
            <a:r>
              <a:rPr lang="en-US" altLang="zh-CN" sz="1100" b="1" dirty="0">
                <a:latin typeface="Cambria" panose="02040503050406030204" pitchFamily="18" charset="0"/>
              </a:rPr>
              <a:t> = 16.47 kA</a:t>
            </a:r>
          </a:p>
        </p:txBody>
      </p:sp>
    </p:spTree>
    <p:extLst>
      <p:ext uri="{BB962C8B-B14F-4D97-AF65-F5344CB8AC3E}">
        <p14:creationId xmlns:p14="http://schemas.microsoft.com/office/powerpoint/2010/main" val="3097375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G:\My Drive\SG Measurements\LARP_and_CERN_QXF\MQXFA04\Ramp_test\10kA_ramp\Coil filtered Azimuthal Strain_ti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3864" y="779176"/>
            <a:ext cx="2968647" cy="210312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My Drive\SG Measurements\LARP_and_CERN_QXF\MQXFA04\Ramp_test\10kA_ramp\Coil filtered Azimuthal Str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536" y="1474740"/>
            <a:ext cx="516255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8" name="Title 1"/>
          <p:cNvSpPr>
            <a:spLocks noGrp="1"/>
          </p:cNvSpPr>
          <p:nvPr>
            <p:ph type="title"/>
          </p:nvPr>
        </p:nvSpPr>
        <p:spPr>
          <a:xfrm>
            <a:off x="304800" y="152400"/>
            <a:ext cx="8458200" cy="914400"/>
          </a:xfrm>
        </p:spPr>
        <p:txBody>
          <a:bodyPr>
            <a:normAutofit/>
          </a:bodyPr>
          <a:lstStyle/>
          <a:p>
            <a:r>
              <a:rPr lang="en-GB" dirty="0">
                <a:latin typeface="Century Gothic" panose="020B0502020202020204" pitchFamily="34" charset="0"/>
              </a:rPr>
              <a:t>MQXFA04 Coil Strain --- over </a:t>
            </a:r>
            <a:r>
              <a:rPr lang="en-GB" i="1" dirty="0">
                <a:latin typeface="Century Gothic" panose="020B0502020202020204" pitchFamily="34" charset="0"/>
              </a:rPr>
              <a:t>I</a:t>
            </a:r>
            <a:r>
              <a:rPr lang="en-GB" i="1" baseline="30000" dirty="0">
                <a:latin typeface="Century Gothic" panose="020B0502020202020204" pitchFamily="34" charset="0"/>
              </a:rPr>
              <a:t>2</a:t>
            </a:r>
          </a:p>
        </p:txBody>
      </p:sp>
      <p:sp>
        <p:nvSpPr>
          <p:cNvPr id="12" name="Footer Placeholder 36"/>
          <p:cNvSpPr>
            <a:spLocks noGrp="1"/>
          </p:cNvSpPr>
          <p:nvPr>
            <p:ph type="ftr" sz="quarter" idx="3"/>
          </p:nvPr>
        </p:nvSpPr>
        <p:spPr>
          <a:xfrm>
            <a:off x="1981200" y="6356350"/>
            <a:ext cx="6550800" cy="360000"/>
          </a:xfrm>
        </p:spPr>
        <p:txBody>
          <a:bodyPr/>
          <a:lstStyle/>
          <a:p>
            <a:r>
              <a:rPr lang="en-US"/>
              <a:t>MQXFA18 SG data</a:t>
            </a:r>
            <a:endParaRPr lang="en-GB" dirty="0"/>
          </a:p>
        </p:txBody>
      </p:sp>
      <p:sp>
        <p:nvSpPr>
          <p:cNvPr id="56" name="Oval 55"/>
          <p:cNvSpPr/>
          <p:nvPr/>
        </p:nvSpPr>
        <p:spPr>
          <a:xfrm>
            <a:off x="6971860" y="901700"/>
            <a:ext cx="304800" cy="584200"/>
          </a:xfrm>
          <a:prstGeom prst="ellipse">
            <a:avLst/>
          </a:prstGeom>
          <a:noFill/>
          <a:ln w="222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866786" y="901700"/>
            <a:ext cx="304800" cy="584200"/>
          </a:xfrm>
          <a:prstGeom prst="ellipse">
            <a:avLst/>
          </a:prstGeom>
          <a:noFill/>
          <a:ln w="222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5882962" y="3846512"/>
            <a:ext cx="3099549" cy="1015663"/>
          </a:xfrm>
          <a:prstGeom prst="rect">
            <a:avLst/>
          </a:prstGeom>
          <a:solidFill>
            <a:srgbClr val="92D050"/>
          </a:solidFill>
        </p:spPr>
        <p:txBody>
          <a:bodyPr wrap="square" rtlCol="0">
            <a:spAutoFit/>
          </a:bodyPr>
          <a:lstStyle/>
          <a:p>
            <a:pPr marL="285750" indent="-285750">
              <a:spcAft>
                <a:spcPts val="600"/>
              </a:spcAft>
              <a:buFont typeface="Arial" panose="020B0604020202020204" pitchFamily="34" charset="0"/>
              <a:buChar char="•"/>
            </a:pPr>
            <a:r>
              <a:rPr lang="en-US" sz="1100" dirty="0">
                <a:latin typeface="Cambria" panose="02040503050406030204" pitchFamily="18" charset="0"/>
                <a:ea typeface="Cambria" panose="02040503050406030204" pitchFamily="18" charset="0"/>
              </a:rPr>
              <a:t>The exact same behavior as seen in MQXFA03 (next slide).</a:t>
            </a:r>
          </a:p>
          <a:p>
            <a:pPr marL="285750" indent="-285750">
              <a:spcAft>
                <a:spcPts val="600"/>
              </a:spcAft>
              <a:buFont typeface="Arial" panose="020B0604020202020204" pitchFamily="34" charset="0"/>
              <a:buChar char="•"/>
            </a:pPr>
            <a:r>
              <a:rPr lang="en-US" sz="1100" dirty="0">
                <a:latin typeface="Cambria" panose="02040503050406030204" pitchFamily="18" charset="0"/>
                <a:ea typeface="Cambria" panose="02040503050406030204" pitchFamily="18" charset="0"/>
              </a:rPr>
              <a:t>From what we have learned from MQXFA03, there is </a:t>
            </a:r>
            <a:r>
              <a:rPr lang="en-US" sz="1100" b="1" u="sng"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no issue </a:t>
            </a:r>
            <a:r>
              <a:rPr lang="en-US" sz="1100" dirty="0">
                <a:latin typeface="Cambria" panose="02040503050406030204" pitchFamily="18" charset="0"/>
                <a:ea typeface="Cambria" panose="02040503050406030204" pitchFamily="18" charset="0"/>
              </a:rPr>
              <a:t>in the 10 kA ramp tests.</a:t>
            </a:r>
          </a:p>
        </p:txBody>
      </p:sp>
      <p:sp>
        <p:nvSpPr>
          <p:cNvPr id="39" name="矩形 66"/>
          <p:cNvSpPr/>
          <p:nvPr/>
        </p:nvSpPr>
        <p:spPr>
          <a:xfrm>
            <a:off x="4599223" y="5298317"/>
            <a:ext cx="1178528" cy="314894"/>
          </a:xfrm>
          <a:prstGeom prst="rect">
            <a:avLst/>
          </a:prstGeom>
        </p:spPr>
        <p:txBody>
          <a:bodyPr wrap="none">
            <a:spAutoFit/>
          </a:bodyPr>
          <a:lstStyle/>
          <a:p>
            <a:pPr algn="just">
              <a:lnSpc>
                <a:spcPct val="150000"/>
              </a:lnSpc>
            </a:pPr>
            <a:r>
              <a:rPr lang="en-US" altLang="zh-CN" sz="1100" b="1" i="1" dirty="0" err="1">
                <a:latin typeface="Cambria" panose="02040503050406030204" pitchFamily="18" charset="0"/>
              </a:rPr>
              <a:t>I</a:t>
            </a:r>
            <a:r>
              <a:rPr lang="en-US" altLang="zh-CN" sz="1100" b="1" i="1" baseline="-25000" dirty="0" err="1">
                <a:latin typeface="Cambria" panose="02040503050406030204" pitchFamily="18" charset="0"/>
              </a:rPr>
              <a:t>norm</a:t>
            </a:r>
            <a:r>
              <a:rPr lang="en-US" altLang="zh-CN" sz="1100" b="1" dirty="0">
                <a:latin typeface="Cambria" panose="02040503050406030204" pitchFamily="18" charset="0"/>
              </a:rPr>
              <a:t> = 16.47 kA</a:t>
            </a:r>
          </a:p>
        </p:txBody>
      </p:sp>
    </p:spTree>
    <p:extLst>
      <p:ext uri="{BB962C8B-B14F-4D97-AF65-F5344CB8AC3E}">
        <p14:creationId xmlns:p14="http://schemas.microsoft.com/office/powerpoint/2010/main" val="139685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E604-0F4E-4AA3-9038-89D54A8B465C}"/>
              </a:ext>
            </a:extLst>
          </p:cNvPr>
          <p:cNvSpPr>
            <a:spLocks noGrp="1"/>
          </p:cNvSpPr>
          <p:nvPr>
            <p:ph type="title"/>
          </p:nvPr>
        </p:nvSpPr>
        <p:spPr>
          <a:xfrm>
            <a:off x="612000" y="15676"/>
            <a:ext cx="7920000" cy="720000"/>
          </a:xfrm>
        </p:spPr>
        <p:txBody>
          <a:bodyPr/>
          <a:lstStyle/>
          <a:p>
            <a:r>
              <a:rPr lang="en-US" dirty="0"/>
              <a:t>Shell01 stress. History plots</a:t>
            </a:r>
          </a:p>
        </p:txBody>
      </p:sp>
      <p:sp>
        <p:nvSpPr>
          <p:cNvPr id="4" name="Slide Number Placeholder 3">
            <a:extLst>
              <a:ext uri="{FF2B5EF4-FFF2-40B4-BE49-F238E27FC236}">
                <a16:creationId xmlns:a16="http://schemas.microsoft.com/office/drawing/2014/main" id="{3E5D4D4E-2146-4658-9974-9D0934DE2A3F}"/>
              </a:ext>
            </a:extLst>
          </p:cNvPr>
          <p:cNvSpPr>
            <a:spLocks noGrp="1"/>
          </p:cNvSpPr>
          <p:nvPr>
            <p:ph type="sldNum" sz="quarter" idx="12"/>
          </p:nvPr>
        </p:nvSpPr>
        <p:spPr/>
        <p:txBody>
          <a:bodyPr/>
          <a:lstStyle/>
          <a:p>
            <a:fld id="{BFDCA1C4-9514-7B4F-976F-D92F7E296653}" type="slidenum">
              <a:rPr lang="fr-FR" smtClean="0"/>
              <a:pPr/>
              <a:t>4</a:t>
            </a:fld>
            <a:endParaRPr lang="fr-FR" dirty="0"/>
          </a:p>
        </p:txBody>
      </p:sp>
      <p:sp>
        <p:nvSpPr>
          <p:cNvPr id="5" name="Footer Placeholder 4">
            <a:extLst>
              <a:ext uri="{FF2B5EF4-FFF2-40B4-BE49-F238E27FC236}">
                <a16:creationId xmlns:a16="http://schemas.microsoft.com/office/drawing/2014/main" id="{FCE3D9C6-90F2-4A23-8F6F-F4ADA319A787}"/>
              </a:ext>
            </a:extLst>
          </p:cNvPr>
          <p:cNvSpPr>
            <a:spLocks noGrp="1"/>
          </p:cNvSpPr>
          <p:nvPr>
            <p:ph type="ftr" sz="quarter" idx="3"/>
          </p:nvPr>
        </p:nvSpPr>
        <p:spPr/>
        <p:txBody>
          <a:bodyPr/>
          <a:lstStyle/>
          <a:p>
            <a:r>
              <a:rPr lang="en-US"/>
              <a:t>MQXFA18 SG data</a:t>
            </a:r>
            <a:endParaRPr lang="en-GB" dirty="0"/>
          </a:p>
        </p:txBody>
      </p:sp>
      <p:pic>
        <p:nvPicPr>
          <p:cNvPr id="12" name="Picture 11">
            <a:extLst>
              <a:ext uri="{FF2B5EF4-FFF2-40B4-BE49-F238E27FC236}">
                <a16:creationId xmlns:a16="http://schemas.microsoft.com/office/drawing/2014/main" id="{13F6B17C-4A87-4A65-BFE9-28A7E9F1C164}"/>
              </a:ext>
            </a:extLst>
          </p:cNvPr>
          <p:cNvPicPr>
            <a:picLocks noChangeAspect="1"/>
          </p:cNvPicPr>
          <p:nvPr/>
        </p:nvPicPr>
        <p:blipFill>
          <a:blip r:embed="rId2"/>
          <a:stretch>
            <a:fillRect/>
          </a:stretch>
        </p:blipFill>
        <p:spPr>
          <a:xfrm>
            <a:off x="0" y="602044"/>
            <a:ext cx="9144000" cy="3297096"/>
          </a:xfrm>
          <a:prstGeom prst="rect">
            <a:avLst/>
          </a:prstGeom>
        </p:spPr>
      </p:pic>
      <p:pic>
        <p:nvPicPr>
          <p:cNvPr id="14" name="Picture 13">
            <a:extLst>
              <a:ext uri="{FF2B5EF4-FFF2-40B4-BE49-F238E27FC236}">
                <a16:creationId xmlns:a16="http://schemas.microsoft.com/office/drawing/2014/main" id="{0B1DBD01-BEF6-4D5F-8FD5-BB93DB621870}"/>
              </a:ext>
            </a:extLst>
          </p:cNvPr>
          <p:cNvPicPr>
            <a:picLocks noChangeAspect="1"/>
          </p:cNvPicPr>
          <p:nvPr/>
        </p:nvPicPr>
        <p:blipFill>
          <a:blip r:embed="rId3"/>
          <a:stretch>
            <a:fillRect/>
          </a:stretch>
        </p:blipFill>
        <p:spPr>
          <a:xfrm>
            <a:off x="0" y="3692106"/>
            <a:ext cx="9144000" cy="3165893"/>
          </a:xfrm>
          <a:prstGeom prst="rect">
            <a:avLst/>
          </a:prstGeom>
        </p:spPr>
      </p:pic>
    </p:spTree>
    <p:extLst>
      <p:ext uri="{BB962C8B-B14F-4D97-AF65-F5344CB8AC3E}">
        <p14:creationId xmlns:p14="http://schemas.microsoft.com/office/powerpoint/2010/main" val="100831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E604-0F4E-4AA3-9038-89D54A8B465C}"/>
              </a:ext>
            </a:extLst>
          </p:cNvPr>
          <p:cNvSpPr>
            <a:spLocks noGrp="1"/>
          </p:cNvSpPr>
          <p:nvPr>
            <p:ph type="title"/>
          </p:nvPr>
        </p:nvSpPr>
        <p:spPr>
          <a:xfrm>
            <a:off x="612000" y="15676"/>
            <a:ext cx="7920000" cy="720000"/>
          </a:xfrm>
        </p:spPr>
        <p:txBody>
          <a:bodyPr/>
          <a:lstStyle/>
          <a:p>
            <a:r>
              <a:rPr lang="en-US" dirty="0"/>
              <a:t>Shell04 stress. History plots</a:t>
            </a:r>
          </a:p>
        </p:txBody>
      </p:sp>
      <p:sp>
        <p:nvSpPr>
          <p:cNvPr id="4" name="Slide Number Placeholder 3">
            <a:extLst>
              <a:ext uri="{FF2B5EF4-FFF2-40B4-BE49-F238E27FC236}">
                <a16:creationId xmlns:a16="http://schemas.microsoft.com/office/drawing/2014/main" id="{3E5D4D4E-2146-4658-9974-9D0934DE2A3F}"/>
              </a:ext>
            </a:extLst>
          </p:cNvPr>
          <p:cNvSpPr>
            <a:spLocks noGrp="1"/>
          </p:cNvSpPr>
          <p:nvPr>
            <p:ph type="sldNum" sz="quarter" idx="12"/>
          </p:nvPr>
        </p:nvSpPr>
        <p:spPr/>
        <p:txBody>
          <a:bodyPr/>
          <a:lstStyle/>
          <a:p>
            <a:fld id="{BFDCA1C4-9514-7B4F-976F-D92F7E296653}" type="slidenum">
              <a:rPr lang="fr-FR" smtClean="0"/>
              <a:pPr/>
              <a:t>5</a:t>
            </a:fld>
            <a:endParaRPr lang="fr-FR" dirty="0"/>
          </a:p>
        </p:txBody>
      </p:sp>
      <p:sp>
        <p:nvSpPr>
          <p:cNvPr id="5" name="Footer Placeholder 4">
            <a:extLst>
              <a:ext uri="{FF2B5EF4-FFF2-40B4-BE49-F238E27FC236}">
                <a16:creationId xmlns:a16="http://schemas.microsoft.com/office/drawing/2014/main" id="{FCE3D9C6-90F2-4A23-8F6F-F4ADA319A787}"/>
              </a:ext>
            </a:extLst>
          </p:cNvPr>
          <p:cNvSpPr>
            <a:spLocks noGrp="1"/>
          </p:cNvSpPr>
          <p:nvPr>
            <p:ph type="ftr" sz="quarter" idx="3"/>
          </p:nvPr>
        </p:nvSpPr>
        <p:spPr/>
        <p:txBody>
          <a:bodyPr/>
          <a:lstStyle/>
          <a:p>
            <a:r>
              <a:rPr lang="en-US"/>
              <a:t>MQXFA18 SG data</a:t>
            </a:r>
            <a:endParaRPr lang="en-GB" dirty="0"/>
          </a:p>
        </p:txBody>
      </p:sp>
      <p:pic>
        <p:nvPicPr>
          <p:cNvPr id="12" name="Picture 11">
            <a:extLst>
              <a:ext uri="{FF2B5EF4-FFF2-40B4-BE49-F238E27FC236}">
                <a16:creationId xmlns:a16="http://schemas.microsoft.com/office/drawing/2014/main" id="{39AF1228-17B7-4B0D-91C9-1E5BF7E7B425}"/>
              </a:ext>
            </a:extLst>
          </p:cNvPr>
          <p:cNvPicPr>
            <a:picLocks noChangeAspect="1"/>
          </p:cNvPicPr>
          <p:nvPr/>
        </p:nvPicPr>
        <p:blipFill>
          <a:blip r:embed="rId2"/>
          <a:stretch>
            <a:fillRect/>
          </a:stretch>
        </p:blipFill>
        <p:spPr>
          <a:xfrm>
            <a:off x="0" y="565734"/>
            <a:ext cx="9144000" cy="3264394"/>
          </a:xfrm>
          <a:prstGeom prst="rect">
            <a:avLst/>
          </a:prstGeom>
        </p:spPr>
      </p:pic>
      <p:pic>
        <p:nvPicPr>
          <p:cNvPr id="14" name="Picture 13">
            <a:extLst>
              <a:ext uri="{FF2B5EF4-FFF2-40B4-BE49-F238E27FC236}">
                <a16:creationId xmlns:a16="http://schemas.microsoft.com/office/drawing/2014/main" id="{A2DE7274-CBE1-4F12-ACEC-630E0919C9DF}"/>
              </a:ext>
            </a:extLst>
          </p:cNvPr>
          <p:cNvPicPr>
            <a:picLocks noChangeAspect="1"/>
          </p:cNvPicPr>
          <p:nvPr/>
        </p:nvPicPr>
        <p:blipFill>
          <a:blip r:embed="rId3"/>
          <a:stretch>
            <a:fillRect/>
          </a:stretch>
        </p:blipFill>
        <p:spPr>
          <a:xfrm>
            <a:off x="0" y="3657600"/>
            <a:ext cx="9144000" cy="3200400"/>
          </a:xfrm>
          <a:prstGeom prst="rect">
            <a:avLst/>
          </a:prstGeom>
        </p:spPr>
      </p:pic>
    </p:spTree>
    <p:extLst>
      <p:ext uri="{BB962C8B-B14F-4D97-AF65-F5344CB8AC3E}">
        <p14:creationId xmlns:p14="http://schemas.microsoft.com/office/powerpoint/2010/main" val="3973369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E604-0F4E-4AA3-9038-89D54A8B465C}"/>
              </a:ext>
            </a:extLst>
          </p:cNvPr>
          <p:cNvSpPr>
            <a:spLocks noGrp="1"/>
          </p:cNvSpPr>
          <p:nvPr>
            <p:ph type="title"/>
          </p:nvPr>
        </p:nvSpPr>
        <p:spPr>
          <a:xfrm>
            <a:off x="612000" y="15676"/>
            <a:ext cx="7920000" cy="720000"/>
          </a:xfrm>
        </p:spPr>
        <p:txBody>
          <a:bodyPr/>
          <a:lstStyle/>
          <a:p>
            <a:r>
              <a:rPr lang="en-US" dirty="0"/>
              <a:t>Shell07 stress. History plots</a:t>
            </a:r>
          </a:p>
        </p:txBody>
      </p:sp>
      <p:sp>
        <p:nvSpPr>
          <p:cNvPr id="4" name="Slide Number Placeholder 3">
            <a:extLst>
              <a:ext uri="{FF2B5EF4-FFF2-40B4-BE49-F238E27FC236}">
                <a16:creationId xmlns:a16="http://schemas.microsoft.com/office/drawing/2014/main" id="{3E5D4D4E-2146-4658-9974-9D0934DE2A3F}"/>
              </a:ext>
            </a:extLst>
          </p:cNvPr>
          <p:cNvSpPr>
            <a:spLocks noGrp="1"/>
          </p:cNvSpPr>
          <p:nvPr>
            <p:ph type="sldNum" sz="quarter" idx="12"/>
          </p:nvPr>
        </p:nvSpPr>
        <p:spPr/>
        <p:txBody>
          <a:bodyPr/>
          <a:lstStyle/>
          <a:p>
            <a:fld id="{BFDCA1C4-9514-7B4F-976F-D92F7E296653}" type="slidenum">
              <a:rPr lang="fr-FR" smtClean="0"/>
              <a:pPr/>
              <a:t>6</a:t>
            </a:fld>
            <a:endParaRPr lang="fr-FR" dirty="0"/>
          </a:p>
        </p:txBody>
      </p:sp>
      <p:sp>
        <p:nvSpPr>
          <p:cNvPr id="5" name="Footer Placeholder 4">
            <a:extLst>
              <a:ext uri="{FF2B5EF4-FFF2-40B4-BE49-F238E27FC236}">
                <a16:creationId xmlns:a16="http://schemas.microsoft.com/office/drawing/2014/main" id="{FCE3D9C6-90F2-4A23-8F6F-F4ADA319A787}"/>
              </a:ext>
            </a:extLst>
          </p:cNvPr>
          <p:cNvSpPr>
            <a:spLocks noGrp="1"/>
          </p:cNvSpPr>
          <p:nvPr>
            <p:ph type="ftr" sz="quarter" idx="3"/>
          </p:nvPr>
        </p:nvSpPr>
        <p:spPr/>
        <p:txBody>
          <a:bodyPr/>
          <a:lstStyle/>
          <a:p>
            <a:r>
              <a:rPr lang="en-US"/>
              <a:t>MQXFA18 SG data</a:t>
            </a:r>
            <a:endParaRPr lang="en-GB" dirty="0"/>
          </a:p>
        </p:txBody>
      </p:sp>
      <p:pic>
        <p:nvPicPr>
          <p:cNvPr id="14" name="Picture 13">
            <a:extLst>
              <a:ext uri="{FF2B5EF4-FFF2-40B4-BE49-F238E27FC236}">
                <a16:creationId xmlns:a16="http://schemas.microsoft.com/office/drawing/2014/main" id="{CA5F4607-E47F-45C4-9C72-8E721CAC61BF}"/>
              </a:ext>
            </a:extLst>
          </p:cNvPr>
          <p:cNvPicPr>
            <a:picLocks noChangeAspect="1"/>
          </p:cNvPicPr>
          <p:nvPr/>
        </p:nvPicPr>
        <p:blipFill>
          <a:blip r:embed="rId2"/>
          <a:stretch>
            <a:fillRect/>
          </a:stretch>
        </p:blipFill>
        <p:spPr>
          <a:xfrm>
            <a:off x="0" y="610670"/>
            <a:ext cx="9144000" cy="3225576"/>
          </a:xfrm>
          <a:prstGeom prst="rect">
            <a:avLst/>
          </a:prstGeom>
        </p:spPr>
      </p:pic>
      <p:pic>
        <p:nvPicPr>
          <p:cNvPr id="16" name="Picture 15">
            <a:extLst>
              <a:ext uri="{FF2B5EF4-FFF2-40B4-BE49-F238E27FC236}">
                <a16:creationId xmlns:a16="http://schemas.microsoft.com/office/drawing/2014/main" id="{A0707D6B-8B76-4F06-80A2-B28C7BC1021B}"/>
              </a:ext>
            </a:extLst>
          </p:cNvPr>
          <p:cNvPicPr>
            <a:picLocks noChangeAspect="1"/>
          </p:cNvPicPr>
          <p:nvPr/>
        </p:nvPicPr>
        <p:blipFill>
          <a:blip r:embed="rId3"/>
          <a:stretch>
            <a:fillRect/>
          </a:stretch>
        </p:blipFill>
        <p:spPr>
          <a:xfrm>
            <a:off x="0" y="3632424"/>
            <a:ext cx="9144000" cy="3225576"/>
          </a:xfrm>
          <a:prstGeom prst="rect">
            <a:avLst/>
          </a:prstGeom>
        </p:spPr>
      </p:pic>
    </p:spTree>
    <p:extLst>
      <p:ext uri="{BB962C8B-B14F-4D97-AF65-F5344CB8AC3E}">
        <p14:creationId xmlns:p14="http://schemas.microsoft.com/office/powerpoint/2010/main" val="3297494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E604-0F4E-4AA3-9038-89D54A8B465C}"/>
              </a:ext>
            </a:extLst>
          </p:cNvPr>
          <p:cNvSpPr>
            <a:spLocks noGrp="1"/>
          </p:cNvSpPr>
          <p:nvPr>
            <p:ph type="title"/>
          </p:nvPr>
        </p:nvSpPr>
        <p:spPr>
          <a:xfrm>
            <a:off x="612000" y="15676"/>
            <a:ext cx="7920000" cy="720000"/>
          </a:xfrm>
        </p:spPr>
        <p:txBody>
          <a:bodyPr/>
          <a:lstStyle/>
          <a:p>
            <a:r>
              <a:rPr lang="en-US" dirty="0"/>
              <a:t>Rods’ strain and stress. History plots</a:t>
            </a:r>
          </a:p>
        </p:txBody>
      </p:sp>
      <p:sp>
        <p:nvSpPr>
          <p:cNvPr id="4" name="Slide Number Placeholder 3">
            <a:extLst>
              <a:ext uri="{FF2B5EF4-FFF2-40B4-BE49-F238E27FC236}">
                <a16:creationId xmlns:a16="http://schemas.microsoft.com/office/drawing/2014/main" id="{3E5D4D4E-2146-4658-9974-9D0934DE2A3F}"/>
              </a:ext>
            </a:extLst>
          </p:cNvPr>
          <p:cNvSpPr>
            <a:spLocks noGrp="1"/>
          </p:cNvSpPr>
          <p:nvPr>
            <p:ph type="sldNum" sz="quarter" idx="12"/>
          </p:nvPr>
        </p:nvSpPr>
        <p:spPr/>
        <p:txBody>
          <a:bodyPr/>
          <a:lstStyle/>
          <a:p>
            <a:fld id="{BFDCA1C4-9514-7B4F-976F-D92F7E296653}" type="slidenum">
              <a:rPr lang="fr-FR" smtClean="0"/>
              <a:pPr/>
              <a:t>7</a:t>
            </a:fld>
            <a:endParaRPr lang="fr-FR" dirty="0"/>
          </a:p>
        </p:txBody>
      </p:sp>
      <p:sp>
        <p:nvSpPr>
          <p:cNvPr id="5" name="Footer Placeholder 4">
            <a:extLst>
              <a:ext uri="{FF2B5EF4-FFF2-40B4-BE49-F238E27FC236}">
                <a16:creationId xmlns:a16="http://schemas.microsoft.com/office/drawing/2014/main" id="{FCE3D9C6-90F2-4A23-8F6F-F4ADA319A787}"/>
              </a:ext>
            </a:extLst>
          </p:cNvPr>
          <p:cNvSpPr>
            <a:spLocks noGrp="1"/>
          </p:cNvSpPr>
          <p:nvPr>
            <p:ph type="ftr" sz="quarter" idx="3"/>
          </p:nvPr>
        </p:nvSpPr>
        <p:spPr/>
        <p:txBody>
          <a:bodyPr/>
          <a:lstStyle/>
          <a:p>
            <a:r>
              <a:rPr lang="en-US"/>
              <a:t>MQXFA18 SG data</a:t>
            </a:r>
            <a:endParaRPr lang="en-GB" dirty="0"/>
          </a:p>
        </p:txBody>
      </p:sp>
      <p:pic>
        <p:nvPicPr>
          <p:cNvPr id="12" name="Picture 11">
            <a:extLst>
              <a:ext uri="{FF2B5EF4-FFF2-40B4-BE49-F238E27FC236}">
                <a16:creationId xmlns:a16="http://schemas.microsoft.com/office/drawing/2014/main" id="{E5794C4D-94A1-4DD0-8E17-7F060BC70B56}"/>
              </a:ext>
            </a:extLst>
          </p:cNvPr>
          <p:cNvPicPr>
            <a:picLocks noChangeAspect="1"/>
          </p:cNvPicPr>
          <p:nvPr/>
        </p:nvPicPr>
        <p:blipFill>
          <a:blip r:embed="rId2"/>
          <a:stretch>
            <a:fillRect/>
          </a:stretch>
        </p:blipFill>
        <p:spPr>
          <a:xfrm>
            <a:off x="0" y="602044"/>
            <a:ext cx="9144000" cy="3314348"/>
          </a:xfrm>
          <a:prstGeom prst="rect">
            <a:avLst/>
          </a:prstGeom>
        </p:spPr>
      </p:pic>
      <p:pic>
        <p:nvPicPr>
          <p:cNvPr id="14" name="Picture 13">
            <a:extLst>
              <a:ext uri="{FF2B5EF4-FFF2-40B4-BE49-F238E27FC236}">
                <a16:creationId xmlns:a16="http://schemas.microsoft.com/office/drawing/2014/main" id="{0E02CBA7-E20A-4F86-A864-640E60FC985F}"/>
              </a:ext>
            </a:extLst>
          </p:cNvPr>
          <p:cNvPicPr>
            <a:picLocks noChangeAspect="1"/>
          </p:cNvPicPr>
          <p:nvPr/>
        </p:nvPicPr>
        <p:blipFill>
          <a:blip r:embed="rId3"/>
          <a:stretch>
            <a:fillRect/>
          </a:stretch>
        </p:blipFill>
        <p:spPr>
          <a:xfrm>
            <a:off x="0" y="3726611"/>
            <a:ext cx="9144000" cy="3131389"/>
          </a:xfrm>
          <a:prstGeom prst="rect">
            <a:avLst/>
          </a:prstGeom>
        </p:spPr>
      </p:pic>
    </p:spTree>
    <p:extLst>
      <p:ext uri="{BB962C8B-B14F-4D97-AF65-F5344CB8AC3E}">
        <p14:creationId xmlns:p14="http://schemas.microsoft.com/office/powerpoint/2010/main" val="3140971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DCA1C4-9514-7B4F-976F-D92F7E296653}" type="slidenum">
              <a:rPr lang="fr-FR" smtClean="0"/>
              <a:pPr/>
              <a:t>8</a:t>
            </a:fld>
            <a:endParaRPr lang="fr-FR" dirty="0"/>
          </a:p>
        </p:txBody>
      </p:sp>
      <p:sp>
        <p:nvSpPr>
          <p:cNvPr id="5" name="Footer Placeholder 4"/>
          <p:cNvSpPr>
            <a:spLocks noGrp="1"/>
          </p:cNvSpPr>
          <p:nvPr>
            <p:ph type="ftr" sz="quarter" idx="3"/>
          </p:nvPr>
        </p:nvSpPr>
        <p:spPr/>
        <p:txBody>
          <a:bodyPr/>
          <a:lstStyle/>
          <a:p>
            <a:r>
              <a:rPr lang="en-US"/>
              <a:t>MQXFA18 SG data</a:t>
            </a:r>
            <a:endParaRPr lang="en-GB" dirty="0"/>
          </a:p>
        </p:txBody>
      </p:sp>
      <p:sp>
        <p:nvSpPr>
          <p:cNvPr id="6" name="Title 1"/>
          <p:cNvSpPr>
            <a:spLocks noGrp="1"/>
          </p:cNvSpPr>
          <p:nvPr>
            <p:ph type="title"/>
          </p:nvPr>
        </p:nvSpPr>
        <p:spPr>
          <a:xfrm>
            <a:off x="612000" y="2277177"/>
            <a:ext cx="7920000" cy="720000"/>
          </a:xfrm>
        </p:spPr>
        <p:txBody>
          <a:bodyPr/>
          <a:lstStyle/>
          <a:p>
            <a:r>
              <a:rPr lang="en-US" dirty="0"/>
              <a:t>SG Readings in the Cooldown 1</a:t>
            </a:r>
          </a:p>
        </p:txBody>
      </p:sp>
    </p:spTree>
    <p:extLst>
      <p:ext uri="{BB962C8B-B14F-4D97-AF65-F5344CB8AC3E}">
        <p14:creationId xmlns:p14="http://schemas.microsoft.com/office/powerpoint/2010/main" val="2219601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Shells</a:t>
            </a:r>
          </a:p>
        </p:txBody>
      </p:sp>
      <p:sp>
        <p:nvSpPr>
          <p:cNvPr id="4" name="Slide Number Placeholder 3"/>
          <p:cNvSpPr>
            <a:spLocks noGrp="1"/>
          </p:cNvSpPr>
          <p:nvPr>
            <p:ph type="sldNum" sz="quarter" idx="12"/>
          </p:nvPr>
        </p:nvSpPr>
        <p:spPr/>
        <p:txBody>
          <a:bodyPr/>
          <a:lstStyle/>
          <a:p>
            <a:fld id="{BFDCA1C4-9514-7B4F-976F-D92F7E296653}" type="slidenum">
              <a:rPr lang="fr-FR" smtClean="0"/>
              <a:pPr/>
              <a:t>9</a:t>
            </a:fld>
            <a:endParaRPr lang="fr-FR" dirty="0"/>
          </a:p>
        </p:txBody>
      </p:sp>
      <p:sp>
        <p:nvSpPr>
          <p:cNvPr id="11" name="Footer Placeholder 10"/>
          <p:cNvSpPr>
            <a:spLocks noGrp="1"/>
          </p:cNvSpPr>
          <p:nvPr>
            <p:ph type="ftr" sz="quarter" idx="3"/>
          </p:nvPr>
        </p:nvSpPr>
        <p:spPr>
          <a:xfrm>
            <a:off x="1992919" y="6356350"/>
            <a:ext cx="6550800" cy="360000"/>
          </a:xfrm>
        </p:spPr>
        <p:txBody>
          <a:bodyPr/>
          <a:lstStyle/>
          <a:p>
            <a:r>
              <a:rPr lang="en-US"/>
              <a:t>MQXFA18 SG data</a:t>
            </a:r>
            <a:endParaRPr lang="en-GB" dirty="0"/>
          </a:p>
        </p:txBody>
      </p:sp>
      <p:pic>
        <p:nvPicPr>
          <p:cNvPr id="10" name="Picture 9">
            <a:extLst>
              <a:ext uri="{FF2B5EF4-FFF2-40B4-BE49-F238E27FC236}">
                <a16:creationId xmlns:a16="http://schemas.microsoft.com/office/drawing/2014/main" id="{9AA2B658-BCF0-40EC-8E73-2361E63269C1}"/>
              </a:ext>
            </a:extLst>
          </p:cNvPr>
          <p:cNvPicPr>
            <a:picLocks noChangeAspect="1"/>
          </p:cNvPicPr>
          <p:nvPr/>
        </p:nvPicPr>
        <p:blipFill>
          <a:blip r:embed="rId2"/>
          <a:stretch>
            <a:fillRect/>
          </a:stretch>
        </p:blipFill>
        <p:spPr>
          <a:xfrm>
            <a:off x="545278" y="902048"/>
            <a:ext cx="3870303" cy="2271615"/>
          </a:xfrm>
          <a:prstGeom prst="rect">
            <a:avLst/>
          </a:prstGeom>
        </p:spPr>
      </p:pic>
      <p:pic>
        <p:nvPicPr>
          <p:cNvPr id="14" name="Picture 13">
            <a:extLst>
              <a:ext uri="{FF2B5EF4-FFF2-40B4-BE49-F238E27FC236}">
                <a16:creationId xmlns:a16="http://schemas.microsoft.com/office/drawing/2014/main" id="{F4ADD686-5B06-45B5-8A54-622B596C8282}"/>
              </a:ext>
            </a:extLst>
          </p:cNvPr>
          <p:cNvPicPr>
            <a:picLocks noChangeAspect="1"/>
          </p:cNvPicPr>
          <p:nvPr/>
        </p:nvPicPr>
        <p:blipFill>
          <a:blip r:embed="rId3"/>
          <a:stretch>
            <a:fillRect/>
          </a:stretch>
        </p:blipFill>
        <p:spPr>
          <a:xfrm>
            <a:off x="4751210" y="900000"/>
            <a:ext cx="3792509" cy="2271616"/>
          </a:xfrm>
          <a:prstGeom prst="rect">
            <a:avLst/>
          </a:prstGeom>
        </p:spPr>
      </p:pic>
      <p:pic>
        <p:nvPicPr>
          <p:cNvPr id="16" name="Picture 15">
            <a:extLst>
              <a:ext uri="{FF2B5EF4-FFF2-40B4-BE49-F238E27FC236}">
                <a16:creationId xmlns:a16="http://schemas.microsoft.com/office/drawing/2014/main" id="{93927ACD-A2AC-4DE1-A834-0D5222CA3551}"/>
              </a:ext>
            </a:extLst>
          </p:cNvPr>
          <p:cNvPicPr>
            <a:picLocks noChangeAspect="1"/>
          </p:cNvPicPr>
          <p:nvPr/>
        </p:nvPicPr>
        <p:blipFill>
          <a:blip r:embed="rId4"/>
          <a:stretch>
            <a:fillRect/>
          </a:stretch>
        </p:blipFill>
        <p:spPr>
          <a:xfrm>
            <a:off x="545278" y="3647174"/>
            <a:ext cx="3870303" cy="2271615"/>
          </a:xfrm>
          <a:prstGeom prst="rect">
            <a:avLst/>
          </a:prstGeom>
        </p:spPr>
      </p:pic>
      <p:pic>
        <p:nvPicPr>
          <p:cNvPr id="18" name="Picture 17">
            <a:extLst>
              <a:ext uri="{FF2B5EF4-FFF2-40B4-BE49-F238E27FC236}">
                <a16:creationId xmlns:a16="http://schemas.microsoft.com/office/drawing/2014/main" id="{06DADCD7-E2AA-4C21-8AB5-AFE4F5520E5E}"/>
              </a:ext>
            </a:extLst>
          </p:cNvPr>
          <p:cNvPicPr>
            <a:picLocks noChangeAspect="1"/>
          </p:cNvPicPr>
          <p:nvPr/>
        </p:nvPicPr>
        <p:blipFill>
          <a:blip r:embed="rId5"/>
          <a:stretch>
            <a:fillRect/>
          </a:stretch>
        </p:blipFill>
        <p:spPr>
          <a:xfrm>
            <a:off x="4751210" y="3647173"/>
            <a:ext cx="3792509" cy="2271616"/>
          </a:xfrm>
          <a:prstGeom prst="rect">
            <a:avLst/>
          </a:prstGeom>
        </p:spPr>
      </p:pic>
    </p:spTree>
    <p:extLst>
      <p:ext uri="{BB962C8B-B14F-4D97-AF65-F5344CB8AC3E}">
        <p14:creationId xmlns:p14="http://schemas.microsoft.com/office/powerpoint/2010/main" val="220447919"/>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BF8EF391-2BAD-45F4-B22E-736040720C99}">
  <ds:schemaRefs>
    <ds:schemaRef ds:uri="http://www.w3.org/XML/1998/namespace"/>
    <ds:schemaRef ds:uri="8946e33d-fd2f-4ae4-8ee9-d90c129cdf9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83593</TotalTime>
  <Words>958</Words>
  <Application>Microsoft Office PowerPoint</Application>
  <PresentationFormat>On-screen Show (4:3)</PresentationFormat>
  <Paragraphs>193</Paragraphs>
  <Slides>33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黑体</vt:lpstr>
      <vt:lpstr>Arial</vt:lpstr>
      <vt:lpstr>Calibri</vt:lpstr>
      <vt:lpstr>Cambria</vt:lpstr>
      <vt:lpstr>Century Gothic</vt:lpstr>
      <vt:lpstr>Times New Roman</vt:lpstr>
      <vt:lpstr>Wingdings</vt:lpstr>
      <vt:lpstr>Thème Office</vt:lpstr>
      <vt:lpstr>MQXFA18 SG Data during Testing</vt:lpstr>
      <vt:lpstr>MQXFA SG Gauges Layout </vt:lpstr>
      <vt:lpstr>Data Processing Notes for MQXFA18</vt:lpstr>
      <vt:lpstr>Shell01 stress. History plots</vt:lpstr>
      <vt:lpstr>Shell04 stress. History plots</vt:lpstr>
      <vt:lpstr>Shell07 stress. History plots</vt:lpstr>
      <vt:lpstr>Rods’ strain and stress. History plots</vt:lpstr>
      <vt:lpstr>SG Readings in the Cooldown 1</vt:lpstr>
      <vt:lpstr>Shells</vt:lpstr>
      <vt:lpstr>Shells and Rods</vt:lpstr>
      <vt:lpstr>Multiplots: Quenches 1-13</vt:lpstr>
      <vt:lpstr>Shell 1 - Strain</vt:lpstr>
      <vt:lpstr>Shell 1 – Delta Stress</vt:lpstr>
      <vt:lpstr>Shell 4 - Strain</vt:lpstr>
      <vt:lpstr>Shell 4 – Delta Stress</vt:lpstr>
      <vt:lpstr>Shell 7 - Strain</vt:lpstr>
      <vt:lpstr>Shell 7 – Delta Stress</vt:lpstr>
      <vt:lpstr>Rods – Strain and Delta Stress</vt:lpstr>
      <vt:lpstr>Multiplots: Ramps 1 to 13 (except ramp 2)</vt:lpstr>
      <vt:lpstr>Shell 1 - Strain</vt:lpstr>
      <vt:lpstr>Shell 1 – Delta Stress</vt:lpstr>
      <vt:lpstr>Shell 4 - Strain</vt:lpstr>
      <vt:lpstr>Shell 4 – Delta Stress</vt:lpstr>
      <vt:lpstr>Shell 7 - Strain</vt:lpstr>
      <vt:lpstr>Shell 7 – Delta Stress</vt:lpstr>
      <vt:lpstr>Rods – Strain and Delta Stress</vt:lpstr>
      <vt:lpstr>Appendix</vt:lpstr>
      <vt:lpstr>Preload at RT – Coils, shells and rods</vt:lpstr>
      <vt:lpstr>Coil stress increase during powering (ramps-up and down averaged) Comparison with previous magnets</vt:lpstr>
      <vt:lpstr>Coil stress increase during powering (ramps-up and down averaged) Comparison with previous magnets</vt:lpstr>
      <vt:lpstr>E.M. Effect is Apparent on Coils and Shell 7 (this example is for magnet 5 but applies to all)</vt:lpstr>
      <vt:lpstr>Reference: MQXFA03 Coil Azimuthal --- over I2</vt:lpstr>
      <vt:lpstr>MQXFA04 Coil Strain --- over I2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MQXFA03 SG Data in Cooldown</dc:title>
  <dc:creator>Heng Pan</dc:creator>
  <cp:lastModifiedBy>Garcia Fajardo, Laura</cp:lastModifiedBy>
  <cp:revision>1275</cp:revision>
  <cp:lastPrinted>2017-05-11T15:20:58Z</cp:lastPrinted>
  <dcterms:created xsi:type="dcterms:W3CDTF">2018-06-04T18:48:06Z</dcterms:created>
  <dcterms:modified xsi:type="dcterms:W3CDTF">2024-10-28T18:13:30Z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