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3" r:id="rId5"/>
    <p:sldId id="709" r:id="rId6"/>
    <p:sldId id="712" r:id="rId7"/>
    <p:sldId id="710" r:id="rId8"/>
    <p:sldId id="711" r:id="rId9"/>
    <p:sldId id="708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0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atore, Joseph" initials="MJ" lastIdx="2" clrIdx="0">
    <p:extLst>
      <p:ext uri="{19B8F6BF-5375-455C-9EA6-DF929625EA0E}">
        <p15:presenceInfo xmlns:p15="http://schemas.microsoft.com/office/powerpoint/2012/main" userId="S::muratore@bnl.gov::1a594720-d9f6-4832-a0b1-1776ea58b3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00"/>
    <a:srgbClr val="FFCC66"/>
    <a:srgbClr val="D3E7F1"/>
    <a:srgbClr val="007400"/>
    <a:srgbClr val="009900"/>
    <a:srgbClr val="5F5F5F"/>
    <a:srgbClr val="FFCC99"/>
    <a:srgbClr val="FFFFFF"/>
    <a:srgbClr val="EAF7FA"/>
    <a:srgbClr val="EBF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6C862-56FD-44F7-BDD2-790E84FD428F}" v="35" dt="2024-10-28T17:22:08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3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2208" y="114"/>
      </p:cViewPr>
      <p:guideLst>
        <p:guide orient="horz" pos="4080"/>
        <p:guide pos="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rian, Febin" userId="b8909568-2362-46fd-acec-3c1d43419ac8" providerId="ADAL" clId="{8716C862-56FD-44F7-BDD2-790E84FD428F}"/>
    <pc:docChg chg="custSel addSld modSld">
      <pc:chgData name="Kurian, Febin" userId="b8909568-2362-46fd-acec-3c1d43419ac8" providerId="ADAL" clId="{8716C862-56FD-44F7-BDD2-790E84FD428F}" dt="2024-10-28T17:22:08.171" v="340"/>
      <pc:docMkLst>
        <pc:docMk/>
      </pc:docMkLst>
      <pc:sldChg chg="modSp mod">
        <pc:chgData name="Kurian, Febin" userId="b8909568-2362-46fd-acec-3c1d43419ac8" providerId="ADAL" clId="{8716C862-56FD-44F7-BDD2-790E84FD428F}" dt="2024-10-28T14:14:22.653" v="0" actId="20577"/>
        <pc:sldMkLst>
          <pc:docMk/>
          <pc:sldMk cId="0" sldId="263"/>
        </pc:sldMkLst>
        <pc:spChg chg="mod">
          <ac:chgData name="Kurian, Febin" userId="b8909568-2362-46fd-acec-3c1d43419ac8" providerId="ADAL" clId="{8716C862-56FD-44F7-BDD2-790E84FD428F}" dt="2024-10-28T14:14:22.653" v="0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Kurian, Febin" userId="b8909568-2362-46fd-acec-3c1d43419ac8" providerId="ADAL" clId="{8716C862-56FD-44F7-BDD2-790E84FD428F}" dt="2024-10-28T14:20:28.528" v="57" actId="6549"/>
        <pc:sldMkLst>
          <pc:docMk/>
          <pc:sldMk cId="4227688576" sldId="708"/>
        </pc:sldMkLst>
        <pc:spChg chg="mod">
          <ac:chgData name="Kurian, Febin" userId="b8909568-2362-46fd-acec-3c1d43419ac8" providerId="ADAL" clId="{8716C862-56FD-44F7-BDD2-790E84FD428F}" dt="2024-10-28T14:20:28.528" v="57" actId="6549"/>
          <ac:spMkLst>
            <pc:docMk/>
            <pc:sldMk cId="4227688576" sldId="708"/>
            <ac:spMk id="3" creationId="{2E6AB8A8-C13E-10E8-4311-D8921CBC70D8}"/>
          </ac:spMkLst>
        </pc:spChg>
      </pc:sldChg>
      <pc:sldChg chg="addSp delSp modSp mod">
        <pc:chgData name="Kurian, Febin" userId="b8909568-2362-46fd-acec-3c1d43419ac8" providerId="ADAL" clId="{8716C862-56FD-44F7-BDD2-790E84FD428F}" dt="2024-10-28T17:22:08.171" v="340"/>
        <pc:sldMkLst>
          <pc:docMk/>
          <pc:sldMk cId="2065139457" sldId="709"/>
        </pc:sldMkLst>
        <pc:graphicFrameChg chg="add mod">
          <ac:chgData name="Kurian, Febin" userId="b8909568-2362-46fd-acec-3c1d43419ac8" providerId="ADAL" clId="{8716C862-56FD-44F7-BDD2-790E84FD428F}" dt="2024-10-28T14:18:12.973" v="4"/>
          <ac:graphicFrameMkLst>
            <pc:docMk/>
            <pc:sldMk cId="2065139457" sldId="709"/>
            <ac:graphicFrameMk id="5" creationId="{24540BE8-A5CC-4E27-8594-F54A954200B3}"/>
          </ac:graphicFrameMkLst>
        </pc:graphicFrameChg>
        <pc:graphicFrameChg chg="del">
          <ac:chgData name="Kurian, Febin" userId="b8909568-2362-46fd-acec-3c1d43419ac8" providerId="ADAL" clId="{8716C862-56FD-44F7-BDD2-790E84FD428F}" dt="2024-10-28T14:18:05.692" v="1" actId="478"/>
          <ac:graphicFrameMkLst>
            <pc:docMk/>
            <pc:sldMk cId="2065139457" sldId="709"/>
            <ac:graphicFrameMk id="6" creationId="{24540BE8-A5CC-4E27-8594-F54A954200B3}"/>
          </ac:graphicFrameMkLst>
        </pc:graphicFrameChg>
        <pc:graphicFrameChg chg="add mod">
          <ac:chgData name="Kurian, Febin" userId="b8909568-2362-46fd-acec-3c1d43419ac8" providerId="ADAL" clId="{8716C862-56FD-44F7-BDD2-790E84FD428F}" dt="2024-10-28T14:19:01.885" v="19"/>
          <ac:graphicFrameMkLst>
            <pc:docMk/>
            <pc:sldMk cId="2065139457" sldId="709"/>
            <ac:graphicFrameMk id="8" creationId="{24540BE8-A5CC-4E27-8594-F54A954200B3}"/>
          </ac:graphicFrameMkLst>
        </pc:graphicFrameChg>
        <pc:graphicFrameChg chg="add mod">
          <ac:chgData name="Kurian, Febin" userId="b8909568-2362-46fd-acec-3c1d43419ac8" providerId="ADAL" clId="{8716C862-56FD-44F7-BDD2-790E84FD428F}" dt="2024-10-28T17:22:08.171" v="340"/>
          <ac:graphicFrameMkLst>
            <pc:docMk/>
            <pc:sldMk cId="2065139457" sldId="709"/>
            <ac:graphicFrameMk id="9" creationId="{24540BE8-A5CC-4E27-8594-F54A954200B3}"/>
          </ac:graphicFrameMkLst>
        </pc:graphicFrameChg>
        <pc:picChg chg="add del mod">
          <ac:chgData name="Kurian, Febin" userId="b8909568-2362-46fd-acec-3c1d43419ac8" providerId="ADAL" clId="{8716C862-56FD-44F7-BDD2-790E84FD428F}" dt="2024-10-28T14:18:45.755" v="12" actId="478"/>
          <ac:picMkLst>
            <pc:docMk/>
            <pc:sldMk cId="2065139457" sldId="709"/>
            <ac:picMk id="7" creationId="{7152913A-98CA-CE2C-5BD7-545158179B06}"/>
          </ac:picMkLst>
        </pc:picChg>
      </pc:sldChg>
      <pc:sldChg chg="delSp modSp mod">
        <pc:chgData name="Kurian, Febin" userId="b8909568-2362-46fd-acec-3c1d43419ac8" providerId="ADAL" clId="{8716C862-56FD-44F7-BDD2-790E84FD428F}" dt="2024-10-28T14:20:58.716" v="58" actId="207"/>
        <pc:sldMkLst>
          <pc:docMk/>
          <pc:sldMk cId="4267641917" sldId="711"/>
        </pc:sldMkLst>
        <pc:spChg chg="mod">
          <ac:chgData name="Kurian, Febin" userId="b8909568-2362-46fd-acec-3c1d43419ac8" providerId="ADAL" clId="{8716C862-56FD-44F7-BDD2-790E84FD428F}" dt="2024-10-28T14:20:58.716" v="58" actId="207"/>
          <ac:spMkLst>
            <pc:docMk/>
            <pc:sldMk cId="4267641917" sldId="711"/>
            <ac:spMk id="3" creationId="{A18CA867-8E3F-7123-DF06-737D8E9BE1E4}"/>
          </ac:spMkLst>
        </pc:spChg>
        <pc:picChg chg="del">
          <ac:chgData name="Kurian, Febin" userId="b8909568-2362-46fd-acec-3c1d43419ac8" providerId="ADAL" clId="{8716C862-56FD-44F7-BDD2-790E84FD428F}" dt="2024-10-28T14:20:01.588" v="27" actId="478"/>
          <ac:picMkLst>
            <pc:docMk/>
            <pc:sldMk cId="4267641917" sldId="711"/>
            <ac:picMk id="5" creationId="{84F1C37B-36E1-4887-3D3C-C4882A98169D}"/>
          </ac:picMkLst>
        </pc:picChg>
      </pc:sldChg>
      <pc:sldChg chg="modSp new mod">
        <pc:chgData name="Kurian, Febin" userId="b8909568-2362-46fd-acec-3c1d43419ac8" providerId="ADAL" clId="{8716C862-56FD-44F7-BDD2-790E84FD428F}" dt="2024-10-28T14:31:40.841" v="337" actId="15"/>
        <pc:sldMkLst>
          <pc:docMk/>
          <pc:sldMk cId="2253363596" sldId="712"/>
        </pc:sldMkLst>
        <pc:spChg chg="mod">
          <ac:chgData name="Kurian, Febin" userId="b8909568-2362-46fd-acec-3c1d43419ac8" providerId="ADAL" clId="{8716C862-56FD-44F7-BDD2-790E84FD428F}" dt="2024-10-28T14:31:21.304" v="330" actId="20577"/>
          <ac:spMkLst>
            <pc:docMk/>
            <pc:sldMk cId="2253363596" sldId="712"/>
            <ac:spMk id="2" creationId="{47060359-5460-8084-46F3-CB0F936A4F96}"/>
          </ac:spMkLst>
        </pc:spChg>
        <pc:spChg chg="mod">
          <ac:chgData name="Kurian, Febin" userId="b8909568-2362-46fd-acec-3c1d43419ac8" providerId="ADAL" clId="{8716C862-56FD-44F7-BDD2-790E84FD428F}" dt="2024-10-28T14:31:40.841" v="337" actId="15"/>
          <ac:spMkLst>
            <pc:docMk/>
            <pc:sldMk cId="2253363596" sldId="712"/>
            <ac:spMk id="3" creationId="{9BBB5ACE-D9E1-9227-0B96-FBCC9328AC0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brookhavenlab-my.sharepoint.com/personal/fkurian_bnl_gov/Documents/Documents/AUP/MQXFA18/MQXFA18_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</a:rPr>
              <a:t>MQXFA 18 Vertical Test</a:t>
            </a:r>
          </a:p>
          <a:p>
            <a:pPr>
              <a:defRPr/>
            </a:pPr>
            <a:r>
              <a:rPr lang="en-US" sz="1200"/>
              <a:t>All tests at</a:t>
            </a:r>
            <a:r>
              <a:rPr lang="en-US" sz="1200" baseline="0"/>
              <a:t> 1.9 K, 20A/s unless specified otherwise </a:t>
            </a:r>
            <a:endParaRPr lang="en-US" sz="1200"/>
          </a:p>
        </c:rich>
      </c:tx>
      <c:layout>
        <c:manualLayout>
          <c:xMode val="edge"/>
          <c:yMode val="edge"/>
          <c:x val="0.57193091990404932"/>
          <c:y val="3.8513440733613326E-2"/>
        </c:manualLayout>
      </c:layout>
      <c:overlay val="0"/>
      <c:spPr>
        <a:noFill/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'18_QuenchList_BNL'!$G$1</c:f>
              <c:strCache>
                <c:ptCount val="1"/>
                <c:pt idx="0">
                  <c:v>Quench(Q1)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x"/>
            <c:size val="10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solidFill>
                <a:srgbClr val="0E2841">
                  <a:lumMod val="10000"/>
                  <a:lumOff val="9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9050" rIns="182880" bIns="9144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'18_QuenchList_BNL'!$B$15:$B$55</c:f>
              <c:numCache>
                <c:formatCode>General</c:formatCod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xVal>
          <c:yVal>
            <c:numRef>
              <c:f>'18_QuenchList_BNL'!$G$15:$G$55</c:f>
              <c:numCache>
                <c:formatCode>General</c:formatCode>
                <c:ptCount val="35"/>
                <c:pt idx="0">
                  <c:v>14.832000000000001</c:v>
                </c:pt>
                <c:pt idx="1">
                  <c:v>15.571</c:v>
                </c:pt>
                <c:pt idx="2">
                  <c:v>15.686999999999999</c:v>
                </c:pt>
                <c:pt idx="3">
                  <c:v>15.879</c:v>
                </c:pt>
                <c:pt idx="4">
                  <c:v>16.079999999999998</c:v>
                </c:pt>
                <c:pt idx="5">
                  <c:v>16.106000000000002</c:v>
                </c:pt>
                <c:pt idx="6">
                  <c:v>16.117999999999999</c:v>
                </c:pt>
                <c:pt idx="7">
                  <c:v>16.164999999999999</c:v>
                </c:pt>
                <c:pt idx="8">
                  <c:v>16.225000000000001</c:v>
                </c:pt>
                <c:pt idx="9">
                  <c:v>16.32</c:v>
                </c:pt>
                <c:pt idx="10">
                  <c:v>16.282</c:v>
                </c:pt>
                <c:pt idx="11">
                  <c:v>16.440999999999999</c:v>
                </c:pt>
                <c:pt idx="12">
                  <c:v>16.353999999999999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57E-41FF-B38F-34FB05B840D7}"/>
            </c:ext>
          </c:extLst>
        </c:ser>
        <c:ser>
          <c:idx val="4"/>
          <c:order val="3"/>
          <c:tx>
            <c:strRef>
              <c:f>'18_QuenchList_BNL'!$K$1</c:f>
              <c:strCache>
                <c:ptCount val="1"/>
                <c:pt idx="0">
                  <c:v>Trip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plus"/>
            <c:size val="10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14"/>
              <c:layout>
                <c:manualLayout>
                  <c:x val="-1.8549695462721491E-2"/>
                  <c:y val="-6.40643404065450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7E-41FF-B38F-34FB05B840D7}"/>
                </c:ext>
              </c:extLst>
            </c:dLbl>
            <c:spPr>
              <a:solidFill>
                <a:srgbClr val="E97132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'18_QuenchList_BNL'!$B$15:$B$55</c:f>
              <c:numCache>
                <c:formatCode>General</c:formatCode>
                <c:ptCount val="3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</c:numCache>
            </c:numRef>
          </c:xVal>
          <c:yVal>
            <c:numRef>
              <c:f>'18_QuenchList_BNL'!$K$15:$K$55</c:f>
              <c:numCache>
                <c:formatCode>General</c:formatCode>
                <c:ptCount val="35"/>
                <c:pt idx="18">
                  <c:v>16.23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57E-41FF-B38F-34FB05B84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scatterChart>
        <c:scatterStyle val="smoothMarker"/>
        <c:varyColors val="0"/>
        <c:ser>
          <c:idx val="1"/>
          <c:order val="1"/>
          <c:tx>
            <c:strRef>
              <c:f>'18_QuenchList_BNL'!$I$1</c:f>
              <c:strCache>
                <c:ptCount val="1"/>
                <c:pt idx="0">
                  <c:v>Quench(Q3)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triang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22"/>
              <c:tx>
                <c:rich>
                  <a:bodyPr rot="-5400000" spcFirstLastPara="1" vertOverflow="ellipsis" wrap="square" lIns="38100" tIns="19050" rIns="182880" bIns="19050" anchor="b" anchorCtr="0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A10DD34-F160-40C8-9538-B0CC1F6D9B52}" type="CELLREF">
                      <a:rPr lang="en-US" sz="1050" b="1">
                        <a:solidFill>
                          <a:sysClr val="windowText" lastClr="000000"/>
                        </a:solidFill>
                      </a:rPr>
                      <a:pPr>
                        <a:defRPr sz="1050" b="1">
                          <a:solidFill>
                            <a:sysClr val="windowText" lastClr="000000"/>
                          </a:solidFill>
                        </a:defRPr>
                      </a:pPr>
                      <a:t>[CELLREF]</a:t>
                    </a:fld>
                    <a:endParaRPr lang="en-US"/>
                  </a:p>
                </c:rich>
              </c:tx>
              <c:spPr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182880" bIns="19050" anchor="b" anchorCtr="0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{1A10DD34-F160-40C8-9538-B0CC1F6D9B52}</c15:txfldGUID>
                      <c15:f>'18_QuenchList_BNL'!$U$45</c15:f>
                      <c15:dlblFieldTableCache>
                        <c:ptCount val="1"/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3-457E-41FF-B38F-34FB05B840D7}"/>
                </c:ext>
              </c:extLst>
            </c:dLbl>
            <c:spPr>
              <a:solidFill>
                <a:srgbClr val="4EA72E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38100" tIns="19050" rIns="182880" bIns="19050" anchor="b" anchorCtr="0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'18_QuenchList_BNL'!$B$15:$B$59</c:f>
              <c:numCache>
                <c:formatCode>General</c:formatCode>
                <c:ptCount val="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xVal>
          <c:yVal>
            <c:numRef>
              <c:f>'18_QuenchList_BNL'!$I$15:$I$64</c:f>
              <c:numCache>
                <c:formatCode>General</c:formatCode>
                <c:ptCount val="44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57E-41FF-B38F-34FB05B840D7}"/>
            </c:ext>
          </c:extLst>
        </c:ser>
        <c:ser>
          <c:idx val="5"/>
          <c:order val="2"/>
          <c:tx>
            <c:strRef>
              <c:f>'18_QuenchList_BNL'!$J$1</c:f>
              <c:strCache>
                <c:ptCount val="1"/>
                <c:pt idx="0">
                  <c:v>Quench(Q4)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'18_QuenchList_BNL'!$B$15:$B$59</c:f>
              <c:numCache>
                <c:formatCode>General</c:formatCode>
                <c:ptCount val="3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</c:numCache>
            </c:numRef>
          </c:xVal>
          <c:yVal>
            <c:numRef>
              <c:f>'18_QuenchList_BNL'!$J$15:$J$59</c:f>
              <c:numCache>
                <c:formatCode>General</c:formatCode>
                <c:ptCount val="39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5-457E-41FF-B38F-34FB05B840D7}"/>
            </c:ext>
          </c:extLst>
        </c:ser>
        <c:ser>
          <c:idx val="3"/>
          <c:order val="4"/>
          <c:tx>
            <c:strRef>
              <c:f>'18_QuenchList_BNL'!$P$1</c:f>
              <c:strCache>
                <c:ptCount val="1"/>
                <c:pt idx="0">
                  <c:v>Inominal(kA)</c:v>
                </c:pt>
              </c:strCache>
            </c:strRef>
          </c:tx>
          <c:spPr>
            <a:ln w="15875" cap="rnd">
              <a:solidFill>
                <a:schemeClr val="accent2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7E-41FF-B38F-34FB05B840D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7E-41FF-B38F-34FB05B840D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7E-41FF-B38F-34FB05B840D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57E-41FF-B38F-34FB05B840D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57E-41FF-B38F-34FB05B840D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57E-41FF-B38F-34FB05B840D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57E-41FF-B38F-34FB05B840D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57E-41FF-B38F-34FB05B840D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57E-41FF-B38F-34FB05B840D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57E-41FF-B38F-34FB05B840D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57E-41FF-B38F-34FB05B840D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57E-41FF-B38F-34FB05B840D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57E-41FF-B38F-34FB05B840D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57E-41FF-B38F-34FB05B840D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57E-41FF-B38F-34FB05B840D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57E-41FF-B38F-34FB05B840D7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57E-41FF-B38F-34FB05B840D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57E-41FF-B38F-34FB05B840D7}"/>
                </c:ext>
              </c:extLst>
            </c:dLbl>
            <c:dLbl>
              <c:idx val="18"/>
              <c:tx>
                <c:rich>
                  <a:bodyPr rot="-5400000" spcFirstLastPara="1" vertOverflow="clip" horzOverflow="clip" vert="horz" wrap="square" lIns="18288" tIns="18288" rIns="36576" bIns="36576" anchor="t" anchorCtr="0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D8A1040-B9BD-4A0A-B526-ADDFDFB8EC8F}" type="CELLRANGE">
                      <a:rPr lang="en-US"/>
                      <a:pPr>
                        <a:defRPr sz="1200" b="1">
                          <a:solidFill>
                            <a:sysClr val="windowText" lastClr="000000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FF9999"/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18288" tIns="18288" rIns="36576" bIns="36576" anchor="t" anchorCtr="0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457E-41FF-B38F-34FB05B840D7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457E-41FF-B38F-34FB05B840D7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457E-41FF-B38F-34FB05B840D7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457E-41FF-B38F-34FB05B840D7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457E-41FF-B38F-34FB05B840D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457E-41FF-B38F-34FB05B840D7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457E-41FF-B38F-34FB05B840D7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457E-41FF-B38F-34FB05B840D7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0-457E-41FF-B38F-34FB05B840D7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1-457E-41FF-B38F-34FB05B840D7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2-457E-41FF-B38F-34FB05B840D7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3-457E-41FF-B38F-34FB05B840D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18288" tIns="18288" rIns="36576" bIns="36576" anchor="t" anchorCtr="0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'18_QuenchList_BNL'!$B$15:$B$50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'18_QuenchList_BNL'!$P$15:$P$50</c:f>
              <c:numCache>
                <c:formatCode>General</c:formatCode>
                <c:ptCount val="30"/>
                <c:pt idx="0">
                  <c:v>16.23</c:v>
                </c:pt>
                <c:pt idx="1">
                  <c:v>16.23</c:v>
                </c:pt>
                <c:pt idx="2">
                  <c:v>16.23</c:v>
                </c:pt>
                <c:pt idx="3">
                  <c:v>16.23</c:v>
                </c:pt>
                <c:pt idx="4">
                  <c:v>16.23</c:v>
                </c:pt>
                <c:pt idx="5">
                  <c:v>16.23</c:v>
                </c:pt>
                <c:pt idx="6">
                  <c:v>16.23</c:v>
                </c:pt>
                <c:pt idx="7">
                  <c:v>16.23</c:v>
                </c:pt>
                <c:pt idx="8">
                  <c:v>16.23</c:v>
                </c:pt>
                <c:pt idx="9">
                  <c:v>16.23</c:v>
                </c:pt>
                <c:pt idx="10">
                  <c:v>16.23</c:v>
                </c:pt>
                <c:pt idx="11">
                  <c:v>16.23</c:v>
                </c:pt>
                <c:pt idx="12">
                  <c:v>16.23</c:v>
                </c:pt>
                <c:pt idx="13">
                  <c:v>16.23</c:v>
                </c:pt>
                <c:pt idx="14">
                  <c:v>16.23</c:v>
                </c:pt>
                <c:pt idx="15">
                  <c:v>16.23</c:v>
                </c:pt>
                <c:pt idx="16">
                  <c:v>16.23</c:v>
                </c:pt>
                <c:pt idx="17">
                  <c:v>16.23</c:v>
                </c:pt>
                <c:pt idx="18">
                  <c:v>16.23</c:v>
                </c:pt>
                <c:pt idx="19">
                  <c:v>16.23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  <c:pt idx="24">
                  <c:v>16.23</c:v>
                </c:pt>
                <c:pt idx="25">
                  <c:v>16.23</c:v>
                </c:pt>
                <c:pt idx="26">
                  <c:v>16.23</c:v>
                </c:pt>
                <c:pt idx="27">
                  <c:v>16.23</c:v>
                </c:pt>
                <c:pt idx="28">
                  <c:v>16.23</c:v>
                </c:pt>
                <c:pt idx="29">
                  <c:v>16.23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'18_QuenchList_BNL'!$U$15:$U$33</c15:f>
                <c15:dlblRangeCache>
                  <c:ptCount val="19"/>
                  <c:pt idx="13">
                    <c:v>30 min hold</c:v>
                  </c:pt>
                  <c:pt idx="14">
                    <c:v>at +30/-100A/s</c:v>
                  </c:pt>
                  <c:pt idx="15">
                    <c:v>60 min hold</c:v>
                  </c:pt>
                  <c:pt idx="16">
                    <c:v>Mag. Meas (2)</c:v>
                  </c:pt>
                  <c:pt idx="17">
                    <c:v>at +/-50A/s (10 Cycles)</c:v>
                  </c:pt>
                  <c:pt idx="18">
                    <c:v>PS Trip after 3hr40min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4-457E-41FF-B38F-34FB05B840D7}"/>
            </c:ext>
          </c:extLst>
        </c:ser>
        <c:ser>
          <c:idx val="2"/>
          <c:order val="5"/>
          <c:tx>
            <c:strRef>
              <c:f>'18_QuenchList_BNL'!$Q$1</c:f>
              <c:strCache>
                <c:ptCount val="1"/>
                <c:pt idx="0">
                  <c:v>I_Acceptance (kA)</c:v>
                </c:pt>
              </c:strCache>
            </c:strRef>
          </c:tx>
          <c:spPr>
            <a:ln w="15875" cap="rnd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'18_QuenchList_BNL'!$B$15:$B$50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xVal>
          <c:yVal>
            <c:numRef>
              <c:f>'18_QuenchList_BNL'!$Q$15:$Q$50</c:f>
              <c:numCache>
                <c:formatCode>General</c:formatCode>
                <c:ptCount val="30"/>
                <c:pt idx="0">
                  <c:v>16.53</c:v>
                </c:pt>
                <c:pt idx="1">
                  <c:v>16.53</c:v>
                </c:pt>
                <c:pt idx="2">
                  <c:v>16.53</c:v>
                </c:pt>
                <c:pt idx="3">
                  <c:v>16.53</c:v>
                </c:pt>
                <c:pt idx="4">
                  <c:v>16.53</c:v>
                </c:pt>
                <c:pt idx="5">
                  <c:v>16.53</c:v>
                </c:pt>
                <c:pt idx="6">
                  <c:v>16.53</c:v>
                </c:pt>
                <c:pt idx="7">
                  <c:v>16.53</c:v>
                </c:pt>
                <c:pt idx="8">
                  <c:v>16.53</c:v>
                </c:pt>
                <c:pt idx="9">
                  <c:v>16.53</c:v>
                </c:pt>
                <c:pt idx="10">
                  <c:v>16.53</c:v>
                </c:pt>
                <c:pt idx="11">
                  <c:v>16.53</c:v>
                </c:pt>
                <c:pt idx="12">
                  <c:v>16.53</c:v>
                </c:pt>
                <c:pt idx="13">
                  <c:v>16.53</c:v>
                </c:pt>
                <c:pt idx="14">
                  <c:v>16.53</c:v>
                </c:pt>
                <c:pt idx="15">
                  <c:v>16.53</c:v>
                </c:pt>
                <c:pt idx="16">
                  <c:v>16.53</c:v>
                </c:pt>
                <c:pt idx="17">
                  <c:v>16.53</c:v>
                </c:pt>
                <c:pt idx="18">
                  <c:v>16.53</c:v>
                </c:pt>
                <c:pt idx="19">
                  <c:v>16.53</c:v>
                </c:pt>
                <c:pt idx="20">
                  <c:v>16.53</c:v>
                </c:pt>
                <c:pt idx="21">
                  <c:v>16.53</c:v>
                </c:pt>
                <c:pt idx="22">
                  <c:v>16.53</c:v>
                </c:pt>
                <c:pt idx="23">
                  <c:v>16.53</c:v>
                </c:pt>
                <c:pt idx="24">
                  <c:v>16.53</c:v>
                </c:pt>
                <c:pt idx="25">
                  <c:v>16.53</c:v>
                </c:pt>
                <c:pt idx="26">
                  <c:v>16.53</c:v>
                </c:pt>
                <c:pt idx="27">
                  <c:v>16.53</c:v>
                </c:pt>
                <c:pt idx="28">
                  <c:v>16.53</c:v>
                </c:pt>
                <c:pt idx="29">
                  <c:v>16.53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25-457E-41FF-B38F-34FB05B840D7}"/>
            </c:ext>
          </c:extLst>
        </c:ser>
        <c:ser>
          <c:idx val="6"/>
          <c:order val="6"/>
          <c:tx>
            <c:strRef>
              <c:f>'18_QuenchList_BNL'!$L$1</c:f>
              <c:strCache>
                <c:ptCount val="1"/>
                <c:pt idx="0">
                  <c:v>No Quench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1587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6-457E-41FF-B38F-34FB05B840D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7-457E-41FF-B38F-34FB05B840D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8-457E-41FF-B38F-34FB05B840D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9-457E-41FF-B38F-34FB05B840D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A-457E-41FF-B38F-34FB05B840D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B-457E-41FF-B38F-34FB05B840D7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C-457E-41FF-B38F-34FB05B840D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D-457E-41FF-B38F-34FB05B840D7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E-457E-41FF-B38F-34FB05B840D7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2F-457E-41FF-B38F-34FB05B840D7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0-457E-41FF-B38F-34FB05B840D7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1-457E-41FF-B38F-34FB05B840D7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2-457E-41FF-B38F-34FB05B840D7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AA291F10-3F72-423A-BA71-3F95DDB8AA2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3-457E-41FF-B38F-34FB05B840D7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5850AC22-61E8-49E9-81A8-FB0B5AC4F4E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4-457E-41FF-B38F-34FB05B840D7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9046F65A-7D6A-4FC7-AE86-264968D3A87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5-457E-41FF-B38F-34FB05B840D7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6D5E8AF8-15FE-4CD3-8780-285188288CD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6-457E-41FF-B38F-34FB05B840D7}"/>
                </c:ext>
              </c:extLst>
            </c:dLbl>
            <c:dLbl>
              <c:idx val="17"/>
              <c:tx>
                <c:rich>
                  <a:bodyPr rot="-5400000" spcFirstLastPara="1" vertOverflow="clip" horzOverflow="clip" vert="horz" wrap="square" lIns="18288" tIns="18288" rIns="182880" bIns="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920153-5805-4CC6-8EE4-075EB00F1CDC}" type="CELLRANGE">
                      <a:rPr lang="en-US"/>
                      <a:pPr>
                        <a:defRPr sz="1200" b="1">
                          <a:solidFill>
                            <a:schemeClr val="bg2">
                              <a:lumMod val="10000"/>
                            </a:schemeClr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E97132">
                    <a:lumMod val="60000"/>
                    <a:lumOff val="40000"/>
                  </a:srgbClr>
                </a:solidFill>
                <a:ln>
                  <a:solidFill>
                    <a:sysClr val="windowText" lastClr="000000">
                      <a:lumMod val="25000"/>
                      <a:lumOff val="75000"/>
                    </a:sysClr>
                  </a:solidFill>
                </a:ln>
                <a:effectLst/>
              </c:spPr>
              <c:txPr>
                <a:bodyPr rot="-5400000" spcFirstLastPara="1" vertOverflow="clip" horzOverflow="clip" vert="horz" wrap="square" lIns="18288" tIns="18288" rIns="182880" bIns="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2">
                          <a:lumMod val="1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7-457E-41FF-B38F-34FB05B840D7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8-457E-41FF-B38F-34FB05B840D7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9-457E-41FF-B38F-34FB05B840D7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A-457E-41FF-B38F-34FB05B840D7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B-457E-41FF-B38F-34FB05B840D7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C-457E-41FF-B38F-34FB05B840D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endParaRPr lang="en-US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3D-457E-41FF-B38F-34FB05B840D7}"/>
                </c:ext>
              </c:extLst>
            </c:dLbl>
            <c:spPr>
              <a:solidFill>
                <a:srgbClr val="E97132">
                  <a:lumMod val="20000"/>
                  <a:lumOff val="80000"/>
                </a:srgbClr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-5400000" spcFirstLastPara="1" vertOverflow="clip" horzOverflow="clip" vert="horz" wrap="square" lIns="18288" tIns="18288" rIns="182880" bIns="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xVal>
            <c:numRef>
              <c:f>'18_QuenchList_BNL'!$B$15:$B$41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xVal>
          <c:yVal>
            <c:numRef>
              <c:f>'18_QuenchList_BNL'!$L$15:$L$41</c:f>
              <c:numCache>
                <c:formatCode>General</c:formatCode>
                <c:ptCount val="24"/>
                <c:pt idx="13">
                  <c:v>16.53</c:v>
                </c:pt>
                <c:pt idx="14">
                  <c:v>16.23</c:v>
                </c:pt>
                <c:pt idx="15">
                  <c:v>16.53</c:v>
                </c:pt>
                <c:pt idx="16">
                  <c:v>16.23</c:v>
                </c:pt>
                <c:pt idx="17">
                  <c:v>16.23</c:v>
                </c:pt>
                <c:pt idx="19">
                  <c:v>16.53</c:v>
                </c:pt>
                <c:pt idx="20">
                  <c:v>16.23</c:v>
                </c:pt>
                <c:pt idx="21">
                  <c:v>16.23</c:v>
                </c:pt>
                <c:pt idx="22">
                  <c:v>16.23</c:v>
                </c:pt>
                <c:pt idx="23">
                  <c:v>16.23</c:v>
                </c:pt>
              </c:numCache>
            </c:numRef>
          </c:yVal>
          <c:smooth val="1"/>
          <c:extLst>
            <c:ext xmlns:c15="http://schemas.microsoft.com/office/drawing/2012/chart" uri="{02D57815-91ED-43cb-92C2-25804820EDAC}">
              <c15:datalabelsRange>
                <c15:f>'18_QuenchList_BNL'!$U$15:$U$33</c15:f>
                <c15:dlblRangeCache>
                  <c:ptCount val="19"/>
                  <c:pt idx="13">
                    <c:v>30 min hold</c:v>
                  </c:pt>
                  <c:pt idx="14">
                    <c:v>at +30/-100A/s</c:v>
                  </c:pt>
                  <c:pt idx="15">
                    <c:v>60 min hold</c:v>
                  </c:pt>
                  <c:pt idx="16">
                    <c:v>Mag. Meas (2)</c:v>
                  </c:pt>
                  <c:pt idx="17">
                    <c:v>at +/-50A/s (10 Cycles)</c:v>
                  </c:pt>
                  <c:pt idx="18">
                    <c:v>PS Trip after 3hr40min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3E-457E-41FF-B38F-34FB05B84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8509951"/>
        <c:axId val="1108499871"/>
      </c:scatterChart>
      <c:valAx>
        <c:axId val="1108509951"/>
        <c:scaling>
          <c:orientation val="minMax"/>
          <c:max val="19.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Training Quench/ Holding</a:t>
                </a:r>
                <a:r>
                  <a:rPr lang="en-US" sz="1200" b="1" baseline="0">
                    <a:solidFill>
                      <a:sysClr val="windowText" lastClr="000000"/>
                    </a:solidFill>
                  </a:rPr>
                  <a:t> Current #</a:t>
                </a:r>
                <a:endParaRPr lang="en-US" sz="12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499871"/>
        <c:crossesAt val="0"/>
        <c:crossBetween val="midCat"/>
        <c:majorUnit val="1"/>
      </c:valAx>
      <c:valAx>
        <c:axId val="1108499871"/>
        <c:scaling>
          <c:orientation val="minMax"/>
          <c:min val="1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>
                    <a:solidFill>
                      <a:sysClr val="windowText" lastClr="000000"/>
                    </a:solidFill>
                  </a:rPr>
                  <a:t>Quench\Holding</a:t>
                </a:r>
                <a:r>
                  <a:rPr lang="en-US" sz="1200" b="1" baseline="0">
                    <a:solidFill>
                      <a:sysClr val="windowText" lastClr="000000"/>
                    </a:solidFill>
                  </a:rPr>
                  <a:t> Current (kA)</a:t>
                </a:r>
                <a:endParaRPr lang="en-US" sz="1200" b="1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8509951"/>
        <c:crossesAt val="1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overlay val="1"/>
      <c:spPr>
        <a:solidFill>
          <a:schemeClr val="bg1"/>
        </a:solidFill>
        <a:ln>
          <a:solidFill>
            <a:schemeClr val="accent1"/>
          </a:solidFill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175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kern="1200" spc="0" baseline="0">
                <a:solidFill>
                  <a:sysClr val="windowText" lastClr="000000"/>
                </a:solidFill>
              </a:rPr>
              <a:t>MQXF18</a:t>
            </a:r>
          </a:p>
          <a:p>
            <a:pPr>
              <a:defRPr/>
            </a:pPr>
            <a:r>
              <a:rPr lang="en-US" sz="1400" b="0" i="0" u="none" strike="noStrike" kern="1200" spc="0" baseline="0">
                <a:solidFill>
                  <a:sysClr val="windowText" lastClr="000000"/>
                </a:solidFill>
              </a:rPr>
              <a:t>Longitudinal quench location from Quench Antenna</a:t>
            </a:r>
          </a:p>
        </c:rich>
      </c:tx>
      <c:overlay val="0"/>
      <c:spPr>
        <a:noFill/>
        <a:ln w="3175"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QuenchLocation!$O$1</c:f>
              <c:strCache>
                <c:ptCount val="1"/>
                <c:pt idx="0">
                  <c:v>Quench No.</c:v>
                </c:pt>
              </c:strCache>
            </c:strRef>
          </c:tx>
          <c:spPr>
            <a:ln w="12700" cap="rnd">
              <a:solidFill>
                <a:schemeClr val="tx1"/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054C-45DC-BA7B-1D2224E163B1}"/>
              </c:ext>
            </c:extLst>
          </c:dPt>
          <c:xVal>
            <c:numRef>
              <c:f>QuenchLocation!$N$4:$N$21</c:f>
              <c:numCache>
                <c:formatCode>General</c:formatCode>
                <c:ptCount val="17"/>
                <c:pt idx="0">
                  <c:v>61</c:v>
                </c:pt>
                <c:pt idx="1">
                  <c:v>1261</c:v>
                </c:pt>
                <c:pt idx="2">
                  <c:v>11</c:v>
                </c:pt>
                <c:pt idx="3">
                  <c:v>311</c:v>
                </c:pt>
                <c:pt idx="4">
                  <c:v>-1389</c:v>
                </c:pt>
                <c:pt idx="5">
                  <c:v>-139</c:v>
                </c:pt>
                <c:pt idx="6">
                  <c:v>-1189</c:v>
                </c:pt>
                <c:pt idx="7">
                  <c:v>-689</c:v>
                </c:pt>
                <c:pt idx="8">
                  <c:v>-189</c:v>
                </c:pt>
                <c:pt idx="9">
                  <c:v>-639</c:v>
                </c:pt>
                <c:pt idx="10">
                  <c:v>-939</c:v>
                </c:pt>
                <c:pt idx="11">
                  <c:v>261</c:v>
                </c:pt>
                <c:pt idx="12">
                  <c:v>111</c:v>
                </c:pt>
                <c:pt idx="13">
                  <c:v>-339</c:v>
                </c:pt>
                <c:pt idx="15">
                  <c:v>-1189</c:v>
                </c:pt>
                <c:pt idx="16">
                  <c:v>-1289</c:v>
                </c:pt>
              </c:numCache>
            </c:numRef>
          </c:xVal>
          <c:yVal>
            <c:numRef>
              <c:f>QuenchLocation!$O$4:$O$21</c:f>
              <c:numCache>
                <c:formatCode>General</c:formatCode>
                <c:ptCount val="1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54C-45DC-BA7B-1D2224E163B1}"/>
            </c:ext>
          </c:extLst>
        </c:ser>
        <c:ser>
          <c:idx val="1"/>
          <c:order val="1"/>
          <c:tx>
            <c:strRef>
              <c:f>QuenchLocation!$J$1</c:f>
              <c:strCache>
                <c:ptCount val="1"/>
                <c:pt idx="0">
                  <c:v>Q1 (160)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squar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QuenchLocation!$J$4:$J$23</c:f>
              <c:numCache>
                <c:formatCode>General</c:formatCode>
                <c:ptCount val="19"/>
                <c:pt idx="0">
                  <c:v>61</c:v>
                </c:pt>
                <c:pt idx="1">
                  <c:v>1261</c:v>
                </c:pt>
                <c:pt idx="2">
                  <c:v>11</c:v>
                </c:pt>
                <c:pt idx="3">
                  <c:v>311</c:v>
                </c:pt>
                <c:pt idx="4">
                  <c:v>-1389</c:v>
                </c:pt>
                <c:pt idx="5">
                  <c:v>-139</c:v>
                </c:pt>
                <c:pt idx="6">
                  <c:v>-1189</c:v>
                </c:pt>
                <c:pt idx="7">
                  <c:v>-689</c:v>
                </c:pt>
                <c:pt idx="8">
                  <c:v>-189</c:v>
                </c:pt>
                <c:pt idx="9">
                  <c:v>-639</c:v>
                </c:pt>
                <c:pt idx="10">
                  <c:v>-939</c:v>
                </c:pt>
                <c:pt idx="11">
                  <c:v>261</c:v>
                </c:pt>
                <c:pt idx="12">
                  <c:v>111</c:v>
                </c:pt>
                <c:pt idx="13">
                  <c:v>-339</c:v>
                </c:pt>
                <c:pt idx="14">
                  <c:v>0</c:v>
                </c:pt>
              </c:numCache>
            </c:numRef>
          </c:xVal>
          <c:yVal>
            <c:numRef>
              <c:f>QuenchLocation!$O$4:$O$23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54C-45DC-BA7B-1D2224E163B1}"/>
            </c:ext>
          </c:extLst>
        </c:ser>
        <c:ser>
          <c:idx val="2"/>
          <c:order val="2"/>
          <c:tx>
            <c:strRef>
              <c:f>QuenchLocation!$L$1</c:f>
              <c:strCache>
                <c:ptCount val="1"/>
                <c:pt idx="0">
                  <c:v>Q3 (243)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diamond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054C-45DC-BA7B-1D2224E163B1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054C-45DC-BA7B-1D2224E163B1}"/>
              </c:ext>
            </c:extLst>
          </c:dPt>
          <c:xVal>
            <c:numRef>
              <c:f>QuenchLocation!$L$4:$L$25</c:f>
              <c:numCache>
                <c:formatCode>General</c:formatCode>
                <c:ptCount val="21"/>
                <c:pt idx="15">
                  <c:v>-1189</c:v>
                </c:pt>
                <c:pt idx="16">
                  <c:v>-1289</c:v>
                </c:pt>
              </c:numCache>
            </c:numRef>
          </c:xVal>
          <c:yVal>
            <c:numRef>
              <c:f>QuenchLocation!$O$4:$O$25</c:f>
              <c:numCache>
                <c:formatCode>General</c:formatCode>
                <c:ptCount val="2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18</c:v>
                </c:pt>
                <c:pt idx="18">
                  <c:v>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54C-45DC-BA7B-1D2224E16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6235776"/>
        <c:axId val="1672538464"/>
      </c:scatterChart>
      <c:valAx>
        <c:axId val="876235776"/>
        <c:scaling>
          <c:orientation val="minMax"/>
          <c:max val="2000"/>
          <c:min val="-2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>
                    <a:solidFill>
                      <a:sysClr val="windowText" lastClr="000000"/>
                    </a:solidFill>
                  </a:rPr>
                  <a:t>Z-position (mm), zero is the magnetic center, positive values towards LE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2538464"/>
        <c:crossesAt val="-2000"/>
        <c:crossBetween val="midCat"/>
      </c:valAx>
      <c:valAx>
        <c:axId val="1672538464"/>
        <c:scaling>
          <c:orientation val="minMax"/>
          <c:max val="13.1"/>
          <c:min val="0.99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baseline="0">
                    <a:solidFill>
                      <a:sysClr val="windowText" lastClr="000000"/>
                    </a:solidFill>
                  </a:rPr>
                  <a:t>Quench #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6235776"/>
        <c:crossesAt val="-2500"/>
        <c:crossBetween val="midCat"/>
      </c:valAx>
      <c:spPr>
        <a:noFill/>
        <a:ln>
          <a:solidFill>
            <a:schemeClr val="accent1"/>
          </a:solidFill>
        </a:ln>
        <a:effectLst/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ayout>
        <c:manualLayout>
          <c:xMode val="edge"/>
          <c:yMode val="edge"/>
          <c:x val="0.86652266262669475"/>
          <c:y val="0.6563564900647807"/>
          <c:w val="8.7801715387184578E-2"/>
          <c:h val="0.16852044149503145"/>
        </c:manualLayout>
      </c:layout>
      <c:overlay val="1"/>
      <c:spPr>
        <a:solidFill>
          <a:sysClr val="window" lastClr="FFFFFF"/>
        </a:solidFill>
        <a:ln>
          <a:solidFill>
            <a:schemeClr val="accent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0.15957</cdr:x>
      <cdr:y>0.1461</cdr:y>
    </cdr:from>
    <cdr:to>
      <cdr:x>0.19994</cdr:x>
      <cdr:y>0.244</cdr:y>
    </cdr:to>
    <cdr:cxnSp macro="">
      <cdr:nvCxnSpPr>
        <cdr:cNvPr id="4" name="Straight Arrow Connector 3">
          <a:extLst xmlns:a="http://schemas.openxmlformats.org/drawingml/2006/main">
            <a:ext uri="{FF2B5EF4-FFF2-40B4-BE49-F238E27FC236}">
              <a16:creationId xmlns:a16="http://schemas.microsoft.com/office/drawing/2014/main" id="{783EE59D-ED38-798B-021E-A75ACFF24581}"/>
            </a:ext>
          </a:extLst>
        </cdr:cNvPr>
        <cdr:cNvCxnSpPr>
          <a:stCxn xmlns:a="http://schemas.openxmlformats.org/drawingml/2006/main" id="15" idx="2"/>
        </cdr:cNvCxnSpPr>
      </cdr:nvCxnSpPr>
      <cdr:spPr>
        <a:xfrm xmlns:a="http://schemas.openxmlformats.org/drawingml/2006/main">
          <a:off x="1250844" y="626640"/>
          <a:ext cx="316382" cy="419906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accent2"/>
          </a:solidFill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0.33401</cdr:x>
      <cdr:y>0.12357</cdr:y>
    </cdr:from>
    <cdr:to>
      <cdr:x>0.38109</cdr:x>
      <cdr:y>0.20069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2B2745C1-56F4-E48D-C253-EDAEB4EC8F4F}"/>
            </a:ext>
          </a:extLst>
        </cdr:cNvPr>
        <cdr:cNvCxnSpPr>
          <a:stCxn xmlns:a="http://schemas.openxmlformats.org/drawingml/2006/main" id="12" idx="2"/>
        </cdr:cNvCxnSpPr>
      </cdr:nvCxnSpPr>
      <cdr:spPr>
        <a:xfrm xmlns:a="http://schemas.openxmlformats.org/drawingml/2006/main">
          <a:off x="2618138" y="530027"/>
          <a:ext cx="369096" cy="33074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0.24307</cdr:x>
      <cdr:y>0.06641</cdr:y>
    </cdr:from>
    <cdr:to>
      <cdr:x>0.42494</cdr:x>
      <cdr:y>0.12357</cdr:y>
    </cdr:to>
    <cdr:sp macro="" textlink="">
      <cdr:nvSpPr>
        <cdr:cNvPr id="12" name="TextBox 11">
          <a:extLst xmlns:a="http://schemas.openxmlformats.org/drawingml/2006/main">
            <a:ext uri="{FF2B5EF4-FFF2-40B4-BE49-F238E27FC236}">
              <a16:creationId xmlns:a16="http://schemas.microsoft.com/office/drawing/2014/main" id="{AB8626B3-2790-D09E-4873-48039BB1FDA2}"/>
            </a:ext>
          </a:extLst>
        </cdr:cNvPr>
        <cdr:cNvSpPr txBox="1"/>
      </cdr:nvSpPr>
      <cdr:spPr>
        <a:xfrm xmlns:a="http://schemas.openxmlformats.org/drawingml/2006/main">
          <a:off x="1905331" y="284841"/>
          <a:ext cx="1425614" cy="245186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I</a:t>
          </a:r>
          <a:r>
            <a:rPr lang="en-US" sz="1100" baseline="0" dirty="0"/>
            <a:t>_Acceptance:16.53 kA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0.08367</cdr:x>
      <cdr:y>0.10269</cdr:y>
    </cdr:from>
    <cdr:to>
      <cdr:x>0.23548</cdr:x>
      <cdr:y>0.1461</cdr:y>
    </cdr:to>
    <cdr:sp macro="" textlink="">
      <cdr:nvSpPr>
        <cdr:cNvPr id="15" name="TextBox 14">
          <a:extLst xmlns:a="http://schemas.openxmlformats.org/drawingml/2006/main">
            <a:ext uri="{FF2B5EF4-FFF2-40B4-BE49-F238E27FC236}">
              <a16:creationId xmlns:a16="http://schemas.microsoft.com/office/drawing/2014/main" id="{6B35A972-9923-8829-E841-B6E74B20DAB3}"/>
            </a:ext>
          </a:extLst>
        </cdr:cNvPr>
        <cdr:cNvSpPr txBox="1"/>
      </cdr:nvSpPr>
      <cdr:spPr>
        <a:xfrm xmlns:a="http://schemas.openxmlformats.org/drawingml/2006/main">
          <a:off x="655831" y="440449"/>
          <a:ext cx="1190025" cy="186191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accent2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/>
            <a:t>I_nominal:16.23 kA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5CDDF-3246-6843-A314-FDDEB3F3DF8E}" type="datetimeFigureOut">
              <a:rPr lang="fr-FR" smtClean="0"/>
              <a:pPr/>
              <a:t>28/10/2024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05983-79D5-E84D-A19B-6B5F5217910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430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8F6D-3354-BF4D-834B-467E3215D30A}" type="datetimeFigureOut">
              <a:rPr lang="fr-FR" smtClean="0"/>
              <a:pPr/>
              <a:t>28/10/2024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B141A-D04E-DD49-88DC-EFA90428BA41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87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B141A-D04E-DD49-88DC-EFA90428BA41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49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71600" y="2819400"/>
            <a:ext cx="7200000" cy="180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2800" b="1" baseline="0">
                <a:solidFill>
                  <a:schemeClr val="accent5"/>
                </a:solidFill>
              </a:defRPr>
            </a:lvl1pPr>
          </a:lstStyle>
          <a:p>
            <a:r>
              <a:rPr lang="en-GB" noProof="0"/>
              <a:t>Presentation title - line 1 - Arial 30pt - bold HiLumi dark grey - line 2</a:t>
            </a:r>
            <a:br>
              <a:rPr lang="en-GB" noProof="0"/>
            </a:br>
            <a:r>
              <a:rPr lang="en-GB" noProof="0"/>
              <a:t>line 3</a:t>
            </a:r>
            <a:br>
              <a:rPr lang="en-GB" noProof="0"/>
            </a:br>
            <a:r>
              <a:rPr lang="en-GB" noProof="0"/>
              <a:t>line 4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00600"/>
            <a:ext cx="6480000" cy="9906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000" b="0" baseline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err="1"/>
              <a:t>Author(s</a:t>
            </a:r>
            <a:r>
              <a:rPr lang="en-GB" noProof="0"/>
              <a:t>)  - Arial 20 pt – </a:t>
            </a:r>
            <a:r>
              <a:rPr lang="en-GB" noProof="0" err="1"/>
              <a:t>HiLumi</a:t>
            </a:r>
            <a:r>
              <a:rPr lang="en-GB" noProof="0"/>
              <a:t> dark grey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60000" cy="360000"/>
          </a:xfrm>
          <a:ln>
            <a:noFill/>
          </a:ln>
        </p:spPr>
        <p:txBody>
          <a:bodyPr lIns="0" tIns="0" rIns="0" bIns="0"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899150"/>
            <a:ext cx="6480000" cy="34925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 sz="1600">
                <a:solidFill>
                  <a:schemeClr val="bg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6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 - Location - Date</a:t>
            </a:r>
          </a:p>
          <a:p>
            <a:pPr lvl="0"/>
            <a:endParaRPr lang="en-GB" noProof="0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99992" y="6388100"/>
            <a:ext cx="3167912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 anchorCtr="1"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2000" y="1219200"/>
            <a:ext cx="7920000" cy="4906963"/>
          </a:xfrm>
        </p:spPr>
        <p:txBody>
          <a:bodyPr lIns="0" tIns="0" rIns="0" bIns="0"/>
          <a:lstStyle/>
          <a:p>
            <a:pPr lvl="0"/>
            <a:r>
              <a:rPr lang="en-GB" noProof="0"/>
              <a:t>Click to modify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215232"/>
            <a:ext cx="4040188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0574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5232"/>
            <a:ext cx="4041775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0574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12000" y="457200"/>
            <a:ext cx="7920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2000" y="5105400"/>
            <a:ext cx="7920000" cy="990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/>
              <a:t>Text – image caption – comments ....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>
          <a:xfrm>
            <a:off x="613550" y="4648200"/>
            <a:ext cx="7918450" cy="381000"/>
          </a:xfrm>
        </p:spPr>
        <p:txBody>
          <a:bodyPr/>
          <a:lstStyle>
            <a:lvl1pPr>
              <a:buFontTx/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Image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2000" y="180000"/>
            <a:ext cx="7920000" cy="720000"/>
          </a:xfrm>
          <a:prstGeom prst="rect">
            <a:avLst/>
          </a:prstGeom>
        </p:spPr>
        <p:txBody>
          <a:bodyPr vert="horz" lIns="0" tIns="0" rIns="0" bIns="0" rtlCol="0" anchor="ctr" anchorCtr="1">
            <a:noAutofit/>
          </a:bodyPr>
          <a:lstStyle/>
          <a:p>
            <a:r>
              <a:rPr lang="en-GB" noProof="0"/>
              <a:t>Slide title – line 1 – Arial 30 pt – HiLumi blue</a:t>
            </a:r>
            <a:br>
              <a:rPr lang="en-GB" noProof="0"/>
            </a:br>
            <a:r>
              <a:rPr lang="en-GB" noProof="0"/>
              <a:t>Slide title – line 2 – Arial 30 pt – HiLumi blue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2000" y="1371600"/>
            <a:ext cx="7920000" cy="4754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noProof="0"/>
              <a:t>Click to edit Master texts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81200" y="6356350"/>
            <a:ext cx="65508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HL-LHC AUP Pre/Final Design Review – May 21-22, 2018</a:t>
            </a: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86800" y="6356350"/>
            <a:ext cx="36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FDCA1C4-9514-7B4F-976F-D92F7E296653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212900"/>
            <a:ext cx="1907704" cy="645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7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400" kern="1200">
          <a:solidFill>
            <a:schemeClr val="accent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2000" kern="1200">
          <a:solidFill>
            <a:schemeClr val="accent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800" kern="1200">
          <a:solidFill>
            <a:schemeClr val="accent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Font typeface="Wingdings" charset="2"/>
        <a:buChar char="§"/>
        <a:defRPr sz="1600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38712"/>
            <a:ext cx="8280920" cy="1231042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302.4.01 Magnets Vertical Test at BNL</a:t>
            </a:r>
            <a:br>
              <a:rPr lang="en-GB" sz="3200" dirty="0">
                <a:solidFill>
                  <a:schemeClr val="tx1"/>
                </a:solidFill>
              </a:rPr>
            </a:br>
            <a:r>
              <a:rPr lang="en-GB" sz="3200" dirty="0">
                <a:solidFill>
                  <a:schemeClr val="tx1"/>
                </a:solidFill>
              </a:rPr>
              <a:t>Weekly Status</a:t>
            </a:r>
            <a:endParaRPr lang="en-GB" sz="3200" i="1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44008" y="5160640"/>
            <a:ext cx="3164228" cy="78864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Febin Kurian</a:t>
            </a:r>
          </a:p>
          <a:p>
            <a:r>
              <a:rPr lang="en-GB" dirty="0">
                <a:solidFill>
                  <a:schemeClr val="tx1"/>
                </a:solidFill>
              </a:rPr>
              <a:t>28-Oct-2024</a:t>
            </a:r>
          </a:p>
        </p:txBody>
      </p:sp>
      <p:sp>
        <p:nvSpPr>
          <p:cNvPr id="8" name="Freeform 7"/>
          <p:cNvSpPr/>
          <p:nvPr/>
        </p:nvSpPr>
        <p:spPr>
          <a:xfrm>
            <a:off x="871672" y="908720"/>
            <a:ext cx="604431" cy="1286727"/>
          </a:xfrm>
          <a:custGeom>
            <a:avLst/>
            <a:gdLst>
              <a:gd name="connsiteX0" fmla="*/ 460739 w 604431"/>
              <a:gd name="connsiteY0" fmla="*/ 0 h 1286727"/>
              <a:gd name="connsiteX1" fmla="*/ 460739 w 604431"/>
              <a:gd name="connsiteY1" fmla="*/ 0 h 1286727"/>
              <a:gd name="connsiteX2" fmla="*/ 447677 w 604431"/>
              <a:gd name="connsiteY2" fmla="*/ 117566 h 1286727"/>
              <a:gd name="connsiteX3" fmla="*/ 421551 w 604431"/>
              <a:gd name="connsiteY3" fmla="*/ 156754 h 1286727"/>
              <a:gd name="connsiteX4" fmla="*/ 356237 w 604431"/>
              <a:gd name="connsiteY4" fmla="*/ 274320 h 1286727"/>
              <a:gd name="connsiteX5" fmla="*/ 330111 w 604431"/>
              <a:gd name="connsiteY5" fmla="*/ 313509 h 1286727"/>
              <a:gd name="connsiteX6" fmla="*/ 251734 w 604431"/>
              <a:gd name="connsiteY6" fmla="*/ 378823 h 1286727"/>
              <a:gd name="connsiteX7" fmla="*/ 225608 w 604431"/>
              <a:gd name="connsiteY7" fmla="*/ 418011 h 1286727"/>
              <a:gd name="connsiteX8" fmla="*/ 186419 w 604431"/>
              <a:gd name="connsiteY8" fmla="*/ 444137 h 1286727"/>
              <a:gd name="connsiteX9" fmla="*/ 134168 w 604431"/>
              <a:gd name="connsiteY9" fmla="*/ 522514 h 1286727"/>
              <a:gd name="connsiteX10" fmla="*/ 108042 w 604431"/>
              <a:gd name="connsiteY10" fmla="*/ 561703 h 1286727"/>
              <a:gd name="connsiteX11" fmla="*/ 68854 w 604431"/>
              <a:gd name="connsiteY11" fmla="*/ 679269 h 1286727"/>
              <a:gd name="connsiteX12" fmla="*/ 55791 w 604431"/>
              <a:gd name="connsiteY12" fmla="*/ 718457 h 1286727"/>
              <a:gd name="connsiteX13" fmla="*/ 42728 w 604431"/>
              <a:gd name="connsiteY13" fmla="*/ 757646 h 1286727"/>
              <a:gd name="connsiteX14" fmla="*/ 16602 w 604431"/>
              <a:gd name="connsiteY14" fmla="*/ 809897 h 1286727"/>
              <a:gd name="connsiteX15" fmla="*/ 16602 w 604431"/>
              <a:gd name="connsiteY15" fmla="*/ 1045029 h 1286727"/>
              <a:gd name="connsiteX16" fmla="*/ 55791 w 604431"/>
              <a:gd name="connsiteY16" fmla="*/ 1084217 h 1286727"/>
              <a:gd name="connsiteX17" fmla="*/ 121105 w 604431"/>
              <a:gd name="connsiteY17" fmla="*/ 1162594 h 1286727"/>
              <a:gd name="connsiteX18" fmla="*/ 173357 w 604431"/>
              <a:gd name="connsiteY18" fmla="*/ 1175657 h 1286727"/>
              <a:gd name="connsiteX19" fmla="*/ 199482 w 604431"/>
              <a:gd name="connsiteY19" fmla="*/ 1214846 h 1286727"/>
              <a:gd name="connsiteX20" fmla="*/ 238671 w 604431"/>
              <a:gd name="connsiteY20" fmla="*/ 1227909 h 1286727"/>
              <a:gd name="connsiteX21" fmla="*/ 277859 w 604431"/>
              <a:gd name="connsiteY21" fmla="*/ 1254034 h 1286727"/>
              <a:gd name="connsiteX22" fmla="*/ 369299 w 604431"/>
              <a:gd name="connsiteY22" fmla="*/ 1280160 h 1286727"/>
              <a:gd name="connsiteX23" fmla="*/ 591368 w 604431"/>
              <a:gd name="connsiteY23" fmla="*/ 1227909 h 1286727"/>
              <a:gd name="connsiteX24" fmla="*/ 604431 w 604431"/>
              <a:gd name="connsiteY24" fmla="*/ 1136469 h 1286727"/>
              <a:gd name="connsiteX25" fmla="*/ 578305 w 604431"/>
              <a:gd name="connsiteY25" fmla="*/ 757646 h 1286727"/>
              <a:gd name="connsiteX26" fmla="*/ 565242 w 604431"/>
              <a:gd name="connsiteY26" fmla="*/ 718457 h 1286727"/>
              <a:gd name="connsiteX27" fmla="*/ 578305 w 604431"/>
              <a:gd name="connsiteY27" fmla="*/ 235131 h 1286727"/>
              <a:gd name="connsiteX28" fmla="*/ 486865 w 604431"/>
              <a:gd name="connsiteY28" fmla="*/ 0 h 1286727"/>
              <a:gd name="connsiteX29" fmla="*/ 460739 w 604431"/>
              <a:gd name="connsiteY29" fmla="*/ 0 h 128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04431" h="1286727">
                <a:moveTo>
                  <a:pt x="460739" y="0"/>
                </a:moveTo>
                <a:lnTo>
                  <a:pt x="460739" y="0"/>
                </a:lnTo>
                <a:cubicBezTo>
                  <a:pt x="456385" y="39189"/>
                  <a:pt x="457240" y="79313"/>
                  <a:pt x="447677" y="117566"/>
                </a:cubicBezTo>
                <a:cubicBezTo>
                  <a:pt x="443869" y="132797"/>
                  <a:pt x="429340" y="143123"/>
                  <a:pt x="421551" y="156754"/>
                </a:cubicBezTo>
                <a:cubicBezTo>
                  <a:pt x="338365" y="302328"/>
                  <a:pt x="465035" y="100242"/>
                  <a:pt x="356237" y="274320"/>
                </a:cubicBezTo>
                <a:cubicBezTo>
                  <a:pt x="347916" y="287633"/>
                  <a:pt x="340162" y="301448"/>
                  <a:pt x="330111" y="313509"/>
                </a:cubicBezTo>
                <a:cubicBezTo>
                  <a:pt x="298682" y="351224"/>
                  <a:pt x="290264" y="353136"/>
                  <a:pt x="251734" y="378823"/>
                </a:cubicBezTo>
                <a:cubicBezTo>
                  <a:pt x="243025" y="391886"/>
                  <a:pt x="236709" y="406910"/>
                  <a:pt x="225608" y="418011"/>
                </a:cubicBezTo>
                <a:cubicBezTo>
                  <a:pt x="214506" y="429112"/>
                  <a:pt x="196757" y="432322"/>
                  <a:pt x="186419" y="444137"/>
                </a:cubicBezTo>
                <a:cubicBezTo>
                  <a:pt x="165743" y="467767"/>
                  <a:pt x="151585" y="496388"/>
                  <a:pt x="134168" y="522514"/>
                </a:cubicBezTo>
                <a:cubicBezTo>
                  <a:pt x="125459" y="535577"/>
                  <a:pt x="113007" y="546809"/>
                  <a:pt x="108042" y="561703"/>
                </a:cubicBezTo>
                <a:lnTo>
                  <a:pt x="68854" y="679269"/>
                </a:lnTo>
                <a:lnTo>
                  <a:pt x="55791" y="718457"/>
                </a:lnTo>
                <a:cubicBezTo>
                  <a:pt x="51437" y="731520"/>
                  <a:pt x="48886" y="745330"/>
                  <a:pt x="42728" y="757646"/>
                </a:cubicBezTo>
                <a:lnTo>
                  <a:pt x="16602" y="809897"/>
                </a:lnTo>
                <a:cubicBezTo>
                  <a:pt x="1443" y="900852"/>
                  <a:pt x="-11575" y="939366"/>
                  <a:pt x="16602" y="1045029"/>
                </a:cubicBezTo>
                <a:cubicBezTo>
                  <a:pt x="21362" y="1062879"/>
                  <a:pt x="43964" y="1070025"/>
                  <a:pt x="55791" y="1084217"/>
                </a:cubicBezTo>
                <a:cubicBezTo>
                  <a:pt x="80384" y="1113729"/>
                  <a:pt x="84677" y="1141778"/>
                  <a:pt x="121105" y="1162594"/>
                </a:cubicBezTo>
                <a:cubicBezTo>
                  <a:pt x="136693" y="1171501"/>
                  <a:pt x="155940" y="1171303"/>
                  <a:pt x="173357" y="1175657"/>
                </a:cubicBezTo>
                <a:cubicBezTo>
                  <a:pt x="182065" y="1188720"/>
                  <a:pt x="187223" y="1205038"/>
                  <a:pt x="199482" y="1214846"/>
                </a:cubicBezTo>
                <a:cubicBezTo>
                  <a:pt x="210234" y="1223448"/>
                  <a:pt x="226355" y="1221751"/>
                  <a:pt x="238671" y="1227909"/>
                </a:cubicBezTo>
                <a:cubicBezTo>
                  <a:pt x="252713" y="1234930"/>
                  <a:pt x="263817" y="1247013"/>
                  <a:pt x="277859" y="1254034"/>
                </a:cubicBezTo>
                <a:cubicBezTo>
                  <a:pt x="296599" y="1263404"/>
                  <a:pt x="352558" y="1275975"/>
                  <a:pt x="369299" y="1280160"/>
                </a:cubicBezTo>
                <a:cubicBezTo>
                  <a:pt x="434801" y="1275793"/>
                  <a:pt x="563973" y="1319226"/>
                  <a:pt x="591368" y="1227909"/>
                </a:cubicBezTo>
                <a:cubicBezTo>
                  <a:pt x="600215" y="1198418"/>
                  <a:pt x="600077" y="1166949"/>
                  <a:pt x="604431" y="1136469"/>
                </a:cubicBezTo>
                <a:cubicBezTo>
                  <a:pt x="598352" y="990576"/>
                  <a:pt x="610202" y="885233"/>
                  <a:pt x="578305" y="757646"/>
                </a:cubicBezTo>
                <a:cubicBezTo>
                  <a:pt x="574965" y="744288"/>
                  <a:pt x="569596" y="731520"/>
                  <a:pt x="565242" y="718457"/>
                </a:cubicBezTo>
                <a:cubicBezTo>
                  <a:pt x="569596" y="557348"/>
                  <a:pt x="578305" y="396298"/>
                  <a:pt x="578305" y="235131"/>
                </a:cubicBezTo>
                <a:cubicBezTo>
                  <a:pt x="578305" y="188617"/>
                  <a:pt x="608232" y="0"/>
                  <a:pt x="486865" y="0"/>
                </a:cubicBezTo>
                <a:lnTo>
                  <a:pt x="460739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Image 11" descr="HLU-logoN-titl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2050" y="585575"/>
            <a:ext cx="3540430" cy="1534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87690" y="585575"/>
            <a:ext cx="4057610" cy="16912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1B006A5-FCF3-4FC0-B821-C541F205E5D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622926" y="6334810"/>
            <a:ext cx="1955800" cy="4768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0B896-A548-D0E6-D6F7-7EB2EAB45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MQXFA18-Quench Summary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1DDA-28C4-2B45-31E7-E9B6C5F48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54" y="1219200"/>
            <a:ext cx="8315058" cy="49069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Spontaneous quench test program at 1.9K; Ramp to 16530 A </a:t>
            </a:r>
            <a:endParaRPr lang="en-US" sz="20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       (Q1= Coil 160, Q2=Coil 246, Q3=Coil 243, Q4= Coil 154)</a:t>
            </a:r>
            <a:endParaRPr lang="en-US" sz="1800" dirty="0">
              <a:solidFill>
                <a:schemeClr val="tx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DAEB2-E887-1EED-F508-0C8E057D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2</a:t>
            </a:fld>
            <a:endParaRPr lang="fr-FR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4540BE8-A5CC-4E27-8594-F54A954200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459704"/>
              </p:ext>
            </p:extLst>
          </p:nvPr>
        </p:nvGraphicFramePr>
        <p:xfrm>
          <a:off x="693389" y="1837037"/>
          <a:ext cx="7838611" cy="4289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13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0359-5460-8084-46F3-CB0F936A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MQXFA18 – Still to do on Thermal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BB5ACE-D9E1-9227-0B96-FBCC9328A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Remaining time on the 5-hour hold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5 cycles to 16230 A @ +/- 50A/s at 1.9 K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Temperature dependent study (4.5 K ramp to 16230 A)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Warm up with,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RRR measurements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</a:rPr>
              <a:t>HiPot at 100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86790-D1DB-5514-59D1-DA9D42CF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36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2EBE-495D-3350-0409-20D966C1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MQXFA13b-Quench Location so far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D49B2-3D5C-D82C-3568-F96FBAE1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D9E9846-4CCF-06B1-7764-10B3CC86F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300226"/>
              </p:ext>
            </p:extLst>
          </p:nvPr>
        </p:nvGraphicFramePr>
        <p:xfrm>
          <a:off x="495300" y="1219200"/>
          <a:ext cx="8191500" cy="513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4909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5803E-71FE-62FB-BAE5-526145ED9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Top Hat Repair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CA867-8E3F-7123-DF06-737D8E9BE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219200"/>
            <a:ext cx="7609362" cy="4906963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chemeClr val="tx1"/>
                </a:solidFill>
              </a:rPr>
              <a:t>No Updates from last week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3C3C-AA8B-60BD-A609-E7FD335BC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64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6FAF3-ED07-7789-A47E-52194D3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CRYOGENIC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AB8A8-C13E-10E8-4311-D8921CBC7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CTI 4000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  <a:p>
            <a:r>
              <a:rPr lang="en-US" dirty="0">
                <a:solidFill>
                  <a:schemeClr val="tx1"/>
                </a:solidFill>
              </a:rPr>
              <a:t>Linde 1610 system status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Running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D2B388-9C8F-6E69-73CF-90AAD4D9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A1C4-9514-7B4F-976F-D92F7E29665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688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HiLumi">
      <a:dk1>
        <a:sysClr val="windowText" lastClr="000000"/>
      </a:dk1>
      <a:lt1>
        <a:sysClr val="window" lastClr="FFFFFF"/>
      </a:lt1>
      <a:dk2>
        <a:srgbClr val="005F8C"/>
      </a:dk2>
      <a:lt2>
        <a:srgbClr val="0093BE"/>
      </a:lt2>
      <a:accent1>
        <a:srgbClr val="64BCD9"/>
      </a:accent1>
      <a:accent2>
        <a:srgbClr val="700A00"/>
      </a:accent2>
      <a:accent3>
        <a:srgbClr val="CA1100"/>
      </a:accent3>
      <a:accent4>
        <a:srgbClr val="E65346"/>
      </a:accent4>
      <a:accent5>
        <a:srgbClr val="5A5A5A"/>
      </a:accent5>
      <a:accent6>
        <a:srgbClr val="FB963C"/>
      </a:accent6>
      <a:hlink>
        <a:srgbClr val="0093BE"/>
      </a:hlink>
      <a:folHlink>
        <a:srgbClr val="6E6E6E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AC4ABB9EFFC04CA7AD3040E5DF28AA" ma:contentTypeVersion="16" ma:contentTypeDescription="Create a new document." ma:contentTypeScope="" ma:versionID="252cf60fbf5d2918f489802473609554">
  <xsd:schema xmlns:xsd="http://www.w3.org/2001/XMLSchema" xmlns:xs="http://www.w3.org/2001/XMLSchema" xmlns:p="http://schemas.microsoft.com/office/2006/metadata/properties" xmlns:ns3="4cc2c26d-dd06-45c2-b5c7-9fed14398e80" xmlns:ns4="96c425c5-5c10-4741-aa56-6cf001acb5ab" targetNamespace="http://schemas.microsoft.com/office/2006/metadata/properties" ma:root="true" ma:fieldsID="3256da557a7dfa0805f960b2474f94c7" ns3:_="" ns4:_="">
    <xsd:import namespace="4cc2c26d-dd06-45c2-b5c7-9fed14398e80"/>
    <xsd:import namespace="96c425c5-5c10-4741-aa56-6cf001acb5a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2c26d-dd06-45c2-b5c7-9fed14398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c425c5-5c10-4741-aa56-6cf001acb5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c2c26d-dd06-45c2-b5c7-9fed14398e80" xsi:nil="true"/>
  </documentManagement>
</p:properties>
</file>

<file path=customXml/itemProps1.xml><?xml version="1.0" encoding="utf-8"?>
<ds:datastoreItem xmlns:ds="http://schemas.openxmlformats.org/officeDocument/2006/customXml" ds:itemID="{CCC4280F-E911-4FF7-B1B5-10F770B636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F6086C-AAE0-4372-A363-A9CE7D1396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2c26d-dd06-45c2-b5c7-9fed14398e80"/>
    <ds:schemaRef ds:uri="96c425c5-5c10-4741-aa56-6cf001acb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8EF391-2BAD-45F4-B22E-736040720C99}">
  <ds:schemaRefs>
    <ds:schemaRef ds:uri="96c425c5-5c10-4741-aa56-6cf001acb5ab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4cc2c26d-dd06-45c2-b5c7-9fed14398e80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6860</TotalTime>
  <Words>194</Words>
  <Application>Microsoft Office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Wingdings</vt:lpstr>
      <vt:lpstr>Thème Office</vt:lpstr>
      <vt:lpstr>302.4.01 Magnets Vertical Test at BNL Weekly Status</vt:lpstr>
      <vt:lpstr>MQXFA18-Quench Summary so far</vt:lpstr>
      <vt:lpstr>MQXFA18 – Still to do on Thermal Cycle</vt:lpstr>
      <vt:lpstr>MQXFA13b-Quench Location so far</vt:lpstr>
      <vt:lpstr>Second Top Hat Repair</vt:lpstr>
      <vt:lpstr>CRYOGENIC STATUS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HiLumi-Pres-Template-4-3-LARP</dc:title>
  <dc:creator>André-Pierre OLIVIER</dc:creator>
  <cp:lastModifiedBy>Kurian, Febin</cp:lastModifiedBy>
  <cp:revision>18</cp:revision>
  <cp:lastPrinted>2017-05-01T15:41:46Z</cp:lastPrinted>
  <dcterms:created xsi:type="dcterms:W3CDTF">2016-03-23T12:58:39Z</dcterms:created>
  <dcterms:modified xsi:type="dcterms:W3CDTF">2024-10-28T17:22:12Z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0x010100EFAC4ABB9EFFC04CA7AD3040E5DF28AA</vt:lpwstr>
  </property>
</Properties>
</file>