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3" r:id="rId5"/>
    <p:sldId id="709" r:id="rId6"/>
    <p:sldId id="712" r:id="rId7"/>
    <p:sldId id="710" r:id="rId8"/>
    <p:sldId id="711" r:id="rId9"/>
    <p:sldId id="708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6C862-56FD-44F7-BDD2-790E84FD428F}" v="35" dt="2024-10-28T17:22:08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2208" y="114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8716C862-56FD-44F7-BDD2-790E84FD428F}"/>
    <pc:docChg chg="custSel addSld modSld">
      <pc:chgData name="Kurian, Febin" userId="b8909568-2362-46fd-acec-3c1d43419ac8" providerId="ADAL" clId="{8716C862-56FD-44F7-BDD2-790E84FD428F}" dt="2024-10-28T17:22:08.171" v="340"/>
      <pc:docMkLst>
        <pc:docMk/>
      </pc:docMkLst>
      <pc:sldChg chg="modSp mod">
        <pc:chgData name="Kurian, Febin" userId="b8909568-2362-46fd-acec-3c1d43419ac8" providerId="ADAL" clId="{8716C862-56FD-44F7-BDD2-790E84FD428F}" dt="2024-10-28T14:14:22.653" v="0" actId="20577"/>
        <pc:sldMkLst>
          <pc:docMk/>
          <pc:sldMk cId="0" sldId="263"/>
        </pc:sldMkLst>
        <pc:spChg chg="mod">
          <ac:chgData name="Kurian, Febin" userId="b8909568-2362-46fd-acec-3c1d43419ac8" providerId="ADAL" clId="{8716C862-56FD-44F7-BDD2-790E84FD428F}" dt="2024-10-28T14:14:22.653" v="0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8716C862-56FD-44F7-BDD2-790E84FD428F}" dt="2024-10-28T14:20:28.528" v="57" actId="6549"/>
        <pc:sldMkLst>
          <pc:docMk/>
          <pc:sldMk cId="4227688576" sldId="708"/>
        </pc:sldMkLst>
        <pc:spChg chg="mod">
          <ac:chgData name="Kurian, Febin" userId="b8909568-2362-46fd-acec-3c1d43419ac8" providerId="ADAL" clId="{8716C862-56FD-44F7-BDD2-790E84FD428F}" dt="2024-10-28T14:20:28.528" v="57" actId="6549"/>
          <ac:spMkLst>
            <pc:docMk/>
            <pc:sldMk cId="4227688576" sldId="708"/>
            <ac:spMk id="3" creationId="{2E6AB8A8-C13E-10E8-4311-D8921CBC70D8}"/>
          </ac:spMkLst>
        </pc:spChg>
      </pc:sldChg>
      <pc:sldChg chg="addSp delSp modSp mod">
        <pc:chgData name="Kurian, Febin" userId="b8909568-2362-46fd-acec-3c1d43419ac8" providerId="ADAL" clId="{8716C862-56FD-44F7-BDD2-790E84FD428F}" dt="2024-10-28T17:22:08.171" v="340"/>
        <pc:sldMkLst>
          <pc:docMk/>
          <pc:sldMk cId="2065139457" sldId="709"/>
        </pc:sldMkLst>
        <pc:graphicFrameChg chg="add mod">
          <ac:chgData name="Kurian, Febin" userId="b8909568-2362-46fd-acec-3c1d43419ac8" providerId="ADAL" clId="{8716C862-56FD-44F7-BDD2-790E84FD428F}" dt="2024-10-28T14:18:12.973" v="4"/>
          <ac:graphicFrameMkLst>
            <pc:docMk/>
            <pc:sldMk cId="2065139457" sldId="709"/>
            <ac:graphicFrameMk id="5" creationId="{24540BE8-A5CC-4E27-8594-F54A954200B3}"/>
          </ac:graphicFrameMkLst>
        </pc:graphicFrameChg>
        <pc:graphicFrameChg chg="del">
          <ac:chgData name="Kurian, Febin" userId="b8909568-2362-46fd-acec-3c1d43419ac8" providerId="ADAL" clId="{8716C862-56FD-44F7-BDD2-790E84FD428F}" dt="2024-10-28T14:18:05.692" v="1" actId="478"/>
          <ac:graphicFrameMkLst>
            <pc:docMk/>
            <pc:sldMk cId="2065139457" sldId="709"/>
            <ac:graphicFrameMk id="6" creationId="{24540BE8-A5CC-4E27-8594-F54A954200B3}"/>
          </ac:graphicFrameMkLst>
        </pc:graphicFrameChg>
        <pc:graphicFrameChg chg="add mod">
          <ac:chgData name="Kurian, Febin" userId="b8909568-2362-46fd-acec-3c1d43419ac8" providerId="ADAL" clId="{8716C862-56FD-44F7-BDD2-790E84FD428F}" dt="2024-10-28T14:19:01.885" v="19"/>
          <ac:graphicFrameMkLst>
            <pc:docMk/>
            <pc:sldMk cId="2065139457" sldId="709"/>
            <ac:graphicFrameMk id="8" creationId="{24540BE8-A5CC-4E27-8594-F54A954200B3}"/>
          </ac:graphicFrameMkLst>
        </pc:graphicFrameChg>
        <pc:graphicFrameChg chg="add mod">
          <ac:chgData name="Kurian, Febin" userId="b8909568-2362-46fd-acec-3c1d43419ac8" providerId="ADAL" clId="{8716C862-56FD-44F7-BDD2-790E84FD428F}" dt="2024-10-28T17:22:08.171" v="340"/>
          <ac:graphicFrameMkLst>
            <pc:docMk/>
            <pc:sldMk cId="2065139457" sldId="709"/>
            <ac:graphicFrameMk id="9" creationId="{24540BE8-A5CC-4E27-8594-F54A954200B3}"/>
          </ac:graphicFrameMkLst>
        </pc:graphicFrameChg>
        <pc:picChg chg="add del mod">
          <ac:chgData name="Kurian, Febin" userId="b8909568-2362-46fd-acec-3c1d43419ac8" providerId="ADAL" clId="{8716C862-56FD-44F7-BDD2-790E84FD428F}" dt="2024-10-28T14:18:45.755" v="12" actId="478"/>
          <ac:picMkLst>
            <pc:docMk/>
            <pc:sldMk cId="2065139457" sldId="709"/>
            <ac:picMk id="7" creationId="{7152913A-98CA-CE2C-5BD7-545158179B06}"/>
          </ac:picMkLst>
        </pc:picChg>
      </pc:sldChg>
      <pc:sldChg chg="delSp modSp mod">
        <pc:chgData name="Kurian, Febin" userId="b8909568-2362-46fd-acec-3c1d43419ac8" providerId="ADAL" clId="{8716C862-56FD-44F7-BDD2-790E84FD428F}" dt="2024-10-28T14:20:58.716" v="58" actId="207"/>
        <pc:sldMkLst>
          <pc:docMk/>
          <pc:sldMk cId="4267641917" sldId="711"/>
        </pc:sldMkLst>
        <pc:spChg chg="mod">
          <ac:chgData name="Kurian, Febin" userId="b8909568-2362-46fd-acec-3c1d43419ac8" providerId="ADAL" clId="{8716C862-56FD-44F7-BDD2-790E84FD428F}" dt="2024-10-28T14:20:58.716" v="58" actId="207"/>
          <ac:spMkLst>
            <pc:docMk/>
            <pc:sldMk cId="4267641917" sldId="711"/>
            <ac:spMk id="3" creationId="{A18CA867-8E3F-7123-DF06-737D8E9BE1E4}"/>
          </ac:spMkLst>
        </pc:spChg>
        <pc:picChg chg="del">
          <ac:chgData name="Kurian, Febin" userId="b8909568-2362-46fd-acec-3c1d43419ac8" providerId="ADAL" clId="{8716C862-56FD-44F7-BDD2-790E84FD428F}" dt="2024-10-28T14:20:01.588" v="27" actId="478"/>
          <ac:picMkLst>
            <pc:docMk/>
            <pc:sldMk cId="4267641917" sldId="711"/>
            <ac:picMk id="5" creationId="{84F1C37B-36E1-4887-3D3C-C4882A98169D}"/>
          </ac:picMkLst>
        </pc:picChg>
      </pc:sldChg>
      <pc:sldChg chg="modSp new mod">
        <pc:chgData name="Kurian, Febin" userId="b8909568-2362-46fd-acec-3c1d43419ac8" providerId="ADAL" clId="{8716C862-56FD-44F7-BDD2-790E84FD428F}" dt="2024-10-28T14:31:40.841" v="337" actId="15"/>
        <pc:sldMkLst>
          <pc:docMk/>
          <pc:sldMk cId="2253363596" sldId="712"/>
        </pc:sldMkLst>
        <pc:spChg chg="mod">
          <ac:chgData name="Kurian, Febin" userId="b8909568-2362-46fd-acec-3c1d43419ac8" providerId="ADAL" clId="{8716C862-56FD-44F7-BDD2-790E84FD428F}" dt="2024-10-28T14:31:21.304" v="330" actId="20577"/>
          <ac:spMkLst>
            <pc:docMk/>
            <pc:sldMk cId="2253363596" sldId="712"/>
            <ac:spMk id="2" creationId="{47060359-5460-8084-46F3-CB0F936A4F96}"/>
          </ac:spMkLst>
        </pc:spChg>
        <pc:spChg chg="mod">
          <ac:chgData name="Kurian, Febin" userId="b8909568-2362-46fd-acec-3c1d43419ac8" providerId="ADAL" clId="{8716C862-56FD-44F7-BDD2-790E84FD428F}" dt="2024-10-28T14:31:40.841" v="337" actId="15"/>
          <ac:spMkLst>
            <pc:docMk/>
            <pc:sldMk cId="2253363596" sldId="712"/>
            <ac:spMk id="3" creationId="{9BBB5ACE-D9E1-9227-0B96-FBCC9328AC0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brookhavenlab-my.sharepoint.com/personal/fkurian_bnl_gov/Documents/Documents/AUP/MQXFA18/MQXFA18_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MQXFA 18 Vertical Test</a:t>
            </a:r>
          </a:p>
          <a:p>
            <a:pPr>
              <a:defRPr/>
            </a:pPr>
            <a:r>
              <a:rPr lang="en-US" sz="1200"/>
              <a:t>All tests at</a:t>
            </a:r>
            <a:r>
              <a:rPr lang="en-US" sz="1200" baseline="0"/>
              <a:t> 1.9 K, 20A/s unless specified otherwise </a:t>
            </a:r>
            <a:endParaRPr lang="en-US" sz="1200"/>
          </a:p>
        </c:rich>
      </c:tx>
      <c:layout>
        <c:manualLayout>
          <c:xMode val="edge"/>
          <c:yMode val="edge"/>
          <c:x val="0.57193091990404932"/>
          <c:y val="3.8513440733613326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'18_QuenchList_BNL'!$G$1</c:f>
              <c:strCache>
                <c:ptCount val="1"/>
                <c:pt idx="0">
                  <c:v>Quench(Q1)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solidFill>
                <a:srgbClr val="0E2841">
                  <a:lumMod val="10000"/>
                  <a:lumOff val="9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9050" rIns="182880" bIns="9144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'18_QuenchList_BNL'!$B$15:$B$55</c:f>
              <c:numCache>
                <c:formatCode>General</c:formatCode>
                <c:ptCount val="3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</c:numCache>
            </c:numRef>
          </c:xVal>
          <c:yVal>
            <c:numRef>
              <c:f>'18_QuenchList_BNL'!$G$15:$G$55</c:f>
              <c:numCache>
                <c:formatCode>General</c:formatCode>
                <c:ptCount val="35"/>
                <c:pt idx="0">
                  <c:v>14.832000000000001</c:v>
                </c:pt>
                <c:pt idx="1">
                  <c:v>15.571</c:v>
                </c:pt>
                <c:pt idx="2">
                  <c:v>15.686999999999999</c:v>
                </c:pt>
                <c:pt idx="3">
                  <c:v>15.879</c:v>
                </c:pt>
                <c:pt idx="4">
                  <c:v>16.079999999999998</c:v>
                </c:pt>
                <c:pt idx="5">
                  <c:v>16.106000000000002</c:v>
                </c:pt>
                <c:pt idx="6">
                  <c:v>16.117999999999999</c:v>
                </c:pt>
                <c:pt idx="7">
                  <c:v>16.164999999999999</c:v>
                </c:pt>
                <c:pt idx="8">
                  <c:v>16.225000000000001</c:v>
                </c:pt>
                <c:pt idx="9">
                  <c:v>16.32</c:v>
                </c:pt>
                <c:pt idx="10">
                  <c:v>16.282</c:v>
                </c:pt>
                <c:pt idx="11">
                  <c:v>16.440999999999999</c:v>
                </c:pt>
                <c:pt idx="12">
                  <c:v>16.353999999999999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57E-41FF-B38F-34FB05B840D7}"/>
            </c:ext>
          </c:extLst>
        </c:ser>
        <c:ser>
          <c:idx val="4"/>
          <c:order val="3"/>
          <c:tx>
            <c:strRef>
              <c:f>'18_QuenchList_BNL'!$K$1</c:f>
              <c:strCache>
                <c:ptCount val="1"/>
                <c:pt idx="0">
                  <c:v>Trip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plus"/>
            <c:size val="10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4"/>
              <c:layout>
                <c:manualLayout>
                  <c:x val="-1.8549695462721491E-2"/>
                  <c:y val="-6.4064340406545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7E-41FF-B38F-34FB05B840D7}"/>
                </c:ext>
              </c:extLst>
            </c:dLbl>
            <c:spPr>
              <a:solidFill>
                <a:srgbClr val="E97132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'18_QuenchList_BNL'!$B$15:$B$55</c:f>
              <c:numCache>
                <c:formatCode>General</c:formatCode>
                <c:ptCount val="3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</c:numCache>
            </c:numRef>
          </c:xVal>
          <c:yVal>
            <c:numRef>
              <c:f>'18_QuenchList_BNL'!$K$15:$K$55</c:f>
              <c:numCache>
                <c:formatCode>General</c:formatCode>
                <c:ptCount val="35"/>
                <c:pt idx="18">
                  <c:v>16.23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57E-41FF-B38F-34FB05B84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scatterChart>
        <c:scatterStyle val="smoothMarker"/>
        <c:varyColors val="0"/>
        <c:ser>
          <c:idx val="1"/>
          <c:order val="1"/>
          <c:tx>
            <c:strRef>
              <c:f>'18_QuenchList_BNL'!$I$1</c:f>
              <c:strCache>
                <c:ptCount val="1"/>
                <c:pt idx="0">
                  <c:v>Quench(Q3)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2"/>
              <c:tx>
                <c:rich>
                  <a:bodyPr rot="-5400000" spcFirstLastPara="1" vertOverflow="ellipsis" wrap="square" lIns="38100" tIns="19050" rIns="182880" bIns="19050" anchor="b" anchorCtr="0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10DD34-F160-40C8-9538-B0CC1F6D9B52}" type="CELLREF">
                      <a:rPr lang="en-US" sz="1050" b="1">
                        <a:solidFill>
                          <a:sysClr val="windowText" lastClr="000000"/>
                        </a:solidFill>
                      </a:rPr>
                      <a:pPr>
                        <a:defRPr sz="1050" b="1">
                          <a:solidFill>
                            <a:sysClr val="windowText" lastClr="000000"/>
                          </a:solidFill>
                        </a:defRPr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182880" bIns="19050" anchor="b" anchorCtr="0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{1A10DD34-F160-40C8-9538-B0CC1F6D9B52}</c15:txfldGUID>
                      <c15:f>'18_QuenchList_BNL'!$U$45</c15:f>
                      <c15:dlblFieldTableCache>
                        <c:ptCount val="1"/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457E-41FF-B38F-34FB05B840D7}"/>
                </c:ext>
              </c:extLst>
            </c:dLbl>
            <c:spPr>
              <a:solidFill>
                <a:srgbClr val="4EA72E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8100" tIns="19050" rIns="182880" bIns="19050" anchor="b" anchorCtr="0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'18_QuenchList_BNL'!$B$15:$B$59</c:f>
              <c:numCache>
                <c:formatCode>General</c:formatCode>
                <c:ptCount val="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</c:numCache>
            </c:numRef>
          </c:xVal>
          <c:yVal>
            <c:numRef>
              <c:f>'18_QuenchList_BNL'!$I$15:$I$64</c:f>
              <c:numCache>
                <c:formatCode>General</c:formatCode>
                <c:ptCount val="4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57E-41FF-B38F-34FB05B840D7}"/>
            </c:ext>
          </c:extLst>
        </c:ser>
        <c:ser>
          <c:idx val="5"/>
          <c:order val="2"/>
          <c:tx>
            <c:strRef>
              <c:f>'18_QuenchList_BNL'!$J$1</c:f>
              <c:strCache>
                <c:ptCount val="1"/>
                <c:pt idx="0">
                  <c:v>Quench(Q4)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'18_QuenchList_BNL'!$B$15:$B$59</c:f>
              <c:numCache>
                <c:formatCode>General</c:formatCode>
                <c:ptCount val="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</c:numCache>
            </c:numRef>
          </c:xVal>
          <c:yVal>
            <c:numRef>
              <c:f>'18_QuenchList_BNL'!$J$15:$J$59</c:f>
              <c:numCache>
                <c:formatCode>General</c:formatCode>
                <c:ptCount val="39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457E-41FF-B38F-34FB05B840D7}"/>
            </c:ext>
          </c:extLst>
        </c:ser>
        <c:ser>
          <c:idx val="3"/>
          <c:order val="4"/>
          <c:tx>
            <c:strRef>
              <c:f>'18_QuenchList_BNL'!$P$1</c:f>
              <c:strCache>
                <c:ptCount val="1"/>
                <c:pt idx="0">
                  <c:v>Inominal(kA)</c:v>
                </c:pt>
              </c:strCache>
            </c:strRef>
          </c:tx>
          <c:spPr>
            <a:ln w="158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7E-41FF-B38F-34FB05B840D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7E-41FF-B38F-34FB05B840D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7E-41FF-B38F-34FB05B840D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7E-41FF-B38F-34FB05B840D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57E-41FF-B38F-34FB05B840D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57E-41FF-B38F-34FB05B840D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57E-41FF-B38F-34FB05B840D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57E-41FF-B38F-34FB05B840D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57E-41FF-B38F-34FB05B840D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57E-41FF-B38F-34FB05B840D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57E-41FF-B38F-34FB05B840D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57E-41FF-B38F-34FB05B840D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57E-41FF-B38F-34FB05B840D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57E-41FF-B38F-34FB05B840D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57E-41FF-B38F-34FB05B840D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57E-41FF-B38F-34FB05B840D7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57E-41FF-B38F-34FB05B840D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57E-41FF-B38F-34FB05B840D7}"/>
                </c:ext>
              </c:extLst>
            </c:dLbl>
            <c:dLbl>
              <c:idx val="18"/>
              <c:tx>
                <c:rich>
                  <a:bodyPr rot="-5400000" spcFirstLastPara="1" vertOverflow="clip" horzOverflow="clip" vert="horz" wrap="square" lIns="18288" tIns="18288" rIns="36576" bIns="36576" anchor="t" anchorCtr="0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8A1040-B9BD-4A0A-B526-ADDFDFB8EC8F}" type="CELLRANGE">
                      <a:rPr lang="en-US"/>
                      <a:pPr>
                        <a:defRPr sz="1200" b="1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FF9999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18288" tIns="18288" rIns="36576" bIns="36576" anchor="t" anchorCtr="0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457E-41FF-B38F-34FB05B840D7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457E-41FF-B38F-34FB05B840D7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457E-41FF-B38F-34FB05B840D7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457E-41FF-B38F-34FB05B840D7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457E-41FF-B38F-34FB05B840D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457E-41FF-B38F-34FB05B840D7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457E-41FF-B38F-34FB05B840D7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457E-41FF-B38F-34FB05B840D7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457E-41FF-B38F-34FB05B840D7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457E-41FF-B38F-34FB05B840D7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457E-41FF-B38F-34FB05B840D7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457E-41FF-B38F-34FB05B840D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18288" tIns="18288" rIns="36576" bIns="36576" anchor="t" anchorCtr="0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xVal>
            <c:numRef>
              <c:f>'18_QuenchList_BNL'!$B$15:$B$50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'18_QuenchList_BNL'!$P$15:$P$50</c:f>
              <c:numCache>
                <c:formatCode>General</c:formatCode>
                <c:ptCount val="30"/>
                <c:pt idx="0">
                  <c:v>16.23</c:v>
                </c:pt>
                <c:pt idx="1">
                  <c:v>16.23</c:v>
                </c:pt>
                <c:pt idx="2">
                  <c:v>16.23</c:v>
                </c:pt>
                <c:pt idx="3">
                  <c:v>16.23</c:v>
                </c:pt>
                <c:pt idx="4">
                  <c:v>16.23</c:v>
                </c:pt>
                <c:pt idx="5">
                  <c:v>16.23</c:v>
                </c:pt>
                <c:pt idx="6">
                  <c:v>16.23</c:v>
                </c:pt>
                <c:pt idx="7">
                  <c:v>16.23</c:v>
                </c:pt>
                <c:pt idx="8">
                  <c:v>16.23</c:v>
                </c:pt>
                <c:pt idx="9">
                  <c:v>16.23</c:v>
                </c:pt>
                <c:pt idx="10">
                  <c:v>16.23</c:v>
                </c:pt>
                <c:pt idx="11">
                  <c:v>16.23</c:v>
                </c:pt>
                <c:pt idx="12">
                  <c:v>16.23</c:v>
                </c:pt>
                <c:pt idx="13">
                  <c:v>16.23</c:v>
                </c:pt>
                <c:pt idx="14">
                  <c:v>16.23</c:v>
                </c:pt>
                <c:pt idx="15">
                  <c:v>16.23</c:v>
                </c:pt>
                <c:pt idx="16">
                  <c:v>16.23</c:v>
                </c:pt>
                <c:pt idx="17">
                  <c:v>16.23</c:v>
                </c:pt>
                <c:pt idx="18">
                  <c:v>16.23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  <c:pt idx="24">
                  <c:v>16.23</c:v>
                </c:pt>
                <c:pt idx="25">
                  <c:v>16.23</c:v>
                </c:pt>
                <c:pt idx="26">
                  <c:v>16.23</c:v>
                </c:pt>
                <c:pt idx="27">
                  <c:v>16.23</c:v>
                </c:pt>
                <c:pt idx="28">
                  <c:v>16.23</c:v>
                </c:pt>
                <c:pt idx="29">
                  <c:v>16.23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'18_QuenchList_BNL'!$U$15:$U$33</c15:f>
                <c15:dlblRangeCache>
                  <c:ptCount val="19"/>
                  <c:pt idx="13">
                    <c:v>30 min hold</c:v>
                  </c:pt>
                  <c:pt idx="14">
                    <c:v>at +30/-100A/s</c:v>
                  </c:pt>
                  <c:pt idx="15">
                    <c:v>60 min hold</c:v>
                  </c:pt>
                  <c:pt idx="16">
                    <c:v>Mag. Meas (2)</c:v>
                  </c:pt>
                  <c:pt idx="17">
                    <c:v>at +/-50A/s (10 Cycles)</c:v>
                  </c:pt>
                  <c:pt idx="18">
                    <c:v>PS Trip after 3hr40min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4-457E-41FF-B38F-34FB05B840D7}"/>
            </c:ext>
          </c:extLst>
        </c:ser>
        <c:ser>
          <c:idx val="2"/>
          <c:order val="5"/>
          <c:tx>
            <c:strRef>
              <c:f>'18_QuenchList_BNL'!$Q$1</c:f>
              <c:strCache>
                <c:ptCount val="1"/>
                <c:pt idx="0">
                  <c:v>I_Acceptance (kA)</c:v>
                </c:pt>
              </c:strCache>
            </c:strRef>
          </c:tx>
          <c:spPr>
            <a:ln w="158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'18_QuenchList_BNL'!$B$15:$B$50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'18_QuenchList_BNL'!$Q$15:$Q$50</c:f>
              <c:numCache>
                <c:formatCode>General</c:formatCode>
                <c:ptCount val="30"/>
                <c:pt idx="0">
                  <c:v>16.53</c:v>
                </c:pt>
                <c:pt idx="1">
                  <c:v>16.53</c:v>
                </c:pt>
                <c:pt idx="2">
                  <c:v>16.53</c:v>
                </c:pt>
                <c:pt idx="3">
                  <c:v>16.53</c:v>
                </c:pt>
                <c:pt idx="4">
                  <c:v>16.53</c:v>
                </c:pt>
                <c:pt idx="5">
                  <c:v>16.53</c:v>
                </c:pt>
                <c:pt idx="6">
                  <c:v>16.53</c:v>
                </c:pt>
                <c:pt idx="7">
                  <c:v>16.53</c:v>
                </c:pt>
                <c:pt idx="8">
                  <c:v>16.53</c:v>
                </c:pt>
                <c:pt idx="9">
                  <c:v>16.53</c:v>
                </c:pt>
                <c:pt idx="10">
                  <c:v>16.53</c:v>
                </c:pt>
                <c:pt idx="11">
                  <c:v>16.53</c:v>
                </c:pt>
                <c:pt idx="12">
                  <c:v>16.53</c:v>
                </c:pt>
                <c:pt idx="13">
                  <c:v>16.53</c:v>
                </c:pt>
                <c:pt idx="14">
                  <c:v>16.53</c:v>
                </c:pt>
                <c:pt idx="15">
                  <c:v>16.53</c:v>
                </c:pt>
                <c:pt idx="16">
                  <c:v>16.53</c:v>
                </c:pt>
                <c:pt idx="17">
                  <c:v>16.53</c:v>
                </c:pt>
                <c:pt idx="18">
                  <c:v>16.53</c:v>
                </c:pt>
                <c:pt idx="19">
                  <c:v>16.53</c:v>
                </c:pt>
                <c:pt idx="20">
                  <c:v>16.53</c:v>
                </c:pt>
                <c:pt idx="21">
                  <c:v>16.53</c:v>
                </c:pt>
                <c:pt idx="22">
                  <c:v>16.53</c:v>
                </c:pt>
                <c:pt idx="23">
                  <c:v>16.53</c:v>
                </c:pt>
                <c:pt idx="24">
                  <c:v>16.53</c:v>
                </c:pt>
                <c:pt idx="25">
                  <c:v>16.53</c:v>
                </c:pt>
                <c:pt idx="26">
                  <c:v>16.53</c:v>
                </c:pt>
                <c:pt idx="27">
                  <c:v>16.53</c:v>
                </c:pt>
                <c:pt idx="28">
                  <c:v>16.53</c:v>
                </c:pt>
                <c:pt idx="29">
                  <c:v>16.53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5-457E-41FF-B38F-34FB05B840D7}"/>
            </c:ext>
          </c:extLst>
        </c:ser>
        <c:ser>
          <c:idx val="6"/>
          <c:order val="6"/>
          <c:tx>
            <c:strRef>
              <c:f>'18_QuenchList_BNL'!$L$1</c:f>
              <c:strCache>
                <c:ptCount val="1"/>
                <c:pt idx="0">
                  <c:v>No Quench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457E-41FF-B38F-34FB05B840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457E-41FF-B38F-34FB05B840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457E-41FF-B38F-34FB05B840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457E-41FF-B38F-34FB05B840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457E-41FF-B38F-34FB05B840D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457E-41FF-B38F-34FB05B840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457E-41FF-B38F-34FB05B840D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457E-41FF-B38F-34FB05B840D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457E-41FF-B38F-34FB05B840D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457E-41FF-B38F-34FB05B840D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457E-41FF-B38F-34FB05B840D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457E-41FF-B38F-34FB05B840D7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457E-41FF-B38F-34FB05B840D7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A291F10-3F72-423A-BA71-3F95DDB8AA2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457E-41FF-B38F-34FB05B840D7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5850AC22-61E8-49E9-81A8-FB0B5AC4F4E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457E-41FF-B38F-34FB05B840D7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9046F65A-7D6A-4FC7-AE86-264968D3A87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457E-41FF-B38F-34FB05B840D7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6D5E8AF8-15FE-4CD3-8780-285188288C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457E-41FF-B38F-34FB05B840D7}"/>
                </c:ext>
              </c:extLst>
            </c:dLbl>
            <c:dLbl>
              <c:idx val="17"/>
              <c:tx>
                <c:rich>
                  <a:bodyPr rot="-5400000" spcFirstLastPara="1" vertOverflow="clip" horzOverflow="clip" vert="horz" wrap="square" lIns="18288" tIns="18288" rIns="182880" bIns="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920153-5805-4CC6-8EE4-075EB00F1CDC}" type="CELLRANGE">
                      <a:rPr lang="en-US"/>
                      <a:pPr>
                        <a:defRPr sz="1200" b="1">
                          <a:solidFill>
                            <a:schemeClr val="bg2">
                              <a:lumMod val="10000"/>
                            </a:schemeClr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E97132">
                    <a:lumMod val="60000"/>
                    <a:lumOff val="4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18288" tIns="18288" rIns="182880" bIns="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457E-41FF-B38F-34FB05B840D7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457E-41FF-B38F-34FB05B840D7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457E-41FF-B38F-34FB05B840D7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457E-41FF-B38F-34FB05B840D7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457E-41FF-B38F-34FB05B840D7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457E-41FF-B38F-34FB05B840D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457E-41FF-B38F-34FB05B840D7}"/>
                </c:ext>
              </c:extLst>
            </c:dLbl>
            <c:spPr>
              <a:solidFill>
                <a:srgbClr val="E97132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18288" tIns="18288" rIns="182880" bIns="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xVal>
            <c:numRef>
              <c:f>'18_QuenchList_BNL'!$B$15:$B$41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xVal>
          <c:yVal>
            <c:numRef>
              <c:f>'18_QuenchList_BNL'!$L$15:$L$41</c:f>
              <c:numCache>
                <c:formatCode>General</c:formatCode>
                <c:ptCount val="24"/>
                <c:pt idx="13">
                  <c:v>16.53</c:v>
                </c:pt>
                <c:pt idx="14">
                  <c:v>16.23</c:v>
                </c:pt>
                <c:pt idx="15">
                  <c:v>16.53</c:v>
                </c:pt>
                <c:pt idx="16">
                  <c:v>16.23</c:v>
                </c:pt>
                <c:pt idx="17">
                  <c:v>16.23</c:v>
                </c:pt>
                <c:pt idx="19">
                  <c:v>16.53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'18_QuenchList_BNL'!$U$15:$U$33</c15:f>
                <c15:dlblRangeCache>
                  <c:ptCount val="19"/>
                  <c:pt idx="13">
                    <c:v>30 min hold</c:v>
                  </c:pt>
                  <c:pt idx="14">
                    <c:v>at +30/-100A/s</c:v>
                  </c:pt>
                  <c:pt idx="15">
                    <c:v>60 min hold</c:v>
                  </c:pt>
                  <c:pt idx="16">
                    <c:v>Mag. Meas (2)</c:v>
                  </c:pt>
                  <c:pt idx="17">
                    <c:v>at +/-50A/s (10 Cycles)</c:v>
                  </c:pt>
                  <c:pt idx="18">
                    <c:v>PS Trip after 3hr40min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E-457E-41FF-B38F-34FB05B84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valAx>
        <c:axId val="1108509951"/>
        <c:scaling>
          <c:orientation val="minMax"/>
          <c:max val="19.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</a:rPr>
                  <a:t>Training Quench/ Holding</a:t>
                </a:r>
                <a:r>
                  <a:rPr lang="en-US" sz="1200" b="1" baseline="0">
                    <a:solidFill>
                      <a:sysClr val="windowText" lastClr="000000"/>
                    </a:solidFill>
                  </a:rPr>
                  <a:t> Current #</a:t>
                </a:r>
                <a:endParaRPr lang="en-US" sz="12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499871"/>
        <c:crossesAt val="0"/>
        <c:crossBetween val="midCat"/>
        <c:majorUnit val="1"/>
      </c:valAx>
      <c:valAx>
        <c:axId val="1108499871"/>
        <c:scaling>
          <c:orientation val="minMax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</a:rPr>
                  <a:t>Quench\Holding</a:t>
                </a:r>
                <a:r>
                  <a:rPr lang="en-US" sz="1200" b="1" baseline="0">
                    <a:solidFill>
                      <a:sysClr val="windowText" lastClr="000000"/>
                    </a:solidFill>
                  </a:rPr>
                  <a:t> Current (kA)</a:t>
                </a:r>
                <a:endParaRPr lang="en-US" sz="12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509951"/>
        <c:crossesAt val="1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overlay val="1"/>
      <c:spPr>
        <a:solidFill>
          <a:schemeClr val="bg1"/>
        </a:solidFill>
        <a:ln>
          <a:solidFill>
            <a:schemeClr val="accent1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/>
                </a:solidFill>
              </a:rPr>
              <a:t>MQXF18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/>
                </a:solidFill>
              </a:rPr>
              <a:t>Longitudinal quench location from Quench Antenna</a:t>
            </a:r>
          </a:p>
        </c:rich>
      </c:tx>
      <c:overlay val="0"/>
      <c:spPr>
        <a:noFill/>
        <a:ln w="3175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QuenchLocation!$O$1</c:f>
              <c:strCache>
                <c:ptCount val="1"/>
                <c:pt idx="0">
                  <c:v>Quench No.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054C-45DC-BA7B-1D2224E163B1}"/>
              </c:ext>
            </c:extLst>
          </c:dPt>
          <c:xVal>
            <c:numRef>
              <c:f>QuenchLocation!$N$4:$N$21</c:f>
              <c:numCache>
                <c:formatCode>General</c:formatCode>
                <c:ptCount val="17"/>
                <c:pt idx="0">
                  <c:v>61</c:v>
                </c:pt>
                <c:pt idx="1">
                  <c:v>1261</c:v>
                </c:pt>
                <c:pt idx="2">
                  <c:v>11</c:v>
                </c:pt>
                <c:pt idx="3">
                  <c:v>311</c:v>
                </c:pt>
                <c:pt idx="4">
                  <c:v>-1389</c:v>
                </c:pt>
                <c:pt idx="5">
                  <c:v>-139</c:v>
                </c:pt>
                <c:pt idx="6">
                  <c:v>-1189</c:v>
                </c:pt>
                <c:pt idx="7">
                  <c:v>-689</c:v>
                </c:pt>
                <c:pt idx="8">
                  <c:v>-189</c:v>
                </c:pt>
                <c:pt idx="9">
                  <c:v>-639</c:v>
                </c:pt>
                <c:pt idx="10">
                  <c:v>-939</c:v>
                </c:pt>
                <c:pt idx="11">
                  <c:v>261</c:v>
                </c:pt>
                <c:pt idx="12">
                  <c:v>111</c:v>
                </c:pt>
                <c:pt idx="13">
                  <c:v>-339</c:v>
                </c:pt>
                <c:pt idx="15">
                  <c:v>-1189</c:v>
                </c:pt>
                <c:pt idx="16">
                  <c:v>-1289</c:v>
                </c:pt>
              </c:numCache>
            </c:numRef>
          </c:xVal>
          <c:yVal>
            <c:numRef>
              <c:f>QuenchLocation!$O$4:$O$21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54C-45DC-BA7B-1D2224E163B1}"/>
            </c:ext>
          </c:extLst>
        </c:ser>
        <c:ser>
          <c:idx val="1"/>
          <c:order val="1"/>
          <c:tx>
            <c:strRef>
              <c:f>QuenchLocation!$J$1</c:f>
              <c:strCache>
                <c:ptCount val="1"/>
                <c:pt idx="0">
                  <c:v>Q1 (160)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QuenchLocation!$J$4:$J$23</c:f>
              <c:numCache>
                <c:formatCode>General</c:formatCode>
                <c:ptCount val="19"/>
                <c:pt idx="0">
                  <c:v>61</c:v>
                </c:pt>
                <c:pt idx="1">
                  <c:v>1261</c:v>
                </c:pt>
                <c:pt idx="2">
                  <c:v>11</c:v>
                </c:pt>
                <c:pt idx="3">
                  <c:v>311</c:v>
                </c:pt>
                <c:pt idx="4">
                  <c:v>-1389</c:v>
                </c:pt>
                <c:pt idx="5">
                  <c:v>-139</c:v>
                </c:pt>
                <c:pt idx="6">
                  <c:v>-1189</c:v>
                </c:pt>
                <c:pt idx="7">
                  <c:v>-689</c:v>
                </c:pt>
                <c:pt idx="8">
                  <c:v>-189</c:v>
                </c:pt>
                <c:pt idx="9">
                  <c:v>-639</c:v>
                </c:pt>
                <c:pt idx="10">
                  <c:v>-939</c:v>
                </c:pt>
                <c:pt idx="11">
                  <c:v>261</c:v>
                </c:pt>
                <c:pt idx="12">
                  <c:v>111</c:v>
                </c:pt>
                <c:pt idx="13">
                  <c:v>-339</c:v>
                </c:pt>
                <c:pt idx="14">
                  <c:v>0</c:v>
                </c:pt>
              </c:numCache>
            </c:numRef>
          </c:xVal>
          <c:yVal>
            <c:numRef>
              <c:f>QuenchLocation!$O$4:$O$23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54C-45DC-BA7B-1D2224E163B1}"/>
            </c:ext>
          </c:extLst>
        </c:ser>
        <c:ser>
          <c:idx val="2"/>
          <c:order val="2"/>
          <c:tx>
            <c:strRef>
              <c:f>QuenchLocation!$L$1</c:f>
              <c:strCache>
                <c:ptCount val="1"/>
                <c:pt idx="0">
                  <c:v>Q3 (243)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054C-45DC-BA7B-1D2224E163B1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054C-45DC-BA7B-1D2224E163B1}"/>
              </c:ext>
            </c:extLst>
          </c:dPt>
          <c:xVal>
            <c:numRef>
              <c:f>QuenchLocation!$L$4:$L$25</c:f>
              <c:numCache>
                <c:formatCode>General</c:formatCode>
                <c:ptCount val="21"/>
                <c:pt idx="15">
                  <c:v>-1189</c:v>
                </c:pt>
                <c:pt idx="16">
                  <c:v>-1289</c:v>
                </c:pt>
              </c:numCache>
            </c:numRef>
          </c:xVal>
          <c:yVal>
            <c:numRef>
              <c:f>QuenchLocation!$O$4:$O$25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54C-45DC-BA7B-1D2224E16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6235776"/>
        <c:axId val="1672538464"/>
      </c:scatterChart>
      <c:valAx>
        <c:axId val="876235776"/>
        <c:scaling>
          <c:orientation val="minMax"/>
          <c:max val="2000"/>
          <c:min val="-2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baseline="0">
                    <a:solidFill>
                      <a:sysClr val="windowText" lastClr="000000"/>
                    </a:solidFill>
                  </a:rPr>
                  <a:t>Z-position (mm), zero is the magnetic center, positive values towards 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538464"/>
        <c:crossesAt val="-2000"/>
        <c:crossBetween val="midCat"/>
      </c:valAx>
      <c:valAx>
        <c:axId val="1672538464"/>
        <c:scaling>
          <c:orientation val="minMax"/>
          <c:max val="13.1"/>
          <c:min val="0.99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baseline="0">
                    <a:solidFill>
                      <a:sysClr val="windowText" lastClr="000000"/>
                    </a:solidFill>
                  </a:rPr>
                  <a:t>Quench #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235776"/>
        <c:crossesAt val="-2500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86652266262669475"/>
          <c:y val="0.6563564900647807"/>
          <c:w val="8.7801715387184578E-2"/>
          <c:h val="0.16852044149503145"/>
        </c:manualLayout>
      </c:layout>
      <c:overlay val="1"/>
      <c:spPr>
        <a:solidFill>
          <a:sysClr val="window" lastClr="FFFFFF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0.15957</cdr:x>
      <cdr:y>0.1461</cdr:y>
    </cdr:from>
    <cdr:to>
      <cdr:x>0.19994</cdr:x>
      <cdr:y>0.244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83EE59D-ED38-798B-021E-A75ACFF24581}"/>
            </a:ext>
          </a:extLst>
        </cdr:cNvPr>
        <cdr:cNvCxnSpPr>
          <a:stCxn xmlns:a="http://schemas.openxmlformats.org/drawingml/2006/main" id="15" idx="2"/>
        </cdr:cNvCxnSpPr>
      </cdr:nvCxnSpPr>
      <cdr:spPr>
        <a:xfrm xmlns:a="http://schemas.openxmlformats.org/drawingml/2006/main">
          <a:off x="1250844" y="626640"/>
          <a:ext cx="316382" cy="4199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0.33401</cdr:x>
      <cdr:y>0.12357</cdr:y>
    </cdr:from>
    <cdr:to>
      <cdr:x>0.38109</cdr:x>
      <cdr:y>0.20069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2B2745C1-56F4-E48D-C253-EDAEB4EC8F4F}"/>
            </a:ext>
          </a:extLst>
        </cdr:cNvPr>
        <cdr:cNvCxnSpPr>
          <a:stCxn xmlns:a="http://schemas.openxmlformats.org/drawingml/2006/main" id="12" idx="2"/>
        </cdr:cNvCxnSpPr>
      </cdr:nvCxnSpPr>
      <cdr:spPr>
        <a:xfrm xmlns:a="http://schemas.openxmlformats.org/drawingml/2006/main">
          <a:off x="2618138" y="530027"/>
          <a:ext cx="369096" cy="33074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0.24307</cdr:x>
      <cdr:y>0.06641</cdr:y>
    </cdr:from>
    <cdr:to>
      <cdr:x>0.42494</cdr:x>
      <cdr:y>0.12357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AB8626B3-2790-D09E-4873-48039BB1FDA2}"/>
            </a:ext>
          </a:extLst>
        </cdr:cNvPr>
        <cdr:cNvSpPr txBox="1"/>
      </cdr:nvSpPr>
      <cdr:spPr>
        <a:xfrm xmlns:a="http://schemas.openxmlformats.org/drawingml/2006/main">
          <a:off x="1905331" y="284841"/>
          <a:ext cx="1425614" cy="24518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I</a:t>
          </a:r>
          <a:r>
            <a:rPr lang="en-US" sz="1100" baseline="0" dirty="0"/>
            <a:t>_Acceptance:16.53 kA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0.08367</cdr:x>
      <cdr:y>0.10269</cdr:y>
    </cdr:from>
    <cdr:to>
      <cdr:x>0.23548</cdr:x>
      <cdr:y>0.1461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6B35A972-9923-8829-E841-B6E74B20DAB3}"/>
            </a:ext>
          </a:extLst>
        </cdr:cNvPr>
        <cdr:cNvSpPr txBox="1"/>
      </cdr:nvSpPr>
      <cdr:spPr>
        <a:xfrm xmlns:a="http://schemas.openxmlformats.org/drawingml/2006/main">
          <a:off x="655831" y="440449"/>
          <a:ext cx="1190025" cy="18619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2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I_nominal:16.23 kA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28/10/2024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GB" dirty="0">
                <a:solidFill>
                  <a:schemeClr val="tx1"/>
                </a:solidFill>
              </a:rPr>
              <a:t>28-Oct-2024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B896-A548-D0E6-D6F7-7EB2EAB4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MQXFA18-Quench Summary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21DDA-28C4-2B45-31E7-E9B6C5F4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4" y="1219200"/>
            <a:ext cx="8315058" cy="490696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Spontaneous quench test program at 1.9K; Ramp to 16530 A </a:t>
            </a:r>
            <a:endParaRPr lang="en-US" sz="20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(Q1= Coil 160, Q2=Coil 246, Q3=Coil 243, Q4= Coil 154)</a:t>
            </a:r>
            <a:endParaRPr lang="en-US" sz="18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DAEB2-E887-1EED-F508-0C8E057D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4540BE8-A5CC-4E27-8594-F54A95420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459704"/>
              </p:ext>
            </p:extLst>
          </p:nvPr>
        </p:nvGraphicFramePr>
        <p:xfrm>
          <a:off x="693389" y="1837037"/>
          <a:ext cx="7838611" cy="428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13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0359-5460-8084-46F3-CB0F936A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MQXFA18 – Still to do on Thermal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5ACE-D9E1-9227-0B96-FBCC9328A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Remaining time on the 5-hour hold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5 cycles to 16230 A @ +/- 50A/s at 1.9 K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Temperature dependent study (4.5 K ramp to 16230 A)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Warm up with,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RRR measurements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HiPot at 100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86790-D1DB-5514-59D1-DA9D42CF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36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92EBE-495D-3350-0409-20D966C1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MQXFA13b-Quench Location so far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D49B2-3D5C-D82C-3568-F96FBAE1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D9E9846-4CCF-06B1-7764-10B3CC86F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300226"/>
              </p:ext>
            </p:extLst>
          </p:nvPr>
        </p:nvGraphicFramePr>
        <p:xfrm>
          <a:off x="495300" y="1219200"/>
          <a:ext cx="81915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90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7609362" cy="4906963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No Updates from last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CTI 4000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Linde 1610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96c425c5-5c10-4741-aa56-6cf001acb5ab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4cc2c26d-dd06-45c2-b5c7-9fed14398e80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6860</TotalTime>
  <Words>194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MQXFA18-Quench Summary so far</vt:lpstr>
      <vt:lpstr>MQXFA18 – Still to do on Thermal Cycle</vt:lpstr>
      <vt:lpstr>MQXFA13b-Quench Location so far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18</cp:revision>
  <cp:lastPrinted>2017-05-01T15:41:46Z</cp:lastPrinted>
  <dcterms:created xsi:type="dcterms:W3CDTF">2016-03-23T12:58:39Z</dcterms:created>
  <dcterms:modified xsi:type="dcterms:W3CDTF">2024-10-28T17:22:12Z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