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077" r:id="rId5"/>
    <p:sldId id="2082" r:id="rId6"/>
    <p:sldId id="2083" r:id="rId7"/>
    <p:sldId id="2086" r:id="rId8"/>
    <p:sldId id="2078" r:id="rId9"/>
    <p:sldId id="2079" r:id="rId10"/>
    <p:sldId id="2084" r:id="rId11"/>
    <p:sldId id="2087" r:id="rId12"/>
    <p:sldId id="2091" r:id="rId13"/>
    <p:sldId id="2080" r:id="rId14"/>
    <p:sldId id="2088" r:id="rId15"/>
    <p:sldId id="2089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D2B994-783A-47B6-AEA4-AB8791ACB31D}">
          <p14:sldIdLst>
            <p14:sldId id="2077"/>
            <p14:sldId id="2082"/>
            <p14:sldId id="2083"/>
            <p14:sldId id="2086"/>
            <p14:sldId id="2078"/>
            <p14:sldId id="2079"/>
            <p14:sldId id="2084"/>
            <p14:sldId id="2087"/>
            <p14:sldId id="2091"/>
            <p14:sldId id="2080"/>
            <p14:sldId id="2088"/>
            <p14:sldId id="2089"/>
            <p14:sldId id="282"/>
          </p14:sldIdLst>
        </p14:section>
        <p14:section name="Bonus Slides" id="{553C7FC2-5342-44E5-893B-21FDE6FA2D7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FCC81-FF17-4435-BBA6-D3829430FC14}" v="671" dt="2024-10-28T21:20:36.370"/>
    <p1510:client id="{F826F028-756F-835D-BFED-242C92C4A20F}" v="1222" dt="2024-10-29T15:43:17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FE4F83-6233-4D55-8686-734E87873E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1C647-92C9-4C21-B086-1EB1D7DC6D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0E204-2CA8-4732-856A-F53A62C12DDA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BD52A-9820-461E-8D9A-B75B8D14DB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2B9FF-4A9A-48D5-9F65-556C503F2A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EA82C-0411-4526-85D3-2F863183B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56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0A5B7-ACD6-431D-B755-EB2C7DFCBC5D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877F7-16C6-4652-9CE5-4FFA4CE5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6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877F7-16C6-4652-9CE5-4FFA4CE56D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2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95BF0-E18C-87AA-9EE8-98CCB821A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CBBB5-DD41-F6CB-1A1B-EBD63C828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19D77-918D-7697-178E-38A85BA90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9689-D636-432E-88D1-D1EF8EDED2DF}" type="datetime1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49877-06E5-7262-F1C8-5F5D5DA9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ALP Seminar – Oxford 26/02/2024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DFB8B-A168-5D0A-2CB8-A398CA41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78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2CC9-A8B7-A299-3B56-FF0A3166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75393-B3C0-738F-AB99-2D8BD369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AD710-00B8-EC6B-9F29-2EA88C96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D253-A8EC-44B5-B105-EB7CDA8C2D7A}" type="datetime1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8305E-6B1C-8D05-9B3D-11C2BB63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ALP Seminar – Oxford 26/02/2024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15766-A2D6-7051-4289-6BD8FD60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37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D922F-B0AD-1FEB-38AA-D4B0BC5C6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844CB-CB11-9F9D-A207-F715E5796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DF8A1-9275-17C4-3CEF-61FA202D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65BB-1EFC-466E-A6CB-8F31BAC493CA}" type="datetime1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C5730-0D77-4B41-E0A9-71F928EA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ALP Seminar – Oxford 26/02/2024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1E485-7010-30ED-1E76-7216BA3E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79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2B92-FBBB-A528-EF02-C0135828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18"/>
            <a:ext cx="10515600" cy="978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FA3E4-6311-BC09-4F18-3BA3F8FFF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408"/>
            <a:ext cx="10515600" cy="45585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C391E-D000-F65E-B343-CDC2BAA5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BC42-1961-4985-86B2-13B756772DAA}" type="datetime1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B8C3C-09AD-C823-06A4-8918F0B2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ALP Seminar – Oxford 26/02/2024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091B6-D79E-3ABC-213A-C17169E0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36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A2D65-515A-F2AD-9FEB-29EDDBB30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DAB5A-38D3-75BB-91C2-E723746A9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73A0F-CA7C-8F05-7F80-A44E3DC8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809E-9614-404D-84F0-981FBC644D8F}" type="datetime1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9615A-DCE0-5906-3891-A04C75B3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ALP Seminar – Oxford 26/02/2024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2F446-04FC-F3D8-A695-0DE06777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34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7FA5-9230-B923-573B-E62829892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DFFF0-F316-3052-D4A5-54BADEB22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FA3D9-4D65-985D-963D-952B21604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AB2E4-1D6B-B454-71C0-62D990DF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C4F6-1AA0-4B74-8497-A0D1FE486BDE}" type="datetime1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0BCEA-D193-673B-2402-52B5C6BC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ALP Seminar – Oxford 26/02/2024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49FE1-C3C1-F1A3-48CF-8820470D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5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6EEEB-DB17-99F9-8721-458F726F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C04E8-CE9D-C088-686D-7D39BAFC5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3851F-0287-C3A3-B4EC-139B1B484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B17D05-1C7A-22E7-7148-373CEE619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88FBC-0540-98D3-58F2-7EAC9DEA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4B43-C554-4A6C-AE88-0E48142F1BAC}" type="datetime1">
              <a:rPr lang="en-GB" smtClean="0"/>
              <a:t>29/10/2024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04740-6555-5B79-216F-67C81260C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ALP Seminar – Oxford 26/02/2024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6CCD48-A458-77F2-9E01-8F415D70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9113C3-C5B3-3788-695F-71D8AC6A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457"/>
            <a:ext cx="10515600" cy="1034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32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73935-47F1-E8D1-DE07-6DCF2EAD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810B9-07F6-80FD-C58D-078AA8D4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B06D-1C26-48BC-A63E-C957193DB86E}" type="datetime1">
              <a:rPr lang="en-GB" smtClean="0"/>
              <a:t>29/10/2024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29D7A-E1DD-0AD8-F3F8-13ECDE91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ALP Seminar – Oxford 26/02/2024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A07FE-B725-7BBE-87CC-7C69398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56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51BDE-9B53-6AD9-B92B-237F6E58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11A4-6616-411F-ABF0-FFEBB02FACC9}" type="datetime1">
              <a:rPr lang="en-GB" smtClean="0"/>
              <a:t>29/10/2024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29591-A3C2-91E3-EFBC-5D2E0C33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ALP Seminar – Oxford 26/02/2024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35DA3-DF62-28A9-86ED-3659F02E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96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4FBD-4627-B23D-F235-A552F12C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7B8AC-7E79-6A5D-87C3-9E4F6EAFF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DBAF2-E013-479B-FCD5-84F7A55E0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BB922-A919-9AB7-8776-0AA66098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783C-B0B0-49E6-B85D-42FDCE471A54}" type="datetime1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7D054-7BB5-76DC-E655-5D711471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ALP Seminar – Oxford 26/02/2024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3DF7B-0A02-9D9D-D4DF-C05DB7F7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69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4B76-1D4A-37FB-7A0A-5E56199F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952E8A-C728-237E-9F40-4E8EF6F43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DDA14-285B-CC23-16CB-79175EED0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2F2BC-5835-9CEB-F18C-A7871100D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2E4F-0B77-4E17-90DE-67F65EFF9C84}" type="datetime1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97CD7-8182-F03F-D379-8855A629A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ALP Seminar – Oxford 26/02/2024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CFD49-04E6-A181-D67D-19CF18CB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0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1450BE4-12B6-C9B6-5A88-A0145D956BED}"/>
              </a:ext>
            </a:extLst>
          </p:cNvPr>
          <p:cNvGrpSpPr/>
          <p:nvPr userDrawn="1"/>
        </p:nvGrpSpPr>
        <p:grpSpPr>
          <a:xfrm>
            <a:off x="-11211" y="-102366"/>
            <a:ext cx="12380814" cy="1108146"/>
            <a:chOff x="-80920" y="-121380"/>
            <a:chExt cx="12380814" cy="11081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1DF411-D136-4A10-A033-63EBD767D3FF}"/>
                </a:ext>
              </a:extLst>
            </p:cNvPr>
            <p:cNvSpPr/>
            <p:nvPr userDrawn="1"/>
          </p:nvSpPr>
          <p:spPr>
            <a:xfrm>
              <a:off x="-80920" y="-121380"/>
              <a:ext cx="12380814" cy="1108146"/>
            </a:xfrm>
            <a:prstGeom prst="rect">
              <a:avLst/>
            </a:prstGeom>
            <a:solidFill>
              <a:srgbClr val="002147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9AA04BF-C37B-0531-D229-7EFF956D66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10325437" y="36041"/>
              <a:ext cx="1547320" cy="793304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0A879B-F273-5D90-A42F-DCFB2306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84706"/>
            <a:ext cx="12115800" cy="1034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9423B-1C13-16C9-6DCD-4131A34C5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0315"/>
            <a:ext cx="10515600" cy="4566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A1A54-901F-9A8D-9A59-6ABFE8EEE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F6CA-2DF7-42C6-B821-498B6191C35A}" type="datetime1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B3B07-A0BD-BA35-E8BE-378C61C6E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ALP Seminar – Oxford 26/02/2024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54639-89F8-D815-BF3F-65316769D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D8FF-A7A5-4EBB-8498-5103BBF31165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University_of_Oxford.png">
            <a:extLst>
              <a:ext uri="{FF2B5EF4-FFF2-40B4-BE49-F238E27FC236}">
                <a16:creationId xmlns:a16="http://schemas.microsoft.com/office/drawing/2014/main" id="{CC8109CE-3EE4-4C1F-94A2-F495CFDF39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12"/>
          <a:stretch/>
        </p:blipFill>
        <p:spPr>
          <a:xfrm>
            <a:off x="0" y="-84706"/>
            <a:ext cx="960126" cy="10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1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xagon.com/products/etalon-absolute-multiline-technology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458671/contributions/2192095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C7EF9-6BA2-4F98-BD84-069C167B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MAGIS Seminar – Oxford 29/10/2024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7618B-CBB2-4448-9F1B-45D3D666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18F40-6211-4B49-891C-7109573B43CB}"/>
              </a:ext>
            </a:extLst>
          </p:cNvPr>
          <p:cNvSpPr txBox="1"/>
          <p:nvPr/>
        </p:nvSpPr>
        <p:spPr>
          <a:xfrm>
            <a:off x="-1" y="1066581"/>
            <a:ext cx="122955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/>
              <a:t>Position Monitoring  Interferometry </a:t>
            </a:r>
            <a:endParaRPr lang="en-GB" sz="720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36F2A-DE22-4EFF-8249-9F7AEEB80736}"/>
              </a:ext>
            </a:extLst>
          </p:cNvPr>
          <p:cNvSpPr txBox="1"/>
          <p:nvPr/>
        </p:nvSpPr>
        <p:spPr>
          <a:xfrm>
            <a:off x="808238" y="4251071"/>
            <a:ext cx="1057552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Dr Thomas Hird, Jesse </a:t>
            </a:r>
            <a:r>
              <a:rPr lang="en-GB" sz="3200" dirty="0" err="1">
                <a:latin typeface="+mj-lt"/>
              </a:rPr>
              <a:t>Schelfhout</a:t>
            </a:r>
            <a:endParaRPr lang="en-GB" sz="3200" dirty="0" err="1">
              <a:latin typeface="+mj-lt"/>
              <a:cs typeface="Calibri Light"/>
            </a:endParaRPr>
          </a:p>
          <a:p>
            <a:pPr algn="ctr"/>
            <a:r>
              <a:rPr lang="en-GB" sz="3200" dirty="0">
                <a:latin typeface="+mj-lt"/>
              </a:rPr>
              <a:t>(Prof. Chris Foot) </a:t>
            </a:r>
            <a:endParaRPr lang="en-GB" sz="3200" dirty="0"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3476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28A5D-4849-4DFA-B9BB-F865AFBF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this might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E99C-7B92-4B68-9F0B-63E5267B4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408"/>
            <a:ext cx="4880492" cy="45585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/>
              <a:t>“Web” or structure of correlated measurements to determine the position of key elements and monitor tower deformation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Calibrated length “rod” that doesn’t change with temperature/pressure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143EF-F1B4-46C3-8D57-ABE23FB9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MAGIS Seminar – Oxford 29/10/2024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C6832-0C45-41A1-9337-C4515AD6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10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D985F6-E7F9-F8DA-24FF-867E8E6B3BF0}"/>
              </a:ext>
            </a:extLst>
          </p:cNvPr>
          <p:cNvGrpSpPr/>
          <p:nvPr/>
        </p:nvGrpSpPr>
        <p:grpSpPr>
          <a:xfrm>
            <a:off x="5718693" y="1169175"/>
            <a:ext cx="6367748" cy="5457021"/>
            <a:chOff x="5699350" y="910524"/>
            <a:chExt cx="6367748" cy="54570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D3F1F0B-31D0-0E6E-3129-65EEB74D0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9350" y="910524"/>
              <a:ext cx="6367748" cy="545702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3BADF7-3CE2-FC70-1733-421847EB71FD}"/>
                </a:ext>
              </a:extLst>
            </p:cNvPr>
            <p:cNvCxnSpPr/>
            <p:nvPr/>
          </p:nvCxnSpPr>
          <p:spPr>
            <a:xfrm flipV="1">
              <a:off x="9525000" y="1897124"/>
              <a:ext cx="0" cy="31987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D7102F-1376-F5E3-A174-A0B616B0DB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33748" y="1875423"/>
              <a:ext cx="248427" cy="31278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FBD54F4-2FF7-62AC-D5F3-255192F55D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30480" y="1817968"/>
              <a:ext cx="262735" cy="32756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8E367D-024B-09AE-9B45-92E3FF434F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93215" y="1792350"/>
              <a:ext cx="17535" cy="3189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C9A2AF6-910F-B569-BE18-24DD3B649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9781" y="4485686"/>
              <a:ext cx="1106085" cy="573101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E2EE707-F391-C9CC-9AA7-E1BEA57BAC33}"/>
                </a:ext>
              </a:extLst>
            </p:cNvPr>
            <p:cNvCxnSpPr/>
            <p:nvPr/>
          </p:nvCxnSpPr>
          <p:spPr>
            <a:xfrm flipH="1">
              <a:off x="9906000" y="4782577"/>
              <a:ext cx="576878" cy="1989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26203E2-2861-7EFA-920D-919245EF7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1000" y="1870102"/>
              <a:ext cx="259480" cy="31331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F2FB371-1D13-839E-4543-56B4431CB3E2}"/>
                </a:ext>
              </a:extLst>
            </p:cNvPr>
            <p:cNvCxnSpPr/>
            <p:nvPr/>
          </p:nvCxnSpPr>
          <p:spPr>
            <a:xfrm>
              <a:off x="9272641" y="1875423"/>
              <a:ext cx="255581" cy="31061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272A8D9-8842-7FAA-3056-7D1BF5E26087}"/>
                </a:ext>
              </a:extLst>
            </p:cNvPr>
            <p:cNvCxnSpPr/>
            <p:nvPr/>
          </p:nvCxnSpPr>
          <p:spPr>
            <a:xfrm flipV="1">
              <a:off x="9267732" y="1891869"/>
              <a:ext cx="0" cy="31114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EDE29C7-9E4D-B1F4-C51D-51606DA397E2}"/>
                </a:ext>
              </a:extLst>
            </p:cNvPr>
            <p:cNvCxnSpPr/>
            <p:nvPr/>
          </p:nvCxnSpPr>
          <p:spPr>
            <a:xfrm>
              <a:off x="8787798" y="1587396"/>
              <a:ext cx="2549641" cy="378374"/>
            </a:xfrm>
            <a:prstGeom prst="line">
              <a:avLst/>
            </a:prstGeom>
            <a:ln w="28575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8AC92C9-4E20-225B-15F0-5478C1BDFE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33748" y="1968025"/>
              <a:ext cx="1803691" cy="3127850"/>
            </a:xfrm>
            <a:prstGeom prst="line">
              <a:avLst/>
            </a:prstGeom>
            <a:ln w="28575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6D51C5C-0C00-BA96-72F0-96E2CF4EB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82175" y="1968025"/>
              <a:ext cx="1555264" cy="3055930"/>
            </a:xfrm>
            <a:prstGeom prst="line">
              <a:avLst/>
            </a:prstGeom>
            <a:ln w="28575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6A51831-B65B-9E84-5209-ED53D2DEADD7}"/>
                </a:ext>
              </a:extLst>
            </p:cNvPr>
            <p:cNvCxnSpPr>
              <a:cxnSpLocks/>
            </p:cNvCxnSpPr>
            <p:nvPr/>
          </p:nvCxnSpPr>
          <p:spPr>
            <a:xfrm>
              <a:off x="9532121" y="1889294"/>
              <a:ext cx="1805318" cy="78730"/>
            </a:xfrm>
            <a:prstGeom prst="line">
              <a:avLst/>
            </a:prstGeom>
            <a:ln w="28575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85A0EA-2A73-59BE-1E75-0C5B65DBC0DE}"/>
                </a:ext>
              </a:extLst>
            </p:cNvPr>
            <p:cNvCxnSpPr>
              <a:cxnSpLocks/>
            </p:cNvCxnSpPr>
            <p:nvPr/>
          </p:nvCxnSpPr>
          <p:spPr>
            <a:xfrm>
              <a:off x="9793195" y="1812819"/>
              <a:ext cx="1544244" cy="152951"/>
            </a:xfrm>
            <a:prstGeom prst="line">
              <a:avLst/>
            </a:prstGeom>
            <a:ln w="28575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2D0F398-52EC-25F5-83F2-4C31A8C1B1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04089" y="1598692"/>
              <a:ext cx="451018" cy="3404583"/>
            </a:xfrm>
            <a:prstGeom prst="line">
              <a:avLst/>
            </a:prstGeom>
            <a:ln w="28575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E9B5B31-DA85-6230-0376-FCCD5E791A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00822" y="1598693"/>
              <a:ext cx="460779" cy="290601"/>
            </a:xfrm>
            <a:prstGeom prst="line">
              <a:avLst/>
            </a:prstGeom>
            <a:ln w="28575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C672F66-6F4E-8262-0995-FEBFC98C18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06457" y="1820469"/>
              <a:ext cx="460779" cy="290601"/>
            </a:xfrm>
            <a:prstGeom prst="line">
              <a:avLst/>
            </a:prstGeom>
            <a:ln w="28575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E7DC868-669A-3059-5DC9-4F44A62161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06457" y="2154869"/>
              <a:ext cx="460779" cy="290601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067A99-B8BC-6735-AC1E-4AEDE04D2063}"/>
                </a:ext>
              </a:extLst>
            </p:cNvPr>
            <p:cNvSpPr txBox="1"/>
            <p:nvPr/>
          </p:nvSpPr>
          <p:spPr>
            <a:xfrm>
              <a:off x="7536846" y="1743993"/>
              <a:ext cx="738472" cy="2769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GB" sz="1200"/>
                <a:t>Absolute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A69313-398C-DCFA-3BFA-980815323D7A}"/>
                </a:ext>
              </a:extLst>
            </p:cNvPr>
            <p:cNvSpPr txBox="1"/>
            <p:nvPr/>
          </p:nvSpPr>
          <p:spPr>
            <a:xfrm>
              <a:off x="7539660" y="2111070"/>
              <a:ext cx="680827" cy="2769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GB" sz="1200"/>
                <a:t>Relative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8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28A5D-4849-4DFA-B9BB-F865AFBF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Current status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E99C-7B92-4B68-9F0B-63E5267B4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408"/>
            <a:ext cx="4880492" cy="4558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,Sans-Serif"/>
              <a:buChar char="Ø"/>
            </a:pPr>
            <a:r>
              <a:rPr lang="en-GB">
                <a:ea typeface="Calibri"/>
                <a:cs typeface="Calibri"/>
              </a:rPr>
              <a:t>4 channel device purchased &amp; delivered</a:t>
            </a:r>
          </a:p>
          <a:p>
            <a:pPr>
              <a:buFont typeface="Wingdings,Sans-Serif"/>
              <a:buChar char="Ø"/>
            </a:pPr>
            <a:r>
              <a:rPr lang="en-GB">
                <a:ea typeface="Calibri"/>
                <a:cs typeface="Calibri"/>
              </a:rPr>
              <a:t>Fairly significant hardware issues internal to device</a:t>
            </a:r>
          </a:p>
          <a:p>
            <a:pPr>
              <a:buFont typeface="Wingdings,Sans-Serif"/>
              <a:buChar char="Ø"/>
            </a:pPr>
            <a:r>
              <a:rPr lang="en-GB">
                <a:ea typeface="Calibri"/>
                <a:cs typeface="Calibri"/>
              </a:rPr>
              <a:t>Open ticket with technical support</a:t>
            </a:r>
          </a:p>
          <a:p>
            <a:pPr>
              <a:buFont typeface="Wingdings,Sans-Serif"/>
              <a:buChar char="Ø"/>
            </a:pPr>
            <a:r>
              <a:rPr lang="en-GB">
                <a:ea typeface="Calibri"/>
                <a:cs typeface="Calibri"/>
              </a:rPr>
              <a:t>Monte Carlo simulations being analysed for prospective sensitivity</a:t>
            </a:r>
          </a:p>
          <a:p>
            <a:pPr>
              <a:buFont typeface="Wingdings,Sans-Serif"/>
              <a:buChar char="Ø"/>
            </a:pPr>
            <a:endParaRPr lang="en-GB"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143EF-F1B4-46C3-8D57-ABE23FB9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MAGIS Seminar – Oxford 29/10/2024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C6832-0C45-41A1-9337-C4515AD6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11</a:t>
            </a:fld>
            <a:endParaRPr lang="en-GB"/>
          </a:p>
        </p:txBody>
      </p:sp>
      <p:pic>
        <p:nvPicPr>
          <p:cNvPr id="32" name="Picture 31" descr="thread exiting tmsl: 1.663 &#10;tot•i synced-scan duration &#10;1.671 &#10;hyLeserDev1cemgr: sum•ry for devic &#10;tmsl: e.eøø &#10;FALSE &#10;FALSE &#10;timine•deteiis for device: &quot;Laser—2Ø &#10;Connections &#10;Measurement system &#10;MuitLine bser &#10;Connect &#10;@determine gang &#10;Conneded wttv &#10;Dßconnect &#10;CJ keep bsers &#10;Uuune user &#10;Error &#10;not conneeed &#10;Ava.Ob,e channeS &#10;Number &#10;ReM d.*a &#10;OK &#10;Name &#10;Intensity &#10;Use &#10;thread started after &#10;thread BBS an12iDi1zed &#10;thread scheduled launch &#10;threed right before ieuneh &#10;threed right efter ieunch &#10;thread ist response detect &#10;tms)t &#10;tms)t &#10;tms)t &#10;tmsl t &#10;tms)t &#10;tms) t &#10;e.ese &#10;ø.en &#10;e.tes &#10;e.tes &#10;0.286 &#10;1.595 &#10;thread exiting tms) t &#10;totei synced-scen duration &#10;tns)t 1.671 &#10;RESULT of runSyncedLeserSeen(. • •error—ieunehSyneedSeen• &#10;Of runSyneedLaserSeen( • • success. &#10;we should receive &#10;samples received &#10;57575&quot; &#10;Environment data system &#10;Easy Log 80CL &#10;Connect &#10;Temperature system &#10;Testo Saveris &#10;Connect &#10;Connected wth. &#10;Doconnect &#10;Connected wth: &#10;Osconnect &#10;took tms): 9999.434 &#10;AquireDeteFron.1TCA took tms): 10029.637 &#10;INFO: sendComendToMTca(.. STOP snapshot &#10;ERROR: AquireBurstDDte/equireDDtaFPONJTCA fanedt please cheek your DAQ,'uTe boards and the trigger settings! &#10;ERROR: AquireBur5tDDte/equireDeteFroNTCA feiiedt please Check your DAQ/uTCA boards and the trigger settinssl &#10;mexl &#10;mini &#10;51.øø5J &#10;oat &#10;OK &#10;Sort by &#10;@ Nunber &#10;(D htensdy &#10;Select channels to show &#10;a&quot; &#10;Use al &#10;Use none &#10;Get ntensiies &#10;Eber swiches &#10;ThreshokJ ntens$• &#10;S rrnx 95 &#10;Abgnment &#10;Cancel &#10;MultiLine laser status &#10;Diode statiJ3 &#10;Diode laser 1 &#10;Ok)de laser 2 &#10;on &#10;Thermally stabilised &#10;Laser &#10;Laser 2 &#10;1609 &#10;21,10.2024 ">
            <a:extLst>
              <a:ext uri="{FF2B5EF4-FFF2-40B4-BE49-F238E27FC236}">
                <a16:creationId xmlns:a16="http://schemas.microsoft.com/office/drawing/2014/main" id="{3BBF75D6-07A6-D66F-A313-744DF7A15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951" y="4767437"/>
            <a:ext cx="3401123" cy="1554390"/>
          </a:xfrm>
          <a:prstGeom prst="rect">
            <a:avLst/>
          </a:prstGeom>
        </p:spPr>
      </p:pic>
      <p:pic>
        <p:nvPicPr>
          <p:cNvPr id="6" name="Picture 5" descr="А HEXAGON &#10;LASER R.ADLAT)ON &#10;CUSS ам LASER PROOUCT &#10;•t s%re &#10;USB &#10;Роечег ">
            <a:extLst>
              <a:ext uri="{FF2B5EF4-FFF2-40B4-BE49-F238E27FC236}">
                <a16:creationId xmlns:a16="http://schemas.microsoft.com/office/drawing/2014/main" id="{90F54759-8916-A08D-3F43-2E5A694BB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221" y="1109931"/>
            <a:ext cx="2406181" cy="5222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D94847-68A8-B177-2A04-70C535C39A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693" b="18623"/>
          <a:stretch/>
        </p:blipFill>
        <p:spPr>
          <a:xfrm>
            <a:off x="8879577" y="1112241"/>
            <a:ext cx="2530704" cy="35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4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28A5D-4849-4DFA-B9BB-F865AFBF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Future plans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E99C-7B92-4B68-9F0B-63E5267B4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408"/>
            <a:ext cx="4880492" cy="4558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,Sans-Serif"/>
              <a:buChar char="Ø"/>
            </a:pPr>
            <a:r>
              <a:rPr lang="en-GB">
                <a:ea typeface="Calibri"/>
                <a:cs typeface="Calibri"/>
              </a:rPr>
              <a:t>Test interferometer on table-top</a:t>
            </a:r>
          </a:p>
          <a:p>
            <a:pPr>
              <a:buFont typeface="Wingdings,Sans-Serif"/>
              <a:buChar char="Ø"/>
            </a:pPr>
            <a:r>
              <a:rPr lang="en-GB">
                <a:ea typeface="Calibri"/>
                <a:cs typeface="Calibri"/>
              </a:rPr>
              <a:t>Mount retro-reflector in/under Beecroft floorplates</a:t>
            </a:r>
          </a:p>
          <a:p>
            <a:pPr>
              <a:buFont typeface="Wingdings,Sans-Serif"/>
              <a:buChar char="Ø"/>
            </a:pPr>
            <a:r>
              <a:rPr lang="en-GB">
                <a:ea typeface="Calibri"/>
                <a:cs typeface="Calibri"/>
              </a:rPr>
              <a:t>Coordinate with ongoing environmental monitoring efforts (Jeremiah)</a:t>
            </a:r>
          </a:p>
          <a:p>
            <a:pPr>
              <a:buFont typeface="Wingdings,Sans-Serif"/>
              <a:buChar char="Ø"/>
            </a:pPr>
            <a:r>
              <a:rPr lang="en-GB">
                <a:ea typeface="Calibri"/>
                <a:cs typeface="Calibri"/>
              </a:rPr>
              <a:t>Simulations to find suitable design for interferometer network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143EF-F1B4-46C3-8D57-ABE23FB9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MAGIS Seminar – Oxford 29/10/2024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C6832-0C45-41A1-9337-C4515AD6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 descr="Machine generated alternative text:&#10;&#10;">
            <a:extLst>
              <a:ext uri="{FF2B5EF4-FFF2-40B4-BE49-F238E27FC236}">
                <a16:creationId xmlns:a16="http://schemas.microsoft.com/office/drawing/2014/main" id="{C95BE1CA-3F75-310B-7FC3-94C11BCF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44688" y="3770025"/>
            <a:ext cx="5811019" cy="26757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A616843-B951-C10B-36D2-5436D8A32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20692" y="975109"/>
            <a:ext cx="3261267" cy="391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4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EBC483-0F4A-4846-BAF1-975469E8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68075"/>
          </a:xfrm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439759E-5556-4DF0-97B6-2EA59B52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CD77608-3819-479B-BB98-C216BA724EFE}" type="slidenum">
              <a:rPr lang="en-US" smtClean="0"/>
              <a:t>13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F61CE57-0622-D7FE-81AB-4316CBAB5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AU" sz="4400"/>
          </a:p>
          <a:p>
            <a:pPr marL="0" indent="0" algn="ctr">
              <a:buNone/>
            </a:pPr>
            <a:endParaRPr lang="en-AU" sz="4400"/>
          </a:p>
          <a:p>
            <a:pPr marL="0" indent="0" algn="ctr">
              <a:buNone/>
            </a:pPr>
            <a:r>
              <a:rPr lang="en-AU" sz="44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934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28A5D-4849-4DFA-B9BB-F865AFBF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The problem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B788F1-C95E-4B67-81D9-09234DC33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4797"/>
            <a:ext cx="5181600" cy="50018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>
                <a:ea typeface="Calibri"/>
                <a:cs typeface="Calibri"/>
              </a:rPr>
              <a:t>Motion of imaging cameras gives rise to artificial differential phase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ea typeface="Calibri"/>
                <a:cs typeface="Calibri"/>
              </a:rPr>
              <a:t>Nefarious systematic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ea typeface="Calibri"/>
                <a:cs typeface="Calibri"/>
              </a:rPr>
              <a:t>Finite Element Analysis of AION-10 tower design used to model displacements at location of cameras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ea typeface="Calibri"/>
                <a:cs typeface="Calibri"/>
              </a:rPr>
              <a:t>How well do we trust the models?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ea typeface="Calibri"/>
                <a:cs typeface="Calibri"/>
              </a:rPr>
              <a:t>How do you verify if vibration isolation is effective?</a:t>
            </a:r>
          </a:p>
        </p:txBody>
      </p:sp>
      <p:pic>
        <p:nvPicPr>
          <p:cNvPr id="6" name="Content Placeholder 5" descr="A multicolored metal tower&#10;&#10;Description automatically generated">
            <a:extLst>
              <a:ext uri="{FF2B5EF4-FFF2-40B4-BE49-F238E27FC236}">
                <a16:creationId xmlns:a16="http://schemas.microsoft.com/office/drawing/2014/main" id="{2D884D0F-68B0-5ADD-8430-3D8EC7B61D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6945" y="1825625"/>
            <a:ext cx="4552110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143EF-F1B4-46C3-8D57-ABE23FB9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MAGIS Seminar – Oxford 29/10/2024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C6832-0C45-41A1-9337-C4515AD6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0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28A5D-4849-4DFA-B9BB-F865AFBF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Displacement monitoring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B788F1-C95E-4B67-81D9-09234DC33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6845"/>
            <a:ext cx="5181600" cy="493201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ea typeface="Calibri"/>
                <a:cs typeface="Calibri"/>
              </a:rPr>
              <a:t>Frequency scanning interferometry (FSI) = absolute distance measurement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ea typeface="Calibri"/>
                <a:cs typeface="Calibri"/>
              </a:rPr>
              <a:t>Fizeau interferometer (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≈ Michelson interferometer with L=0 for one arm)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Reference interferometer (known L, e.g. invar spacer) and measurement interferometer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Ratio of phases = ratio of lengths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58C84CE-6808-9A54-156A-9CC0FBE9BE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8688" y="1214679"/>
            <a:ext cx="5181600" cy="280015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143EF-F1B4-46C3-8D57-ABE23FB9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MAGIS Seminar – Oxford 29/10/2024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C6832-0C45-41A1-9337-C4515AD6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3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E7AB6-49E6-39C9-D4CC-E6862C1A4577}"/>
              </a:ext>
            </a:extLst>
          </p:cNvPr>
          <p:cNvSpPr txBox="1"/>
          <p:nvPr/>
        </p:nvSpPr>
        <p:spPr>
          <a:xfrm>
            <a:off x="6570547" y="5969619"/>
            <a:ext cx="51902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J. Dale et al., Opt. Express 22, 24869-24893 (2014)</a:t>
            </a:r>
          </a:p>
        </p:txBody>
      </p:sp>
      <p:pic>
        <p:nvPicPr>
          <p:cNvPr id="13" name="Picture 12" descr="A diagram of a beam splitter&#10;&#10;Description automatically generated">
            <a:extLst>
              <a:ext uri="{FF2B5EF4-FFF2-40B4-BE49-F238E27FC236}">
                <a16:creationId xmlns:a16="http://schemas.microsoft.com/office/drawing/2014/main" id="{A5882432-FD3B-1920-AFA0-735BEC31A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674" y="4133540"/>
            <a:ext cx="5184698" cy="18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1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28A5D-4849-4DFA-B9BB-F865AFBF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Etalon's improvements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B788F1-C95E-4B67-81D9-09234DC33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6845"/>
            <a:ext cx="5181600" cy="493201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>
                <a:ea typeface="Calibri"/>
                <a:cs typeface="Calibri"/>
              </a:rPr>
              <a:t>Reference length calibration via frequency differences between features from gas cell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Second laser scanning in opposite direction relaxes requirement than reflected distance is static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Use of telecom technology for simultaneous measurements on multiple channels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143EF-F1B4-46C3-8D57-ABE23FB9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MAGIS Seminar – Oxford 29/10/2024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C6832-0C45-41A1-9337-C4515AD6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4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E7AB6-49E6-39C9-D4CC-E6862C1A4577}"/>
              </a:ext>
            </a:extLst>
          </p:cNvPr>
          <p:cNvSpPr txBox="1"/>
          <p:nvPr/>
        </p:nvSpPr>
        <p:spPr>
          <a:xfrm>
            <a:off x="6570547" y="5969619"/>
            <a:ext cx="51902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J. Dale et al., Opt. Express 22, 24869-24893 (2014)</a:t>
            </a:r>
          </a:p>
        </p:txBody>
      </p:sp>
      <p:pic>
        <p:nvPicPr>
          <p:cNvPr id="7" name="Content Placeholder 6" descr="A diagram of a laser&#10;&#10;Description automatically generated">
            <a:extLst>
              <a:ext uri="{FF2B5EF4-FFF2-40B4-BE49-F238E27FC236}">
                <a16:creationId xmlns:a16="http://schemas.microsoft.com/office/drawing/2014/main" id="{C98DCC42-C5B0-B2B2-16BE-DC9AB0FEC7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8688" y="2503384"/>
            <a:ext cx="5181600" cy="3466650"/>
          </a:xfrm>
        </p:spPr>
      </p:pic>
      <p:pic>
        <p:nvPicPr>
          <p:cNvPr id="9" name="Picture 8" descr="A graph of a diagram&#10;&#10;Description automatically generated">
            <a:extLst>
              <a:ext uri="{FF2B5EF4-FFF2-40B4-BE49-F238E27FC236}">
                <a16:creationId xmlns:a16="http://schemas.microsoft.com/office/drawing/2014/main" id="{57F80389-C549-EBF3-8E20-96A76354A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861" y="1119921"/>
            <a:ext cx="2583445" cy="13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28A5D-4849-4DFA-B9BB-F865AFBF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Multiline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143EF-F1B4-46C3-8D57-ABE23FB9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MAGIS Seminar – Oxford 29/10/2024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C6832-0C45-41A1-9337-C4515AD6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5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C3CA48-5F2F-4859-850D-B41372654AA2}"/>
              </a:ext>
            </a:extLst>
          </p:cNvPr>
          <p:cNvSpPr txBox="1">
            <a:spLocks/>
          </p:cNvSpPr>
          <p:nvPr/>
        </p:nvSpPr>
        <p:spPr>
          <a:xfrm>
            <a:off x="1273399" y="1517789"/>
            <a:ext cx="4891951" cy="5203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i="1"/>
              <a:t>Etalon</a:t>
            </a:r>
            <a:r>
              <a:rPr lang="en-GB"/>
              <a:t> </a:t>
            </a:r>
            <a:r>
              <a:rPr lang="en-GB" i="1"/>
              <a:t>Multi-line </a:t>
            </a:r>
            <a:r>
              <a:rPr lang="en-GB"/>
              <a:t>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Initially 4 channels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Expandable up to 124 channels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300nm / metre uncertainty in measurement (95% CI)</a:t>
            </a:r>
            <a:endParaRPr lang="en-GB"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err="1"/>
              <a:t>Eyesafe</a:t>
            </a:r>
            <a:r>
              <a:rPr lang="en-GB"/>
              <a:t> telecoms laser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Measurement length 10cm-30m (each line calibrated for a range)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B552D0-FF87-4370-A2CF-4F06A633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087" y="1059719"/>
            <a:ext cx="2869514" cy="538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28A5D-4849-4DFA-B9BB-F865AFBF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it currently used for?</a:t>
            </a:r>
          </a:p>
        </p:txBody>
      </p:sp>
      <p:pic>
        <p:nvPicPr>
          <p:cNvPr id="6" name="Content Placeholder 5" descr="A single ABSOLUTE MULTILINE system can drive up to 124 measurement channels.">
            <a:extLst>
              <a:ext uri="{FF2B5EF4-FFF2-40B4-BE49-F238E27FC236}">
                <a16:creationId xmlns:a16="http://schemas.microsoft.com/office/drawing/2014/main" id="{E0136554-AFCE-45DE-9266-96C77A7FF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5940" y="1419419"/>
            <a:ext cx="6160120" cy="45593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143EF-F1B4-46C3-8D57-ABE23FB9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MAGIS Seminar – Oxford 29/10/2024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C6832-0C45-41A1-9337-C4515AD6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FBC78-85E1-C691-529F-D2DEC2A041E2}"/>
              </a:ext>
            </a:extLst>
          </p:cNvPr>
          <p:cNvSpPr txBox="1"/>
          <p:nvPr/>
        </p:nvSpPr>
        <p:spPr>
          <a:xfrm>
            <a:off x="3013676" y="5980134"/>
            <a:ext cx="61509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+mn-lt"/>
                <a:cs typeface="+mn-lt"/>
                <a:hlinkClick r:id="rId3"/>
              </a:rPr>
              <a:t>ETALON ABSOLUTE MULTILINE TECHNOLOGY | Hexagon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56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78E22-DA3E-0CB1-B7BB-F3992FEEE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80E5-D83C-E967-F503-0C6E3E0C3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it currently used for?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BB448-DD6D-5B3F-3DC7-4B75B92C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MAGIS Seminar – Oxford 29/10/2024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912F8-B606-71B1-5161-FC5C035C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7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7C6A51-E701-90BE-FFF1-408E1DCA6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98" y="1189143"/>
            <a:ext cx="4114801" cy="2331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F3625B-A933-A8BF-EF49-794FA7F8F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491" y="3520554"/>
            <a:ext cx="4621309" cy="26298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0354A8-8C1D-D264-CB28-CDEFFCA95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98" y="3811112"/>
            <a:ext cx="4373062" cy="255568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A1C22FD-706F-795D-50A6-DC4BA7C1F9FD}"/>
              </a:ext>
            </a:extLst>
          </p:cNvPr>
          <p:cNvSpPr txBox="1">
            <a:spLocks/>
          </p:cNvSpPr>
          <p:nvPr/>
        </p:nvSpPr>
        <p:spPr>
          <a:xfrm>
            <a:off x="6732491" y="1209269"/>
            <a:ext cx="4891951" cy="5203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/>
              <a:t>Continuous monitoring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Deformation and vibrations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Geometrical control</a:t>
            </a:r>
          </a:p>
          <a:p>
            <a:pPr>
              <a:buFont typeface="Wingdings" panose="05000000000000000000" pitchFamily="2" charset="2"/>
              <a:buChar char="Ø"/>
            </a:pPr>
            <a:endParaRPr lang="en-GB"/>
          </a:p>
          <a:p>
            <a:pPr>
              <a:buFont typeface="Wingdings" panose="05000000000000000000" pitchFamily="2" charset="2"/>
              <a:buChar char="Ø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4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A899C-3BE6-6FC4-1F7E-5695BD40A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87F3-E724-B0C2-D601-786C7D7E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it currently used for?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7900C-1AE2-01DE-4A77-FEE9D081C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MAGIS Seminar – Oxford 29/10/2024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26B3F-8204-2492-89F0-660710D7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826650-8FC7-FD26-3EFF-D869870775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40" b="5045"/>
          <a:stretch/>
        </p:blipFill>
        <p:spPr>
          <a:xfrm>
            <a:off x="2265571" y="1304693"/>
            <a:ext cx="8106906" cy="505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5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28A5D-4849-4DFA-B9BB-F865AFBF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it currently used for?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143EF-F1B4-46C3-8D57-ABE23FB9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MAGIS Seminar – Oxford 29/10/2024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C6832-0C45-41A1-9337-C4515AD6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8FF-A7A5-4EBB-8498-5103BBF31165}" type="slidenum">
              <a:rPr lang="en-GB" smtClean="0"/>
              <a:t>9</a:t>
            </a:fld>
            <a:endParaRPr lang="en-GB"/>
          </a:p>
        </p:txBody>
      </p:sp>
      <p:pic>
        <p:nvPicPr>
          <p:cNvPr id="9" name="Content Placeholder 8" descr="A close-up of a machine&#10;&#10;Description automatically generated">
            <a:extLst>
              <a:ext uri="{FF2B5EF4-FFF2-40B4-BE49-F238E27FC236}">
                <a16:creationId xmlns:a16="http://schemas.microsoft.com/office/drawing/2014/main" id="{8028D835-BFC6-3567-CD45-A7754F73E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9363" y="1166166"/>
            <a:ext cx="6933273" cy="519045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11828C-A768-B3E7-DFF2-E056D5702305}"/>
              </a:ext>
            </a:extLst>
          </p:cNvPr>
          <p:cNvSpPr txBox="1"/>
          <p:nvPr/>
        </p:nvSpPr>
        <p:spPr>
          <a:xfrm>
            <a:off x="9773424" y="4606693"/>
            <a:ext cx="242724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2nd PACMAN workshop (12-15 June 2016): Developments and Applications of the Absolute Multiline Technology · Indico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38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sorption spectroscopy.potx" id="{1BE073F0-24AB-4332-81CE-4A7D9E226FCA}" vid="{C70AF6FA-26BD-47DE-B60F-CF8DE3CFF6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edby_x003a_ xmlns="e9f8a6b5-4719-4542-aefa-40ac52558d7e" xsi:nil="true"/>
    <Status xmlns="e9f8a6b5-4719-4542-aefa-40ac52558d7e" xsi:nil="true"/>
    <lcf76f155ced4ddcb4097134ff3c332f xmlns="e9f8a6b5-4719-4542-aefa-40ac52558d7e">
      <Terms xmlns="http://schemas.microsoft.com/office/infopath/2007/PartnerControls"/>
    </lcf76f155ced4ddcb4097134ff3c332f>
    <DesignCheck_x003a_ xmlns="e9f8a6b5-4719-4542-aefa-40ac52558d7e" xsi:nil="true"/>
    <ManufacturingCheck_x003a_ xmlns="e9f8a6b5-4719-4542-aefa-40ac52558d7e" xsi:nil="true"/>
    <DesignComments_x003a_ xmlns="e9f8a6b5-4719-4542-aefa-40ac52558d7e" xsi:nil="true"/>
    <ProjectLeadComments_x003a_ xmlns="e9f8a6b5-4719-4542-aefa-40ac52558d7e" xsi:nil="true"/>
    <TaxCatchAll xmlns="561dfae5-bf66-4b46-ba53-58f3e1a6fb5c" xsi:nil="true"/>
    <ManufacturerComments_x003a_ xmlns="e9f8a6b5-4719-4542-aefa-40ac52558d7e" xsi:nil="true"/>
    <SN xmlns="e9f8a6b5-4719-4542-aefa-40ac52558d7e" xsi:nil="true"/>
    <ReleaseRequester xmlns="e9f8a6b5-4719-4542-aefa-40ac52558d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5AF55F295C784EB24C7EAF7E716D45" ma:contentTypeVersion="25" ma:contentTypeDescription="Create a new document." ma:contentTypeScope="" ma:versionID="47b4bdf67820da0e1cfb35c585078428">
  <xsd:schema xmlns:xsd="http://www.w3.org/2001/XMLSchema" xmlns:xs="http://www.w3.org/2001/XMLSchema" xmlns:p="http://schemas.microsoft.com/office/2006/metadata/properties" xmlns:ns2="e9f8a6b5-4719-4542-aefa-40ac52558d7e" xmlns:ns3="561dfae5-bf66-4b46-ba53-58f3e1a6fb5c" targetNamespace="http://schemas.microsoft.com/office/2006/metadata/properties" ma:root="true" ma:fieldsID="2df6140d371ac78cdbd88eaab00bf21e" ns2:_="" ns3:_="">
    <xsd:import namespace="e9f8a6b5-4719-4542-aefa-40ac52558d7e"/>
    <xsd:import namespace="561dfae5-bf66-4b46-ba53-58f3e1a6fb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Status" minOccurs="0"/>
                <xsd:element ref="ns2:DesignCheck_x003a_" minOccurs="0"/>
                <xsd:element ref="ns2:ManufacturingCheck_x003a_" minOccurs="0"/>
                <xsd:element ref="ns2:Approvedby_x003a_" minOccurs="0"/>
                <xsd:element ref="ns2:DesignComments_x003a_" minOccurs="0"/>
                <xsd:element ref="ns2:ManufacturerComments_x003a_" minOccurs="0"/>
                <xsd:element ref="ns2:ProjectLeadComments_x003a_" minOccurs="0"/>
                <xsd:element ref="ns2:S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ReleaseReques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8a6b5-4719-4542-aefa-40ac52558d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atus" ma:index="18" nillable="true" ma:displayName="Status" ma:internalName="Status">
      <xsd:simpleType>
        <xsd:restriction base="dms:Text">
          <xsd:maxLength value="255"/>
        </xsd:restriction>
      </xsd:simpleType>
    </xsd:element>
    <xsd:element name="DesignCheck_x003a_" ma:index="19" nillable="true" ma:displayName="Design Check:" ma:format="Dropdown" ma:internalName="DesignCheck_x003a_">
      <xsd:simpleType>
        <xsd:restriction base="dms:Text">
          <xsd:maxLength value="255"/>
        </xsd:restriction>
      </xsd:simpleType>
    </xsd:element>
    <xsd:element name="ManufacturingCheck_x003a_" ma:index="20" nillable="true" ma:displayName="Manufacturing Check:" ma:format="Dropdown" ma:internalName="ManufacturingCheck_x003a_">
      <xsd:simpleType>
        <xsd:restriction base="dms:Text">
          <xsd:maxLength value="255"/>
        </xsd:restriction>
      </xsd:simpleType>
    </xsd:element>
    <xsd:element name="Approvedby_x003a_" ma:index="21" nillable="true" ma:displayName="Approved by:" ma:format="Dropdown" ma:internalName="Approvedby_x003a_">
      <xsd:simpleType>
        <xsd:restriction base="dms:Text">
          <xsd:maxLength value="255"/>
        </xsd:restriction>
      </xsd:simpleType>
    </xsd:element>
    <xsd:element name="DesignComments_x003a_" ma:index="22" nillable="true" ma:displayName="Design Comments:" ma:format="Dropdown" ma:internalName="DesignComments_x003a_">
      <xsd:simpleType>
        <xsd:restriction base="dms:Text">
          <xsd:maxLength value="255"/>
        </xsd:restriction>
      </xsd:simpleType>
    </xsd:element>
    <xsd:element name="ManufacturerComments_x003a_" ma:index="23" nillable="true" ma:displayName="Manufacturer Comments:" ma:format="Dropdown" ma:internalName="ManufacturerComments_x003a_">
      <xsd:simpleType>
        <xsd:restriction base="dms:Text">
          <xsd:maxLength value="255"/>
        </xsd:restriction>
      </xsd:simpleType>
    </xsd:element>
    <xsd:element name="ProjectLeadComments_x003a_" ma:index="24" nillable="true" ma:displayName="Project Lead Comments:" ma:format="Dropdown" ma:internalName="ProjectLeadComments_x003a_">
      <xsd:simpleType>
        <xsd:restriction base="dms:Text">
          <xsd:maxLength value="255"/>
        </xsd:restriction>
      </xsd:simpleType>
    </xsd:element>
    <xsd:element name="SN" ma:index="25" nillable="true" ma:displayName="SN" ma:format="Dropdown" ma:internalName="SN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leaseRequester" ma:index="32" nillable="true" ma:displayName="Release Requester" ma:format="Dropdown" ma:internalName="ReleaseRequest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dfae5-bf66-4b46-ba53-58f3e1a6fb5c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21e83d4f-8568-4447-807a-94099c1941ea}" ma:internalName="TaxCatchAll" ma:showField="CatchAllData" ma:web="561dfae5-bf66-4b46-ba53-58f3e1a6fb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D12141-D73A-4A9B-8ED7-F9ECFED7DCB9}">
  <ds:schemaRefs>
    <ds:schemaRef ds:uri="561dfae5-bf66-4b46-ba53-58f3e1a6fb5c"/>
    <ds:schemaRef ds:uri="e9f8a6b5-4719-4542-aefa-40ac52558d7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12C194-6452-47FB-874C-6DBBC9D7C3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9D1612-DC09-4157-86C5-D54BD73D978D}">
  <ds:schemaRefs>
    <ds:schemaRef ds:uri="561dfae5-bf66-4b46-ba53-58f3e1a6fb5c"/>
    <ds:schemaRef ds:uri="e9f8a6b5-4719-4542-aefa-40ac52558d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13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The problem</vt:lpstr>
      <vt:lpstr>Displacement monitoring</vt:lpstr>
      <vt:lpstr>Etalon's improvements</vt:lpstr>
      <vt:lpstr>Multiline system</vt:lpstr>
      <vt:lpstr>What is it currently used for?</vt:lpstr>
      <vt:lpstr>What is it currently used for?</vt:lpstr>
      <vt:lpstr>What is it currently used for?</vt:lpstr>
      <vt:lpstr>What is it currently used for?</vt:lpstr>
      <vt:lpstr>What this might look like?</vt:lpstr>
      <vt:lpstr>Current status</vt:lpstr>
      <vt:lpstr>Future plans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F A Baynham</dc:creator>
  <cp:revision>60</cp:revision>
  <dcterms:created xsi:type="dcterms:W3CDTF">2022-05-09T13:38:27Z</dcterms:created>
  <dcterms:modified xsi:type="dcterms:W3CDTF">2024-10-29T15:58:48Z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0x0101001A5AF55F295C784EB24C7EAF7E716D45</vt:lpwstr>
  </property>
</Properties>
</file>