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6" r:id="rId2"/>
    <p:sldId id="287" r:id="rId3"/>
    <p:sldId id="290" r:id="rId4"/>
    <p:sldId id="291" r:id="rId5"/>
    <p:sldId id="288" r:id="rId6"/>
    <p:sldId id="289" r:id="rId7"/>
    <p:sldId id="292" r:id="rId8"/>
    <p:sldId id="293" r:id="rId9"/>
    <p:sldId id="294" r:id="rId10"/>
    <p:sldId id="296" r:id="rId11"/>
    <p:sldId id="295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4E4E4E"/>
    <a:srgbClr val="404040"/>
    <a:srgbClr val="004C97"/>
    <a:srgbClr val="63666A"/>
    <a:srgbClr val="99D6EA"/>
    <a:srgbClr val="505050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6327"/>
  </p:normalViewPr>
  <p:slideViewPr>
    <p:cSldViewPr snapToGrid="0" snapToObjects="1" showGuides="1">
      <p:cViewPr varScale="1">
        <p:scale>
          <a:sx n="128" d="100"/>
          <a:sy n="128" d="100"/>
        </p:scale>
        <p:origin x="1744" y="176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0B4C91-D7D9-77C4-C249-9DDB04B44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860" y="808129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2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44DDB5-E61B-CADB-9E81-52DE18947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918972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98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2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3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5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 b="0" i="0">
                <a:solidFill>
                  <a:srgbClr val="004C97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 b="0" i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defRPr>
            </a:lvl1pPr>
            <a:lvl2pPr>
              <a:spcBef>
                <a:spcPts val="984"/>
              </a:spcBef>
              <a:defRPr sz="2200" b="0" i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defRPr>
            </a:lvl2pPr>
            <a:lvl3pPr>
              <a:spcBef>
                <a:spcPts val="984"/>
              </a:spcBef>
              <a:defRPr sz="2000" b="0" i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defRPr>
            </a:lvl3pPr>
            <a:lvl4pPr>
              <a:spcBef>
                <a:spcPts val="984"/>
              </a:spcBef>
              <a:defRPr sz="1800" b="0" i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 b="0" i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b="0" i="0" smtClean="0">
                <a:solidFill>
                  <a:srgbClr val="004C97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 b="0" i="0">
                <a:solidFill>
                  <a:srgbClr val="004C97"/>
                </a:solidFill>
                <a:latin typeface="Futura Condensed Medium" panose="020B0602020204020303" pitchFamily="34" charset="-79"/>
                <a:ea typeface="ＭＳ Ｐゴシック" charset="0"/>
                <a:cs typeface="Futura Condensed Medium" panose="020B0602020204020303" pitchFamily="34" charset="-79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0" i="0" smtClean="0">
                <a:solidFill>
                  <a:srgbClr val="004C97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3B1645-7189-4249-9909-1EA7A2C8D59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6D5C717-C74B-4B42-AEA1-4286BA807B1A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6" descr="FermiLogo_RGB_NALBlue.png">
              <a:extLst>
                <a:ext uri="{FF2B5EF4-FFF2-40B4-BE49-F238E27FC236}">
                  <a16:creationId xmlns:a16="http://schemas.microsoft.com/office/drawing/2014/main" id="{1DC4D72E-1A3E-7A41-B415-6000037E4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27" r:id="rId2"/>
    <p:sldLayoutId id="2147484125" r:id="rId3"/>
    <p:sldLayoutId id="2147484131" r:id="rId4"/>
    <p:sldLayoutId id="2147484130" r:id="rId5"/>
    <p:sldLayoutId id="2147484128" r:id="rId6"/>
    <p:sldLayoutId id="2147484098" r:id="rId7"/>
    <p:sldLayoutId id="2147484099" r:id="rId8"/>
    <p:sldLayoutId id="2147484100" r:id="rId9"/>
    <p:sldLayoutId id="2147484101" r:id="rId10"/>
    <p:sldLayoutId id="2147484121" r:id="rId11"/>
    <p:sldLayoutId id="2147484113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unescience.org/wiki/Production_Run1_data" TargetMode="External"/><Relationship Id="rId2" Type="http://schemas.openxmlformats.org/officeDocument/2006/relationships/hyperlink" Target="https://wiki.dunescience.org/wiki/Production_Run0_data_(June_2023)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Tammy Walton for the Mx2 group</a:t>
            </a:r>
          </a:p>
          <a:p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Production Meeting</a:t>
            </a:r>
          </a:p>
          <a:p>
            <a:r>
              <a:rPr lang="en-US" sz="16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October 31, 2024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b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Mx2 Data Production Workflo</a:t>
            </a:r>
            <a:r>
              <a:rPr lang="en-US" sz="1800" b="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w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45110" y="6089710"/>
            <a:ext cx="2693028" cy="598308"/>
            <a:chOff x="5578263" y="6089710"/>
            <a:chExt cx="2693028" cy="598308"/>
          </a:xfrm>
        </p:grpSpPr>
        <p:pic>
          <p:nvPicPr>
            <p:cNvPr id="7" name="Picture 6" descr="mu2e_logo_oval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8010" y="6236479"/>
              <a:ext cx="688759" cy="396726"/>
            </a:xfrm>
            <a:prstGeom prst="rect">
              <a:avLst/>
            </a:prstGeom>
          </p:spPr>
        </p:pic>
        <p:pic>
          <p:nvPicPr>
            <p:cNvPr id="9" name="Picture 8" descr="DUNElogoMarkFINAL_090815-0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6151" y="6226311"/>
              <a:ext cx="825140" cy="335683"/>
            </a:xfrm>
            <a:prstGeom prst="rect">
              <a:avLst/>
            </a:prstGeom>
          </p:spPr>
        </p:pic>
        <p:pic>
          <p:nvPicPr>
            <p:cNvPr id="4" name="Picture 3" descr="index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263" y="6089710"/>
              <a:ext cx="695470" cy="598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D5F38-6667-31D1-5F3A-8A65D51C9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DD5DC-F4FF-642E-E585-73E4361E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946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396F2-AF78-92D1-4420-10D1C733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69" y="1249150"/>
            <a:ext cx="8686800" cy="66945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1800" dirty="0"/>
              <a:t>Full Production</a:t>
            </a:r>
          </a:p>
          <a:p>
            <a:pPr marL="857250" lvl="1" indent="-457200"/>
            <a:r>
              <a:rPr lang="en-US" sz="1600" dirty="0"/>
              <a:t>Overview of the submission workflow</a:t>
            </a:r>
          </a:p>
          <a:p>
            <a:pPr marL="1257300" lvl="2" indent="-457200"/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C1D0-525E-3D7B-0025-3EE0027B8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43E3D-AB0E-A172-D8F0-6C2FD622D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89216-4794-523E-8F82-08A8713DF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4FB7B-E33C-9DBE-ACCF-FF97C785E120}"/>
              </a:ext>
            </a:extLst>
          </p:cNvPr>
          <p:cNvSpPr/>
          <p:nvPr/>
        </p:nvSpPr>
        <p:spPr>
          <a:xfrm>
            <a:off x="222251" y="63980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Pre-production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BF91D28-3958-0B44-B29F-2576E98A83A9}"/>
              </a:ext>
            </a:extLst>
          </p:cNvPr>
          <p:cNvSpPr/>
          <p:nvPr/>
        </p:nvSpPr>
        <p:spPr>
          <a:xfrm>
            <a:off x="2186610" y="713522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D9461-F4C5-B750-4860-0B55B2563348}"/>
              </a:ext>
            </a:extLst>
          </p:cNvPr>
          <p:cNvSpPr/>
          <p:nvPr/>
        </p:nvSpPr>
        <p:spPr>
          <a:xfrm>
            <a:off x="3260036" y="626751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Calibration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030F5C3-2A4A-6733-DD23-B16E9745FD9D}"/>
              </a:ext>
            </a:extLst>
          </p:cNvPr>
          <p:cNvSpPr/>
          <p:nvPr/>
        </p:nvSpPr>
        <p:spPr>
          <a:xfrm>
            <a:off x="5274090" y="705848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254EF-EADE-BA3D-C042-48543DBF8F48}"/>
              </a:ext>
            </a:extLst>
          </p:cNvPr>
          <p:cNvSpPr/>
          <p:nvPr/>
        </p:nvSpPr>
        <p:spPr>
          <a:xfrm>
            <a:off x="6483627" y="63980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Production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38AF8BB-085F-6DE1-6DC2-9BAA9FFAAA46}"/>
              </a:ext>
            </a:extLst>
          </p:cNvPr>
          <p:cNvSpPr/>
          <p:nvPr/>
        </p:nvSpPr>
        <p:spPr>
          <a:xfrm>
            <a:off x="6099038" y="373666"/>
            <a:ext cx="2315817" cy="1212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1A24DD-528A-9E10-6449-EC95C878E4A6}"/>
              </a:ext>
            </a:extLst>
          </p:cNvPr>
          <p:cNvSpPr/>
          <p:nvPr/>
        </p:nvSpPr>
        <p:spPr>
          <a:xfrm>
            <a:off x="88949" y="2049866"/>
            <a:ext cx="8806069" cy="1908073"/>
          </a:xfrm>
          <a:prstGeom prst="rect">
            <a:avLst/>
          </a:prstGeom>
          <a:solidFill>
            <a:schemeClr val="bg1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88A300-A467-B881-6A44-704DE5F76FC4}"/>
              </a:ext>
            </a:extLst>
          </p:cNvPr>
          <p:cNvSpPr txBox="1"/>
          <p:nvPr/>
        </p:nvSpPr>
        <p:spPr>
          <a:xfrm>
            <a:off x="434920" y="2085617"/>
            <a:ext cx="33632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CPU node – Execute a sequential three-staged workflow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A9BA01-5938-1E3A-E542-1A3E8B390C37}"/>
              </a:ext>
            </a:extLst>
          </p:cNvPr>
          <p:cNvSpPr/>
          <p:nvPr/>
        </p:nvSpPr>
        <p:spPr>
          <a:xfrm>
            <a:off x="123810" y="2439395"/>
            <a:ext cx="1210804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  <a:cs typeface="Futura Condensed Medium" panose="020B0602020204020303" pitchFamily="34" charset="-79"/>
              </a:rPr>
              <a:t>Raw Data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1D7984D-10B7-3CDC-C607-9014087AD03C}"/>
              </a:ext>
            </a:extLst>
          </p:cNvPr>
          <p:cNvSpPr/>
          <p:nvPr/>
        </p:nvSpPr>
        <p:spPr>
          <a:xfrm>
            <a:off x="1370446" y="2530741"/>
            <a:ext cx="535161" cy="3763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F4AB2B-F46E-B7FB-858D-BB278D825B81}"/>
              </a:ext>
            </a:extLst>
          </p:cNvPr>
          <p:cNvSpPr/>
          <p:nvPr/>
        </p:nvSpPr>
        <p:spPr>
          <a:xfrm>
            <a:off x="1984843" y="2337865"/>
            <a:ext cx="2322167" cy="6460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Build raw digits (data serialization)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F72D69DA-2931-A556-AB32-AC1DB54A2379}"/>
              </a:ext>
            </a:extLst>
          </p:cNvPr>
          <p:cNvSpPr/>
          <p:nvPr/>
        </p:nvSpPr>
        <p:spPr>
          <a:xfrm rot="5400000">
            <a:off x="2805146" y="3008926"/>
            <a:ext cx="535161" cy="3763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EB1874-8299-6A0C-C7D3-6628274D0809}"/>
              </a:ext>
            </a:extLst>
          </p:cNvPr>
          <p:cNvSpPr/>
          <p:nvPr/>
        </p:nvSpPr>
        <p:spPr>
          <a:xfrm>
            <a:off x="2488319" y="3484605"/>
            <a:ext cx="1168814" cy="344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  <a:cs typeface="Futura Condensed Medium" panose="020B0602020204020303" pitchFamily="34" charset="-79"/>
              </a:rPr>
              <a:t>Raw Digits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55F3F8-0F0A-0C0C-23DB-FAF742F2529A}"/>
              </a:ext>
            </a:extLst>
          </p:cNvPr>
          <p:cNvSpPr/>
          <p:nvPr/>
        </p:nvSpPr>
        <p:spPr>
          <a:xfrm>
            <a:off x="4370955" y="2327926"/>
            <a:ext cx="2322167" cy="6460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Build pedestal suppressed digits</a:t>
            </a:r>
          </a:p>
        </p:txBody>
      </p:sp>
      <p:sp>
        <p:nvSpPr>
          <p:cNvPr id="23" name="Bent-Up Arrow 22">
            <a:extLst>
              <a:ext uri="{FF2B5EF4-FFF2-40B4-BE49-F238E27FC236}">
                <a16:creationId xmlns:a16="http://schemas.microsoft.com/office/drawing/2014/main" id="{6A7CAF26-8DB7-B553-6F0F-7645898D317B}"/>
              </a:ext>
            </a:extLst>
          </p:cNvPr>
          <p:cNvSpPr/>
          <p:nvPr/>
        </p:nvSpPr>
        <p:spPr>
          <a:xfrm>
            <a:off x="3736500" y="2906148"/>
            <a:ext cx="1470204" cy="842600"/>
          </a:xfrm>
          <a:prstGeom prst="bent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80262FD-C03B-F420-C7AB-E3ADE68D2319}"/>
              </a:ext>
            </a:extLst>
          </p:cNvPr>
          <p:cNvSpPr/>
          <p:nvPr/>
        </p:nvSpPr>
        <p:spPr>
          <a:xfrm rot="5400000">
            <a:off x="5473767" y="3008597"/>
            <a:ext cx="535161" cy="3763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71EAD9-EDD6-E6A9-6CA0-532DEF2A763F}"/>
              </a:ext>
            </a:extLst>
          </p:cNvPr>
          <p:cNvSpPr/>
          <p:nvPr/>
        </p:nvSpPr>
        <p:spPr>
          <a:xfrm>
            <a:off x="5280902" y="3464368"/>
            <a:ext cx="1168814" cy="344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  <a:cs typeface="Futura Condensed Medium" panose="020B0602020204020303" pitchFamily="34" charset="-79"/>
              </a:rPr>
              <a:t>Sup Digits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8FA06E5-BB5D-27C5-0C81-E9320295F27E}"/>
              </a:ext>
            </a:extLst>
          </p:cNvPr>
          <p:cNvSpPr/>
          <p:nvPr/>
        </p:nvSpPr>
        <p:spPr>
          <a:xfrm>
            <a:off x="6738229" y="2327925"/>
            <a:ext cx="1930089" cy="64604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Reconstructed Data</a:t>
            </a:r>
          </a:p>
        </p:txBody>
      </p:sp>
      <p:sp>
        <p:nvSpPr>
          <p:cNvPr id="30" name="Bent-Up Arrow 29">
            <a:extLst>
              <a:ext uri="{FF2B5EF4-FFF2-40B4-BE49-F238E27FC236}">
                <a16:creationId xmlns:a16="http://schemas.microsoft.com/office/drawing/2014/main" id="{0FD1F220-F4DA-7538-5B90-120C2A124BEF}"/>
              </a:ext>
            </a:extLst>
          </p:cNvPr>
          <p:cNvSpPr/>
          <p:nvPr/>
        </p:nvSpPr>
        <p:spPr>
          <a:xfrm>
            <a:off x="6494823" y="2900324"/>
            <a:ext cx="1011968" cy="842600"/>
          </a:xfrm>
          <a:prstGeom prst="bent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4DAD27FC-735C-DB8E-8149-AAE0986AEDF6}"/>
              </a:ext>
            </a:extLst>
          </p:cNvPr>
          <p:cNvSpPr/>
          <p:nvPr/>
        </p:nvSpPr>
        <p:spPr>
          <a:xfrm rot="5400000">
            <a:off x="7739900" y="3008597"/>
            <a:ext cx="535161" cy="37638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EF1C83-20AF-99A2-2B5F-C32A53E7C8A4}"/>
              </a:ext>
            </a:extLst>
          </p:cNvPr>
          <p:cNvSpPr/>
          <p:nvPr/>
        </p:nvSpPr>
        <p:spPr>
          <a:xfrm>
            <a:off x="7535341" y="3464368"/>
            <a:ext cx="1168814" cy="344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  <a:cs typeface="Futura Condensed Medium" panose="020B0602020204020303" pitchFamily="34" charset="-79"/>
              </a:rPr>
              <a:t>Reco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  <a:cs typeface="Futura Condensed Medium" panose="020B0602020204020303" pitchFamily="34" charset="-79"/>
              </a:rPr>
              <a:t> Data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5CD3A634-BD58-6C7F-B416-4979F52F9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03349"/>
              </p:ext>
            </p:extLst>
          </p:nvPr>
        </p:nvGraphicFramePr>
        <p:xfrm>
          <a:off x="1412195" y="4051672"/>
          <a:ext cx="6351289" cy="21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931">
                  <a:extLst>
                    <a:ext uri="{9D8B030D-6E8A-4147-A177-3AD203B41FA5}">
                      <a16:colId xmlns:a16="http://schemas.microsoft.com/office/drawing/2014/main" val="1436830405"/>
                    </a:ext>
                  </a:extLst>
                </a:gridCol>
                <a:gridCol w="1243931">
                  <a:extLst>
                    <a:ext uri="{9D8B030D-6E8A-4147-A177-3AD203B41FA5}">
                      <a16:colId xmlns:a16="http://schemas.microsoft.com/office/drawing/2014/main" val="932226417"/>
                    </a:ext>
                  </a:extLst>
                </a:gridCol>
                <a:gridCol w="1243931">
                  <a:extLst>
                    <a:ext uri="{9D8B030D-6E8A-4147-A177-3AD203B41FA5}">
                      <a16:colId xmlns:a16="http://schemas.microsoft.com/office/drawing/2014/main" val="2552300479"/>
                    </a:ext>
                  </a:extLst>
                </a:gridCol>
                <a:gridCol w="1243931">
                  <a:extLst>
                    <a:ext uri="{9D8B030D-6E8A-4147-A177-3AD203B41FA5}">
                      <a16:colId xmlns:a16="http://schemas.microsoft.com/office/drawing/2014/main" val="1432285226"/>
                    </a:ext>
                  </a:extLst>
                </a:gridCol>
                <a:gridCol w="1375565">
                  <a:extLst>
                    <a:ext uri="{9D8B030D-6E8A-4147-A177-3AD203B41FA5}">
                      <a16:colId xmlns:a16="http://schemas.microsoft.com/office/drawing/2014/main" val="2964860782"/>
                    </a:ext>
                  </a:extLst>
                </a:gridCol>
              </a:tblGrid>
              <a:tr h="352028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venir Next Condensed Medium" panose="020B0506020202020204" pitchFamily="34" charset="0"/>
                          <a:ea typeface="+mn-ea"/>
                          <a:cs typeface="+mn-cs"/>
                        </a:rPr>
                        <a:t>twalton:mx2_numib_raw_run1_prod_c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venir Next Condensed Medium" panose="020B0506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728013"/>
                  </a:ext>
                </a:extLst>
              </a:tr>
              <a:tr h="352028"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venir Next Condensed Medium" panose="020B0506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Common File Size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Smallest File Size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Largest File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Archived to Tape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82887"/>
                  </a:ext>
                </a:extLst>
              </a:tr>
              <a:tr h="35202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Raw Digits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~1.0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6.9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1.2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437884"/>
                  </a:ext>
                </a:extLst>
              </a:tr>
              <a:tr h="35202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Sup Digits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~800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6.8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805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636109"/>
                  </a:ext>
                </a:extLst>
              </a:tr>
              <a:tr h="35202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Reco</a:t>
                      </a:r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 Gaudi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~500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3.1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545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9365890"/>
                  </a:ext>
                </a:extLst>
              </a:tr>
              <a:tr h="35202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Reco</a:t>
                      </a:r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 DST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~300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1.8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325 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venir Next Condensed Medium" panose="020B0506020202020204" pitchFamily="34" charset="0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7371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62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267D3-9D6E-CF55-0737-97AAEC445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824D-CC6E-A4A9-9543-B0A02916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946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 : Metadata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6EE47-F1D4-43DC-72FF-57E2D9F5CD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9D68-CBDB-4AEE-246E-E86B53DA4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E7E86-5067-C291-039A-A79747625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6DA61C-0976-3B73-736D-66FF43EC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018"/>
          <a:stretch/>
        </p:blipFill>
        <p:spPr>
          <a:xfrm>
            <a:off x="69449" y="944091"/>
            <a:ext cx="4219410" cy="46970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51E0C7-8828-3591-4CE9-BE01C3235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000" y="2122548"/>
            <a:ext cx="3927174" cy="46970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D4C075-2EE2-0FE7-3DF9-2CCD7479EB40}"/>
              </a:ext>
            </a:extLst>
          </p:cNvPr>
          <p:cNvSpPr txBox="1"/>
          <p:nvPr/>
        </p:nvSpPr>
        <p:spPr>
          <a:xfrm>
            <a:off x="4342726" y="596823"/>
            <a:ext cx="4607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Avenir Next Condensed Medium" panose="020B0506020202020204" pitchFamily="34" charset="0"/>
              </a:rPr>
              <a:t>New Metadata Fields</a:t>
            </a:r>
            <a:r>
              <a:rPr lang="en-US" sz="1600" dirty="0">
                <a:latin typeface="Avenir Next Condensed Medium" panose="020B0506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dune.dqc_quality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 </a:t>
            </a:r>
            <a:r>
              <a:rPr lang="en-US" sz="1200" dirty="0">
                <a:latin typeface="Avenir Next Condensed Medium" panose="020B0506020202020204" pitchFamily="34" charset="0"/>
              </a:rPr>
              <a:t>– used to create ”good” datasets (may change it to a list)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venir Next Condensed Medium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dune.mx2x2_global_subrun_numbers </a:t>
            </a:r>
            <a:r>
              <a:rPr lang="en-US" sz="1200" dirty="0">
                <a:latin typeface="Avenir Next Condensed Medium" panose="020B0506020202020204" pitchFamily="34" charset="0"/>
              </a:rPr>
              <a:t>– used for matching the files from the 2x2 charge and light readout systems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70352A-AB0A-C59E-F851-2801732D9215}"/>
              </a:ext>
            </a:extLst>
          </p:cNvPr>
          <p:cNvSpPr txBox="1"/>
          <p:nvPr/>
        </p:nvSpPr>
        <p:spPr>
          <a:xfrm>
            <a:off x="1412195" y="4670143"/>
            <a:ext cx="2949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Next Condensed Medium" panose="020B0506020202020204" pitchFamily="34" charset="0"/>
              </a:rPr>
              <a:t>We need to fix the </a:t>
            </a:r>
            <a:r>
              <a:rPr lang="en-US" sz="1600" dirty="0" err="1">
                <a:solidFill>
                  <a:schemeClr val="bg1"/>
                </a:solidFill>
                <a:latin typeface="Avenir Next Condensed Medium" panose="020B0506020202020204" pitchFamily="34" charset="0"/>
              </a:rPr>
              <a:t>core.runs_subruns</a:t>
            </a:r>
            <a:endParaRPr lang="en-US" sz="1400" dirty="0">
              <a:solidFill>
                <a:schemeClr val="bg1"/>
              </a:solidFill>
              <a:latin typeface="Avenir Next Condensed Medium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6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B4D8C-4256-93FC-0F80-979A280D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D4F37-4DCD-3C18-B949-91DCAF64D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talk presents the workflow of the Mx2 data production</a:t>
            </a:r>
          </a:p>
          <a:p>
            <a:pPr lvl="1"/>
            <a:r>
              <a:rPr lang="en-US" dirty="0"/>
              <a:t>Preproduction</a:t>
            </a:r>
          </a:p>
          <a:p>
            <a:pPr lvl="1"/>
            <a:r>
              <a:rPr lang="en-US" dirty="0"/>
              <a:t>Calibration</a:t>
            </a:r>
          </a:p>
          <a:p>
            <a:pPr lvl="1"/>
            <a:r>
              <a:rPr lang="en-US" dirty="0"/>
              <a:t>Full Production</a:t>
            </a:r>
          </a:p>
          <a:p>
            <a:endParaRPr lang="en-US" dirty="0"/>
          </a:p>
          <a:p>
            <a:r>
              <a:rPr lang="en-US" dirty="0"/>
              <a:t>We are requesting approval for the following:</a:t>
            </a:r>
          </a:p>
          <a:p>
            <a:pPr lvl="1"/>
            <a:r>
              <a:rPr lang="en-US" dirty="0"/>
              <a:t>The metadata for the offline production</a:t>
            </a:r>
          </a:p>
          <a:p>
            <a:pPr lvl="1"/>
            <a:r>
              <a:rPr lang="en-US" dirty="0"/>
              <a:t>Processing the offline data via production shifter</a:t>
            </a:r>
          </a:p>
          <a:p>
            <a:pPr lvl="1"/>
            <a:r>
              <a:rPr lang="en-US" dirty="0"/>
              <a:t>Archiving the Mx2 offline data to tape</a:t>
            </a:r>
          </a:p>
          <a:p>
            <a:pPr lvl="2"/>
            <a:r>
              <a:rPr lang="en-US" dirty="0"/>
              <a:t>Request </a:t>
            </a:r>
            <a:r>
              <a:rPr lang="en-US"/>
              <a:t>data replicas at FNAL and NERSC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6E48B-1C80-8F70-21A4-987563062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57186-6E1F-9028-59AF-846C9C7B7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D99EB-F601-6531-74C2-BBE79E4D6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9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70C6F-A1FB-F8E0-8E61-BBF46A00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data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9F4C0-7590-7DE7-CE7C-F367771E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349263"/>
          </a:xfrm>
        </p:spPr>
        <p:txBody>
          <a:bodyPr/>
          <a:lstStyle/>
          <a:p>
            <a:r>
              <a:rPr lang="en-US" sz="1600" dirty="0"/>
              <a:t>Minerva-for-2x2 (Mx2) took NuMI data for the following periods</a:t>
            </a:r>
          </a:p>
          <a:p>
            <a:pPr lvl="1"/>
            <a:r>
              <a:rPr lang="en-US" sz="1400" dirty="0"/>
              <a:t>June 2023 (run 0)</a:t>
            </a:r>
          </a:p>
          <a:p>
            <a:pPr lvl="2"/>
            <a:r>
              <a:rPr lang="en-US" sz="1200" dirty="0">
                <a:hlinkClick r:id="rId2"/>
              </a:rPr>
              <a:t>https://wiki.dunescience.org/wiki/Production_Run0_data_(June_2023)</a:t>
            </a:r>
            <a:endParaRPr lang="en-US" sz="1200" dirty="0"/>
          </a:p>
          <a:p>
            <a:pPr lvl="1"/>
            <a:r>
              <a:rPr lang="en-US" sz="1400" dirty="0"/>
              <a:t>March 2024 – July 2024 (run 1)</a:t>
            </a:r>
          </a:p>
          <a:p>
            <a:pPr lvl="2"/>
            <a:r>
              <a:rPr lang="en-US" sz="1200" dirty="0">
                <a:hlinkClick r:id="rId3"/>
              </a:rPr>
              <a:t>https://wiki.dunescience.org/wiki/Production_Run1_data</a:t>
            </a:r>
            <a:endParaRPr lang="en-US" sz="1200" dirty="0"/>
          </a:p>
          <a:p>
            <a:pPr lvl="2"/>
            <a:endParaRPr lang="en-US" sz="1200" dirty="0"/>
          </a:p>
          <a:p>
            <a:r>
              <a:rPr lang="en-US" sz="1600" dirty="0"/>
              <a:t>Mx2 data consist of the following data streams:</a:t>
            </a:r>
          </a:p>
          <a:p>
            <a:pPr lvl="1"/>
            <a:r>
              <a:rPr lang="en-US" sz="1400" dirty="0"/>
              <a:t>Pedestal data</a:t>
            </a:r>
          </a:p>
          <a:p>
            <a:pPr lvl="1"/>
            <a:r>
              <a:rPr lang="en-US" sz="1400" dirty="0"/>
              <a:t>PMT light injection data</a:t>
            </a:r>
          </a:p>
          <a:p>
            <a:pPr lvl="1"/>
            <a:r>
              <a:rPr lang="en-US" sz="1400" dirty="0"/>
              <a:t>NuMI data</a:t>
            </a:r>
          </a:p>
          <a:p>
            <a:pPr lvl="1"/>
            <a:r>
              <a:rPr lang="en-US" sz="1400" dirty="0"/>
              <a:t>Mixed mode pedestal and NuMI data</a:t>
            </a:r>
          </a:p>
          <a:p>
            <a:pPr lvl="1"/>
            <a:r>
              <a:rPr lang="en-US" sz="1400" dirty="0"/>
              <a:t>Mixed mode light injection and NuMI data</a:t>
            </a:r>
          </a:p>
          <a:p>
            <a:pPr lvl="1"/>
            <a:endParaRPr lang="en-US" sz="1400" dirty="0"/>
          </a:p>
          <a:p>
            <a:r>
              <a:rPr lang="en-US" sz="1600" dirty="0"/>
              <a:t>The data are characterized by MetaCat datasets (see next slide)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75EE-C3DA-E572-E59C-B4F2712891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D01B1-F931-FEE6-EA7B-5B91A400B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2A6C4-F17F-67A7-C9C4-04E85507F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9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6693-4A66-B53E-B09C-BBE58C56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251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 – Mx2 Run1 datasets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5DC3E-476D-92B3-BD0D-03C816E146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ED0B-2F8A-329F-E267-8461EF3B4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E613-3D56-E62B-7723-A1BD4C002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EFE3E-ABD1-37E3-A22F-C54086708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28"/>
            <a:ext cx="8878960" cy="1749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2A0C1-4F0F-24B4-D6DB-0BB16633C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5995"/>
            <a:ext cx="8915400" cy="1834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89A9FE-8576-01CC-DB8D-53D3B839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30249"/>
            <a:ext cx="8915400" cy="19855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58BC0-A1BE-3DF0-8F3E-C8B8448977D9}"/>
              </a:ext>
            </a:extLst>
          </p:cNvPr>
          <p:cNvSpPr txBox="1"/>
          <p:nvPr/>
        </p:nvSpPr>
        <p:spPr>
          <a:xfrm>
            <a:off x="2862470" y="2058960"/>
            <a:ext cx="612250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Condensed Medium" panose="020B0506020202020204" pitchFamily="34" charset="0"/>
              </a:rPr>
              <a:t>“</a:t>
            </a:r>
            <a:r>
              <a:rPr lang="en-US" sz="2000" dirty="0" err="1">
                <a:latin typeface="Avenir Next Condensed Medium" panose="020B0506020202020204" pitchFamily="34" charset="0"/>
              </a:rPr>
              <a:t>twalton</a:t>
            </a:r>
            <a:r>
              <a:rPr lang="en-US" sz="2000" dirty="0">
                <a:latin typeface="Avenir Next Condensed Medium" panose="020B0506020202020204" pitchFamily="34" charset="0"/>
              </a:rPr>
              <a:t>” is the namespace, which can be changed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venir Next Condensed Medium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Condensed Medium" panose="020B0506020202020204" pitchFamily="34" charset="0"/>
              </a:rPr>
              <a:t>The name of the dataset is designed to be short and simple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venir Next Condensed Medium" panose="020B0506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Next Condensed Medium" panose="020B0506020202020204" pitchFamily="34" charset="0"/>
              </a:rPr>
              <a:t>The run periods for each dataset are based on simple Mx2 running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16153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91E8-B2D3-0539-D931-066EE2E1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946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5315-E86E-4C3A-8ADA-EF0938CA0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227881"/>
            <a:ext cx="8686800" cy="38622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Pre-production</a:t>
            </a:r>
          </a:p>
          <a:p>
            <a:pPr marL="857250" lvl="1" indent="-457200"/>
            <a:r>
              <a:rPr lang="en-US" sz="1600" dirty="0"/>
              <a:t>Purpose: </a:t>
            </a:r>
          </a:p>
          <a:p>
            <a:pPr marL="1257300" lvl="2" indent="-457200"/>
            <a:r>
              <a:rPr lang="en-US" sz="1400" dirty="0"/>
              <a:t>Execute the minimal algorithms that are needed to perform the low-level calibrations </a:t>
            </a:r>
          </a:p>
          <a:p>
            <a:pPr marL="857250" lvl="1" indent="-457200"/>
            <a:r>
              <a:rPr lang="en-US" sz="1600" dirty="0"/>
              <a:t>Technical details</a:t>
            </a:r>
          </a:p>
          <a:p>
            <a:pPr marL="1257300" lvl="2" indent="-457200"/>
            <a:r>
              <a:rPr lang="en-US" sz="1400" dirty="0"/>
              <a:t>Performed by the calibration team</a:t>
            </a:r>
          </a:p>
          <a:p>
            <a:pPr marL="1257300" lvl="2" indent="-457200"/>
            <a:r>
              <a:rPr lang="en-US" sz="1400" dirty="0"/>
              <a:t>Jobs are submitted to the grid via </a:t>
            </a:r>
            <a:r>
              <a:rPr lang="en-US" sz="1400" dirty="0" err="1"/>
              <a:t>JustIN</a:t>
            </a:r>
            <a:r>
              <a:rPr lang="en-US" sz="1400" dirty="0"/>
              <a:t>, where the data are processed using an official release</a:t>
            </a:r>
          </a:p>
          <a:p>
            <a:pPr marL="1257300" lvl="2" indent="-457200"/>
            <a:r>
              <a:rPr lang="en-US" sz="1400" dirty="0"/>
              <a:t>Output files are transferred to the user scratch area</a:t>
            </a:r>
          </a:p>
          <a:p>
            <a:pPr marL="1257300" lvl="2" indent="-457200"/>
            <a:r>
              <a:rPr lang="en-US" sz="1400" dirty="0"/>
              <a:t>Calibration team analyzes the output data and uploads the constants to the development database</a:t>
            </a:r>
          </a:p>
          <a:p>
            <a:pPr marL="1257300" lvl="2" indent="-457200"/>
            <a:r>
              <a:rPr lang="en-US" sz="1400" dirty="0"/>
              <a:t>The analyses are presented at the Mx2 group meeting and then approved</a:t>
            </a:r>
          </a:p>
          <a:p>
            <a:pPr marL="1257300" lvl="2" indent="-457200"/>
            <a:r>
              <a:rPr lang="en-US" sz="1400" dirty="0"/>
              <a:t>Output data are transferred to the dune persistent area and the validation plots are posted on the wiki</a:t>
            </a:r>
          </a:p>
          <a:p>
            <a:pPr marL="1257300" lvl="2" indent="-457200"/>
            <a:r>
              <a:rPr lang="en-US" sz="1400" dirty="0"/>
              <a:t>The approved constants are migrated from the development database to the production database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559B9-9F04-9221-7652-1B2D6D9DEA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27D9F-4C7F-EC31-B1C6-6109EB21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45687-8556-A4B8-5E73-EA2B8910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52DCB-5E0C-6A24-FDD8-D9BEDF6F8689}"/>
              </a:ext>
            </a:extLst>
          </p:cNvPr>
          <p:cNvSpPr/>
          <p:nvPr/>
        </p:nvSpPr>
        <p:spPr>
          <a:xfrm>
            <a:off x="222250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Pre-production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E4B3ABA-F32F-4D48-F0DC-A60B73CC97CC}"/>
              </a:ext>
            </a:extLst>
          </p:cNvPr>
          <p:cNvSpPr/>
          <p:nvPr/>
        </p:nvSpPr>
        <p:spPr>
          <a:xfrm>
            <a:off x="2186609" y="1061392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D33352-E244-334C-26E6-CEADBF7A6C6F}"/>
              </a:ext>
            </a:extLst>
          </p:cNvPr>
          <p:cNvSpPr/>
          <p:nvPr/>
        </p:nvSpPr>
        <p:spPr>
          <a:xfrm>
            <a:off x="3260035" y="974621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Calibration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9B613E5-92E6-FD86-22A3-1461B4D2652D}"/>
              </a:ext>
            </a:extLst>
          </p:cNvPr>
          <p:cNvSpPr/>
          <p:nvPr/>
        </p:nvSpPr>
        <p:spPr>
          <a:xfrm>
            <a:off x="5274089" y="1053718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DD634-A833-A060-7F4F-D7A4453A054D}"/>
              </a:ext>
            </a:extLst>
          </p:cNvPr>
          <p:cNvSpPr/>
          <p:nvPr/>
        </p:nvSpPr>
        <p:spPr>
          <a:xfrm>
            <a:off x="6483626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Production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85242C-BA1B-E074-00F2-151B8145F3A3}"/>
              </a:ext>
            </a:extLst>
          </p:cNvPr>
          <p:cNvSpPr/>
          <p:nvPr/>
        </p:nvSpPr>
        <p:spPr>
          <a:xfrm>
            <a:off x="46106" y="696165"/>
            <a:ext cx="2315817" cy="1212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5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8E640-D158-D709-E151-97CA6D074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9BD9-B604-B99E-A145-EF3C282A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946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06076-746C-D99C-54C6-A30CC8F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3573A-2F10-2397-9B97-5D3D52651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2F21E-203F-D45C-8CC3-D5CD0872E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CFA73-A610-16B2-1DDE-53094E518CEB}"/>
              </a:ext>
            </a:extLst>
          </p:cNvPr>
          <p:cNvSpPr/>
          <p:nvPr/>
        </p:nvSpPr>
        <p:spPr>
          <a:xfrm>
            <a:off x="222250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Pre-production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EB77DB9-D861-102A-669C-4A8BB1FCCAF3}"/>
              </a:ext>
            </a:extLst>
          </p:cNvPr>
          <p:cNvSpPr/>
          <p:nvPr/>
        </p:nvSpPr>
        <p:spPr>
          <a:xfrm>
            <a:off x="2186609" y="1061392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E8197-1B26-BD21-52FC-FAF6CDA5955A}"/>
              </a:ext>
            </a:extLst>
          </p:cNvPr>
          <p:cNvSpPr/>
          <p:nvPr/>
        </p:nvSpPr>
        <p:spPr>
          <a:xfrm>
            <a:off x="3260035" y="974621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Calibration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9018CF8-550E-F5BB-0391-3EE2D5DCF32D}"/>
              </a:ext>
            </a:extLst>
          </p:cNvPr>
          <p:cNvSpPr/>
          <p:nvPr/>
        </p:nvSpPr>
        <p:spPr>
          <a:xfrm>
            <a:off x="5274089" y="1053718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07D8A5-B071-2B27-DD1D-D879918A7A07}"/>
              </a:ext>
            </a:extLst>
          </p:cNvPr>
          <p:cNvSpPr/>
          <p:nvPr/>
        </p:nvSpPr>
        <p:spPr>
          <a:xfrm>
            <a:off x="6483626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Production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8A0D9F-1381-2AFD-9EB6-FA0CF592CA38}"/>
              </a:ext>
            </a:extLst>
          </p:cNvPr>
          <p:cNvSpPr/>
          <p:nvPr/>
        </p:nvSpPr>
        <p:spPr>
          <a:xfrm>
            <a:off x="46106" y="696165"/>
            <a:ext cx="2315817" cy="1212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52D2BD-A573-B57B-6B9B-AADABE55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3" y="1966090"/>
            <a:ext cx="8920054" cy="25208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F3978E-6899-44CE-A45A-FB4EF82CA031}"/>
              </a:ext>
            </a:extLst>
          </p:cNvPr>
          <p:cNvSpPr txBox="1"/>
          <p:nvPr/>
        </p:nvSpPr>
        <p:spPr>
          <a:xfrm>
            <a:off x="4707347" y="1732426"/>
            <a:ext cx="3041795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Avenir Next Condensed Medium" panose="020B0506020202020204" pitchFamily="34" charset="0"/>
              </a:rPr>
              <a:t>Output of the Preproduction Stage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51A75B-65EA-C02B-C570-79D047A82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9" y="4841525"/>
            <a:ext cx="4546324" cy="155596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9B88972-B13B-97D7-54D8-6894C3B929D0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5856241"/>
            <a:ext cx="1520897" cy="13554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DFE057-1348-AE1A-5369-FB5BEB706288}"/>
              </a:ext>
            </a:extLst>
          </p:cNvPr>
          <p:cNvCxnSpPr>
            <a:cxnSpLocks/>
          </p:cNvCxnSpPr>
          <p:nvPr/>
        </p:nvCxnSpPr>
        <p:spPr>
          <a:xfrm flipH="1">
            <a:off x="4589052" y="6089778"/>
            <a:ext cx="1503845" cy="17541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0A950-F052-CF4B-717F-FA9DF0874442}"/>
              </a:ext>
            </a:extLst>
          </p:cNvPr>
          <p:cNvSpPr/>
          <p:nvPr/>
        </p:nvSpPr>
        <p:spPr>
          <a:xfrm>
            <a:off x="4800600" y="4841525"/>
            <a:ext cx="1182757" cy="30694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A44760-B87A-223E-3026-89A195ED79DA}"/>
              </a:ext>
            </a:extLst>
          </p:cNvPr>
          <p:cNvSpPr txBox="1"/>
          <p:nvPr/>
        </p:nvSpPr>
        <p:spPr>
          <a:xfrm>
            <a:off x="6092897" y="5699394"/>
            <a:ext cx="268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Next Condensed Medium" panose="020B0506020202020204" pitchFamily="34" charset="0"/>
              </a:rPr>
              <a:t>Preproduction constants are in the production database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1CBDC-989D-AC8E-4E5C-E4ACFD7B98F0}"/>
              </a:ext>
            </a:extLst>
          </p:cNvPr>
          <p:cNvSpPr txBox="1"/>
          <p:nvPr/>
        </p:nvSpPr>
        <p:spPr>
          <a:xfrm>
            <a:off x="1958139" y="4391466"/>
            <a:ext cx="4774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Next Condensed Medium" panose="020B0506020202020204" pitchFamily="34" charset="0"/>
              </a:rPr>
              <a:t>Pedestal and gain data do not have the accompanied metadata</a:t>
            </a:r>
          </a:p>
        </p:txBody>
      </p:sp>
    </p:spTree>
    <p:extLst>
      <p:ext uri="{BB962C8B-B14F-4D97-AF65-F5344CB8AC3E}">
        <p14:creationId xmlns:p14="http://schemas.microsoft.com/office/powerpoint/2010/main" val="160104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F66E3-ED88-3003-44AB-70913C87C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31424-B348-EEEA-DFEB-C38CD979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946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A4D8-099E-167B-56E5-C6998C912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54472"/>
            <a:ext cx="8686800" cy="4359755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1800" dirty="0"/>
              <a:t>Full Calibration</a:t>
            </a:r>
          </a:p>
          <a:p>
            <a:pPr marL="857250" lvl="1" indent="-457200"/>
            <a:r>
              <a:rPr lang="en-US" sz="1600" dirty="0"/>
              <a:t>Purpose: </a:t>
            </a:r>
          </a:p>
          <a:p>
            <a:pPr marL="1257300" lvl="2" indent="-457200"/>
            <a:r>
              <a:rPr lang="en-US" sz="1400" dirty="0"/>
              <a:t>Using the approved pre-production constants, this stage reconstructs rock muons that are deployed to extract the high-level calibration constants. </a:t>
            </a:r>
          </a:p>
          <a:p>
            <a:pPr marL="857250" lvl="1" indent="-457200"/>
            <a:r>
              <a:rPr lang="en-US" sz="1600" dirty="0"/>
              <a:t>Technical details</a:t>
            </a:r>
          </a:p>
          <a:p>
            <a:pPr marL="1257300" lvl="2" indent="-457200"/>
            <a:r>
              <a:rPr lang="en-US" sz="1400" dirty="0"/>
              <a:t>Performed by the calibration team </a:t>
            </a:r>
          </a:p>
          <a:p>
            <a:pPr marL="1257300" lvl="2" indent="-457200"/>
            <a:r>
              <a:rPr lang="en-US" sz="1400" dirty="0"/>
              <a:t>Jobs are submitted to the grid via </a:t>
            </a:r>
            <a:r>
              <a:rPr lang="en-US" sz="1400" dirty="0" err="1"/>
              <a:t>JustIN</a:t>
            </a:r>
            <a:r>
              <a:rPr lang="en-US" sz="1400" dirty="0"/>
              <a:t>, where the data are processed using an official release</a:t>
            </a:r>
          </a:p>
          <a:p>
            <a:pPr marL="1257300" lvl="2" indent="-457200"/>
            <a:r>
              <a:rPr lang="en-US" sz="1400" dirty="0"/>
              <a:t>The full calibration stage involves multiple iterations between different analyses</a:t>
            </a:r>
            <a:endParaRPr lang="en-US" sz="1200" dirty="0"/>
          </a:p>
          <a:p>
            <a:pPr marL="1257300" lvl="2" indent="-457200"/>
            <a:r>
              <a:rPr lang="en-US" sz="1400" dirty="0"/>
              <a:t>All output files are transferred to the user scratch area</a:t>
            </a:r>
          </a:p>
          <a:p>
            <a:pPr marL="1257300" lvl="2" indent="-457200"/>
            <a:r>
              <a:rPr lang="en-US" sz="1400" dirty="0"/>
              <a:t>The final output files are transferred to the dune persistent area and the validation plots are posted on the wiki</a:t>
            </a:r>
          </a:p>
          <a:p>
            <a:pPr marL="1257300" lvl="2" indent="-457200"/>
            <a:r>
              <a:rPr lang="en-US" sz="1400" dirty="0"/>
              <a:t>The calibration team analyzes the output data and uploads the constants to the development database</a:t>
            </a:r>
          </a:p>
          <a:p>
            <a:pPr marL="1257300" lvl="2" indent="-457200"/>
            <a:r>
              <a:rPr lang="en-US" sz="1400" dirty="0"/>
              <a:t>The analyses are presented at the Mx2 group meeting and then approved</a:t>
            </a:r>
          </a:p>
          <a:p>
            <a:pPr marL="1257300" lvl="2" indent="-457200"/>
            <a:r>
              <a:rPr lang="en-US" sz="1400" dirty="0"/>
              <a:t>Constants are migrated from the development database to the production database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D54DA-AEF5-AF9E-C443-B2AB14D8B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46890-AC57-84CA-CF19-80CCC7760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AC63A-D6AE-8B0C-7DDF-3FB7FBBA8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3F2E1-DBE7-F150-A2F4-A5AB10EF16CA}"/>
              </a:ext>
            </a:extLst>
          </p:cNvPr>
          <p:cNvSpPr/>
          <p:nvPr/>
        </p:nvSpPr>
        <p:spPr>
          <a:xfrm>
            <a:off x="222250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Pre-production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9BC64E10-ED3F-F790-9B7D-C990FB53B119}"/>
              </a:ext>
            </a:extLst>
          </p:cNvPr>
          <p:cNvSpPr/>
          <p:nvPr/>
        </p:nvSpPr>
        <p:spPr>
          <a:xfrm>
            <a:off x="2186609" y="1061392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B6876-4A60-E44B-12B2-EE94BC27E97F}"/>
              </a:ext>
            </a:extLst>
          </p:cNvPr>
          <p:cNvSpPr/>
          <p:nvPr/>
        </p:nvSpPr>
        <p:spPr>
          <a:xfrm>
            <a:off x="3260035" y="974621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Calibration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E2C38CE-ABC3-4233-6ED5-8A2CB00C71EF}"/>
              </a:ext>
            </a:extLst>
          </p:cNvPr>
          <p:cNvSpPr/>
          <p:nvPr/>
        </p:nvSpPr>
        <p:spPr>
          <a:xfrm>
            <a:off x="5274089" y="1053718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123FB-DB6E-B88D-FF98-A5E8D004DBF8}"/>
              </a:ext>
            </a:extLst>
          </p:cNvPr>
          <p:cNvSpPr/>
          <p:nvPr/>
        </p:nvSpPr>
        <p:spPr>
          <a:xfrm>
            <a:off x="6483626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Production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86C397-D766-432C-08CF-0F336521628B}"/>
              </a:ext>
            </a:extLst>
          </p:cNvPr>
          <p:cNvSpPr/>
          <p:nvPr/>
        </p:nvSpPr>
        <p:spPr>
          <a:xfrm>
            <a:off x="2958272" y="635621"/>
            <a:ext cx="2315817" cy="1212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DB797-0009-1F1B-53C1-8A4159DEE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A52C-F120-1AC4-DD4A-6F66789E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946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A9922-5817-F43D-10E1-0864180AB3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9A83-57C0-0DE5-7D09-49550DDE0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D19E6-BB5F-895C-C7FF-F66BBD03E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04AAE-B4C1-1463-5C49-70B6E7B3ABCB}"/>
              </a:ext>
            </a:extLst>
          </p:cNvPr>
          <p:cNvSpPr/>
          <p:nvPr/>
        </p:nvSpPr>
        <p:spPr>
          <a:xfrm>
            <a:off x="222250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Pre-production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B02EE0C-6E79-6BF7-958A-02A3EC88FC61}"/>
              </a:ext>
            </a:extLst>
          </p:cNvPr>
          <p:cNvSpPr/>
          <p:nvPr/>
        </p:nvSpPr>
        <p:spPr>
          <a:xfrm>
            <a:off x="2186609" y="1061392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15A233-E887-FFE9-754B-822A151742B6}"/>
              </a:ext>
            </a:extLst>
          </p:cNvPr>
          <p:cNvSpPr/>
          <p:nvPr/>
        </p:nvSpPr>
        <p:spPr>
          <a:xfrm>
            <a:off x="3260035" y="974621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Calibration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FC342E5-EFC8-04DA-0E40-ED69EF3E0649}"/>
              </a:ext>
            </a:extLst>
          </p:cNvPr>
          <p:cNvSpPr/>
          <p:nvPr/>
        </p:nvSpPr>
        <p:spPr>
          <a:xfrm>
            <a:off x="5274089" y="1053718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848F4-5B1C-856E-33C4-99C4E646A48D}"/>
              </a:ext>
            </a:extLst>
          </p:cNvPr>
          <p:cNvSpPr/>
          <p:nvPr/>
        </p:nvSpPr>
        <p:spPr>
          <a:xfrm>
            <a:off x="6483626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Production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DEFE44-B35B-1AD5-2E96-CB1B60204DE0}"/>
              </a:ext>
            </a:extLst>
          </p:cNvPr>
          <p:cNvSpPr/>
          <p:nvPr/>
        </p:nvSpPr>
        <p:spPr>
          <a:xfrm>
            <a:off x="2958272" y="635621"/>
            <a:ext cx="2315817" cy="1212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AB65A8-7AD8-03AB-EEAF-BD788CAD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4" y="1980942"/>
            <a:ext cx="8877526" cy="20535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B1DA80-0A1F-5C94-0705-08F5D35A18DB}"/>
              </a:ext>
            </a:extLst>
          </p:cNvPr>
          <p:cNvSpPr txBox="1"/>
          <p:nvPr/>
        </p:nvSpPr>
        <p:spPr>
          <a:xfrm>
            <a:off x="1530602" y="4493152"/>
            <a:ext cx="570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Next Condensed Medium" panose="020B0506020202020204" pitchFamily="34" charset="0"/>
              </a:rPr>
              <a:t>The rock muon files do have the accompanied metadata</a:t>
            </a:r>
          </a:p>
          <a:p>
            <a:r>
              <a:rPr lang="en-US" sz="1600" dirty="0">
                <a:latin typeface="Avenir Next Condensed Medium" panose="020B0506020202020204" pitchFamily="34" charset="0"/>
              </a:rPr>
              <a:t>The rock muon files are small</a:t>
            </a:r>
          </a:p>
          <a:p>
            <a:r>
              <a:rPr lang="en-US" sz="1600" dirty="0">
                <a:latin typeface="Avenir Next Condensed Medium" panose="020B0506020202020204" pitchFamily="34" charset="0"/>
              </a:rPr>
              <a:t>Request these data to be catalogued in MetaCat (not archived to tape)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8DC70-93AD-C218-ADE6-8B5A7B81B519}"/>
              </a:ext>
            </a:extLst>
          </p:cNvPr>
          <p:cNvSpPr txBox="1"/>
          <p:nvPr/>
        </p:nvSpPr>
        <p:spPr>
          <a:xfrm rot="19616643">
            <a:off x="2322946" y="2768534"/>
            <a:ext cx="2273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 Progress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798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0F7C5-F91D-B2E8-3389-D15EF029D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7E2D-D399-21D0-C924-F588E4F28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8946"/>
            <a:ext cx="8686800" cy="427877"/>
          </a:xfrm>
        </p:spPr>
        <p:txBody>
          <a:bodyPr/>
          <a:lstStyle/>
          <a:p>
            <a:r>
              <a:rPr lang="en-US" dirty="0"/>
              <a:t>Overview of the data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FE6A-BCF4-F5EF-7081-731D0B15D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54472"/>
            <a:ext cx="8686800" cy="435975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1800" dirty="0"/>
              <a:t>Full Production</a:t>
            </a:r>
          </a:p>
          <a:p>
            <a:pPr marL="857250" lvl="1" indent="-457200"/>
            <a:r>
              <a:rPr lang="en-US" sz="1600" dirty="0"/>
              <a:t>Purpose: </a:t>
            </a:r>
          </a:p>
          <a:p>
            <a:pPr marL="1257300" lvl="2" indent="-457200"/>
            <a:r>
              <a:rPr lang="en-US" sz="1400" dirty="0"/>
              <a:t>Using the approved calibrations, this stage reconstructs data into physics objects</a:t>
            </a:r>
          </a:p>
          <a:p>
            <a:pPr marL="857250" lvl="1" indent="-457200"/>
            <a:r>
              <a:rPr lang="en-US" sz="1600" dirty="0"/>
              <a:t>Technical details</a:t>
            </a:r>
          </a:p>
          <a:p>
            <a:pPr marL="1257300" lvl="2" indent="-457200"/>
            <a:r>
              <a:rPr lang="en-US" sz="1400" dirty="0"/>
              <a:t>Need production to be submitted by </a:t>
            </a:r>
            <a:r>
              <a:rPr lang="en-US" sz="1400" dirty="0" err="1"/>
              <a:t>dunepro</a:t>
            </a:r>
            <a:endParaRPr lang="en-US" sz="1400" dirty="0"/>
          </a:p>
          <a:p>
            <a:pPr marL="1714500" lvl="3" indent="-457200"/>
            <a:r>
              <a:rPr lang="en-US" sz="1200" dirty="0"/>
              <a:t>Noe Roy has volunteered to serve as the dune pro shifter on behalf of the 2x2 group</a:t>
            </a:r>
          </a:p>
          <a:p>
            <a:pPr marL="1257300" lvl="2" indent="-457200"/>
            <a:r>
              <a:rPr lang="en-US" sz="1400" dirty="0"/>
              <a:t>Jobs are submitted to the grid via </a:t>
            </a:r>
            <a:r>
              <a:rPr lang="en-US" sz="1400" dirty="0" err="1"/>
              <a:t>JustIN</a:t>
            </a:r>
            <a:r>
              <a:rPr lang="en-US" sz="1400" dirty="0"/>
              <a:t>, where the data are processed using an official release</a:t>
            </a:r>
          </a:p>
          <a:p>
            <a:pPr marL="1257300" lvl="2" indent="-457200"/>
            <a:r>
              <a:rPr lang="en-US" sz="1400" dirty="0"/>
              <a:t>Need details on where to transferred the reconstructed data and there are two types of data</a:t>
            </a:r>
          </a:p>
          <a:p>
            <a:pPr marL="1714500" lvl="3" indent="-457200"/>
            <a:r>
              <a:rPr lang="en-US" sz="1200" dirty="0"/>
              <a:t>Gaudi root files (nested root trees)</a:t>
            </a:r>
          </a:p>
          <a:p>
            <a:pPr marL="1714500" lvl="3" indent="-457200"/>
            <a:r>
              <a:rPr lang="en-US" sz="1200" dirty="0"/>
              <a:t>Flat root files (input to the 2x2 Common analysis framework) </a:t>
            </a:r>
          </a:p>
          <a:p>
            <a:pPr marL="1257300" lvl="2" indent="-457200"/>
            <a:r>
              <a:rPr lang="en-US" sz="1400" dirty="0"/>
              <a:t>Request approval for the metadata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4D85B-8664-2E22-FC60-6D12B1D747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10/31/2024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BB570-EEBB-FC45-D8C8-F937BE882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86555-F765-0151-413F-23B19436C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5616CB-38E6-55C0-4384-D0256D93AEBA}"/>
              </a:ext>
            </a:extLst>
          </p:cNvPr>
          <p:cNvSpPr/>
          <p:nvPr/>
        </p:nvSpPr>
        <p:spPr>
          <a:xfrm>
            <a:off x="222250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Pre-production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2F554D6-C8D2-2D86-8505-BA28C593C92C}"/>
              </a:ext>
            </a:extLst>
          </p:cNvPr>
          <p:cNvSpPr/>
          <p:nvPr/>
        </p:nvSpPr>
        <p:spPr>
          <a:xfrm>
            <a:off x="2186609" y="1061392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159E5-5B76-E76F-3878-B80997723BB3}"/>
              </a:ext>
            </a:extLst>
          </p:cNvPr>
          <p:cNvSpPr/>
          <p:nvPr/>
        </p:nvSpPr>
        <p:spPr>
          <a:xfrm>
            <a:off x="3260035" y="974621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Calibration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EE301A5-B496-C413-0470-3F9BD670E330}"/>
              </a:ext>
            </a:extLst>
          </p:cNvPr>
          <p:cNvSpPr/>
          <p:nvPr/>
        </p:nvSpPr>
        <p:spPr>
          <a:xfrm>
            <a:off x="5274089" y="1053718"/>
            <a:ext cx="954156" cy="376380"/>
          </a:xfrm>
          <a:prstGeom prst="rightArrow">
            <a:avLst/>
          </a:prstGeom>
          <a:solidFill>
            <a:srgbClr val="003087"/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E455F0-1D92-2695-66F9-E99FD7471A91}"/>
              </a:ext>
            </a:extLst>
          </p:cNvPr>
          <p:cNvSpPr/>
          <p:nvPr/>
        </p:nvSpPr>
        <p:spPr>
          <a:xfrm>
            <a:off x="6483626" y="987678"/>
            <a:ext cx="1845089" cy="5345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308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Full Production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11CEB4-D6CF-8A51-C012-A7BA2A960C8D}"/>
              </a:ext>
            </a:extLst>
          </p:cNvPr>
          <p:cNvSpPr/>
          <p:nvPr/>
        </p:nvSpPr>
        <p:spPr>
          <a:xfrm>
            <a:off x="6099037" y="721536"/>
            <a:ext cx="2315817" cy="1212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8439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3584999-9ED3-AD46-BF2F-AA91C78037D1}" vid="{11E72D98-F6E5-E94A-87A2-6D2E56D69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FermilabPartnerships_PPT_090915</Template>
  <TotalTime>4038</TotalTime>
  <Words>898</Words>
  <Application>Microsoft Macintosh PowerPoint</Application>
  <PresentationFormat>On-screen Show (4:3)</PresentationFormat>
  <Paragraphs>173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Avenir Next Condensed Medium</vt:lpstr>
      <vt:lpstr>Calibri</vt:lpstr>
      <vt:lpstr>FUTURA CONDENSED EXTRABOLD</vt:lpstr>
      <vt:lpstr>FUTURA CONDENSED EXTRABOLD</vt:lpstr>
      <vt:lpstr>Futura Condensed Medium</vt:lpstr>
      <vt:lpstr>Futura Condensed Medium</vt:lpstr>
      <vt:lpstr>Helvetica</vt:lpstr>
      <vt:lpstr>FermilabPartnerships_PPT_090915</vt:lpstr>
      <vt:lpstr>PowerPoint Presentation</vt:lpstr>
      <vt:lpstr>Objective</vt:lpstr>
      <vt:lpstr>Overview of the data production</vt:lpstr>
      <vt:lpstr>Overview of the data production – Mx2 Run1 datasets</vt:lpstr>
      <vt:lpstr>Overview of the data production</vt:lpstr>
      <vt:lpstr>Overview of the data production</vt:lpstr>
      <vt:lpstr>Overview of the data production</vt:lpstr>
      <vt:lpstr>Overview of the data production</vt:lpstr>
      <vt:lpstr>Overview of the data production</vt:lpstr>
      <vt:lpstr>Overview of the data production</vt:lpstr>
      <vt:lpstr>Overview of the data production : Metadata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Tammy Walton</dc:creator>
  <cp:lastModifiedBy>Tammy Walton</cp:lastModifiedBy>
  <cp:revision>17</cp:revision>
  <cp:lastPrinted>2014-01-20T19:40:21Z</cp:lastPrinted>
  <dcterms:created xsi:type="dcterms:W3CDTF">2024-10-28T18:36:59Z</dcterms:created>
  <dcterms:modified xsi:type="dcterms:W3CDTF">2024-10-31T13:55:38Z</dcterms:modified>
</cp:coreProperties>
</file>