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3" r:id="rId2"/>
    <p:sldId id="2015" r:id="rId3"/>
    <p:sldId id="2035" r:id="rId4"/>
    <p:sldId id="2045" r:id="rId5"/>
    <p:sldId id="2036" r:id="rId6"/>
    <p:sldId id="2038" r:id="rId7"/>
    <p:sldId id="2067" r:id="rId8"/>
    <p:sldId id="2041" r:id="rId9"/>
    <p:sldId id="2042" r:id="rId10"/>
    <p:sldId id="2044" r:id="rId11"/>
    <p:sldId id="2068" r:id="rId12"/>
    <p:sldId id="2046" r:id="rId13"/>
    <p:sldId id="2091" r:id="rId14"/>
    <p:sldId id="2104" r:id="rId15"/>
    <p:sldId id="2107" r:id="rId16"/>
    <p:sldId id="2095" r:id="rId17"/>
    <p:sldId id="2103" r:id="rId18"/>
    <p:sldId id="2047" r:id="rId19"/>
    <p:sldId id="2048" r:id="rId20"/>
    <p:sldId id="2108" r:id="rId21"/>
    <p:sldId id="2109" r:id="rId22"/>
    <p:sldId id="2110" r:id="rId23"/>
    <p:sldId id="2052" r:id="rId24"/>
    <p:sldId id="2111" r:id="rId25"/>
    <p:sldId id="2112" r:id="rId26"/>
    <p:sldId id="2034" r:id="rId27"/>
    <p:sldId id="1979" r:id="rId28"/>
    <p:sldId id="416" r:id="rId29"/>
    <p:sldId id="571" r:id="rId30"/>
    <p:sldId id="2057" r:id="rId31"/>
    <p:sldId id="2058" r:id="rId32"/>
  </p:sldIdLst>
  <p:sldSz cx="12192000" cy="6858000"/>
  <p:notesSz cx="7010400" cy="92964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 userDrawn="1">
          <p15:clr>
            <a:srgbClr val="A4A3A4"/>
          </p15:clr>
        </p15:guide>
        <p15:guide id="2" pos="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Jan Petrik" initials="JP" lastIdx="1" clrIdx="0">
    <p:extLst>
      <p:ext uri="{19B8F6BF-5375-455C-9EA6-DF929625EA0E}">
        <p15:presenceInfo xmlns:p15="http://schemas.microsoft.com/office/powerpoint/2012/main" userId="S-1-5-21-1526224874-1540688658-1361462980-6782950" providerId="AD"/>
      </p:ext>
    </p:extLst>
  </p:cmAuthor>
  <p:cmAuthor id="3" name="Paolo Ferracin" initials="PF" lastIdx="1" clrIdx="1">
    <p:extLst>
      <p:ext uri="{19B8F6BF-5375-455C-9EA6-DF929625EA0E}">
        <p15:presenceInfo xmlns:p15="http://schemas.microsoft.com/office/powerpoint/2012/main" userId="S-1-5-21-1715567821-1060284298-725345543-731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A03B"/>
    <a:srgbClr val="0093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1" autoAdjust="0"/>
    <p:restoredTop sz="94660"/>
  </p:normalViewPr>
  <p:slideViewPr>
    <p:cSldViewPr snapToObjects="1" showGuides="1">
      <p:cViewPr varScale="1">
        <p:scale>
          <a:sx n="159" d="100"/>
          <a:sy n="159" d="100"/>
        </p:scale>
        <p:origin x="2442" y="144"/>
      </p:cViewPr>
      <p:guideLst>
        <p:guide orient="horz" pos="4080"/>
        <p:guide pos="3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348"/>
    </p:cViewPr>
  </p:sorterViewPr>
  <p:notesViewPr>
    <p:cSldViewPr snapToObjects="1">
      <p:cViewPr varScale="1">
        <p:scale>
          <a:sx n="121" d="100"/>
          <a:sy n="121" d="100"/>
        </p:scale>
        <p:origin x="75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18/11/2024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834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18/11/2024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4104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828800" y="2819400"/>
            <a:ext cx="96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 dirty="0"/>
              <a:t>Presentation title - line 1 - Arial 30pt - bold </a:t>
            </a:r>
            <a:r>
              <a:rPr lang="en-GB" noProof="0" dirty="0" err="1"/>
              <a:t>HiLumi</a:t>
            </a:r>
            <a:r>
              <a:rPr lang="en-GB" noProof="0" dirty="0"/>
              <a:t> dark grey - line 2</a:t>
            </a:r>
            <a:br>
              <a:rPr lang="en-GB" noProof="0" dirty="0"/>
            </a:br>
            <a:r>
              <a:rPr lang="en-GB" noProof="0" dirty="0"/>
              <a:t>line 3</a:t>
            </a:r>
            <a:br>
              <a:rPr lang="en-GB" noProof="0" dirty="0"/>
            </a:br>
            <a:r>
              <a:rPr lang="en-GB" noProof="0" dirty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64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8412000" cy="360000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s-ES" noProof="0"/>
              <a:t>P. Ferracin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82400" y="6356350"/>
            <a:ext cx="48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0" y="5899150"/>
            <a:ext cx="864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 dirty="0"/>
          </a:p>
        </p:txBody>
      </p:sp>
      <p:pic>
        <p:nvPicPr>
          <p:cNvPr id="16" name="Image 11" descr="HLU-logoN-title.png">
            <a:extLst>
              <a:ext uri="{FF2B5EF4-FFF2-40B4-BE49-F238E27FC236}">
                <a16:creationId xmlns:a16="http://schemas.microsoft.com/office/drawing/2014/main" id="{80935D1F-87A2-4EAF-9C8B-00CD80A2D2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28800" y="908720"/>
            <a:ext cx="3374960" cy="13680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BAFFDB-1A7D-428D-B2A1-13CBEECC19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278"/>
          <a:stretch/>
        </p:blipFill>
        <p:spPr>
          <a:xfrm>
            <a:off x="5812705" y="908720"/>
            <a:ext cx="3307631" cy="14029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B508594-220E-40DA-A0EE-E1A2365405A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289" y="961877"/>
            <a:ext cx="1337021" cy="1314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6000" y="1219201"/>
            <a:ext cx="10560000" cy="4906963"/>
          </a:xfrm>
        </p:spPr>
        <p:txBody>
          <a:bodyPr lIns="0" tIns="0" rIns="0" bIns="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/>
            </a:lvl1pPr>
            <a:lvl2pPr marL="742950" indent="-285750">
              <a:buClr>
                <a:schemeClr val="bg2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97363" y="6265363"/>
            <a:ext cx="7278636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89235" y="6261306"/>
            <a:ext cx="480000" cy="36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Image 11" descr="HLU-logoN-title.png">
            <a:extLst>
              <a:ext uri="{FF2B5EF4-FFF2-40B4-BE49-F238E27FC236}">
                <a16:creationId xmlns:a16="http://schemas.microsoft.com/office/drawing/2014/main" id="{B2204D40-1429-4637-BCA4-8F0384EB86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198" y="6198834"/>
            <a:ext cx="1478306" cy="59922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5C8669-314A-4391-AFCE-A00502A85D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278"/>
          <a:stretch/>
        </p:blipFill>
        <p:spPr>
          <a:xfrm>
            <a:off x="1685389" y="6198834"/>
            <a:ext cx="1448814" cy="6145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03DA77-961D-477C-A50B-7D1A28F5AC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933" y="6218133"/>
            <a:ext cx="585644" cy="5759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215232"/>
            <a:ext cx="5386917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09600" y="2057400"/>
            <a:ext cx="5386917" cy="3951288"/>
          </a:xfrm>
        </p:spPr>
        <p:txBody>
          <a:bodyPr/>
          <a:lstStyle>
            <a:lvl1pPr marL="457200" indent="-457200">
              <a:buClr>
                <a:schemeClr val="bg2"/>
              </a:buClr>
              <a:buFont typeface="Arial" panose="020B0604020202020204" pitchFamily="34" charset="0"/>
              <a:buChar char="•"/>
              <a:defRPr sz="2400"/>
            </a:lvl1pPr>
            <a:lvl2pPr marL="914400" indent="-457200">
              <a:buClr>
                <a:schemeClr val="bg2"/>
              </a:buClr>
              <a:buFont typeface="Arial" panose="020B0604020202020204" pitchFamily="34" charset="0"/>
              <a:buChar char="•"/>
              <a:defRPr sz="2000"/>
            </a:lvl2pPr>
            <a:lvl3pPr marL="12573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800"/>
            </a:lvl3pPr>
            <a:lvl4pPr marL="17145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4pPr>
            <a:lvl5pPr marL="21717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215232"/>
            <a:ext cx="5389033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93368" y="2057400"/>
            <a:ext cx="5389033" cy="3951288"/>
          </a:xfrm>
        </p:spPr>
        <p:txBody>
          <a:bodyPr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2400"/>
            </a:lvl1pPr>
            <a:lvl2pPr marL="800100" indent="-342900">
              <a:buClr>
                <a:schemeClr val="bg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540000" y="6356350"/>
            <a:ext cx="88360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P. Ferracin</a:t>
            </a: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4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4557" y="6263451"/>
            <a:ext cx="577027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540000" y="6356350"/>
            <a:ext cx="88360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P. Ferracin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0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4557" y="6263451"/>
            <a:ext cx="577027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641600" y="6356350"/>
            <a:ext cx="8737600" cy="360000"/>
          </a:xfrm>
        </p:spPr>
        <p:txBody>
          <a:bodyPr/>
          <a:lstStyle/>
          <a:p>
            <a:r>
              <a:rPr lang="es-ES" noProof="0"/>
              <a:t>P. Ferracin</a:t>
            </a:r>
            <a:endParaRPr lang="en-GB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ZoneTexte 7"/>
          <p:cNvSpPr txBox="1"/>
          <p:nvPr userDrawn="1"/>
        </p:nvSpPr>
        <p:spPr>
          <a:xfrm>
            <a:off x="1951600" y="6349252"/>
            <a:ext cx="508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900" dirty="0"/>
              <a:t>logo</a:t>
            </a:r>
          </a:p>
          <a:p>
            <a:pPr algn="ctr"/>
            <a:r>
              <a:rPr lang="en-GB" sz="900" dirty="0"/>
              <a:t>are</a:t>
            </a:r>
          </a:p>
        </p:txBody>
      </p:sp>
      <p:pic>
        <p:nvPicPr>
          <p:cNvPr id="9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4557" y="6263451"/>
            <a:ext cx="577027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816000" y="457200"/>
            <a:ext cx="1056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16000" y="5105400"/>
            <a:ext cx="1056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641600" y="6356350"/>
            <a:ext cx="87344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P. Ferracin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818067" y="4648200"/>
            <a:ext cx="10557933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pic>
        <p:nvPicPr>
          <p:cNvPr id="13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4557" y="6263451"/>
            <a:ext cx="577027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802400" y="2709000"/>
            <a:ext cx="8587200" cy="1634400"/>
          </a:xfrm>
        </p:spPr>
        <p:txBody>
          <a:bodyPr/>
          <a:lstStyle>
            <a:lvl1pPr>
              <a:defRPr b="1" i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Thank you message....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802400" y="6356350"/>
            <a:ext cx="85872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28800" y="673710"/>
            <a:ext cx="5047152" cy="1534388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802400" y="4953000"/>
            <a:ext cx="8587200" cy="1219200"/>
          </a:xfrm>
        </p:spPr>
        <p:txBody>
          <a:bodyPr anchor="b">
            <a:noAutofit/>
          </a:bodyPr>
          <a:lstStyle>
            <a:lvl1pPr>
              <a:buFontTx/>
              <a:buNone/>
              <a:defRPr sz="1200" baseline="0">
                <a:solidFill>
                  <a:schemeClr val="tx2"/>
                </a:solidFill>
              </a:defRPr>
            </a:lvl1pPr>
            <a:lvl2pPr>
              <a:buFontTx/>
              <a:buNone/>
              <a:defRPr sz="1400"/>
            </a:lvl2pPr>
            <a:lvl3pPr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en-GB" noProof="0"/>
              <a:t>Credits if needed: reference 1, reference 2 ...</a:t>
            </a:r>
          </a:p>
        </p:txBody>
      </p:sp>
      <p:pic>
        <p:nvPicPr>
          <p:cNvPr id="13" name="Image 7" descr="Logo-APO-LARP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2429" y="6263451"/>
            <a:ext cx="577027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16000" y="180000"/>
            <a:ext cx="1056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6000" y="1371601"/>
            <a:ext cx="1056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1600" y="6356350"/>
            <a:ext cx="87344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s-ES" noProof="0"/>
              <a:t>P. Ferracin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582400" y="6356350"/>
            <a:ext cx="48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  <p:sldLayoutId id="2147483658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Loading shim proposal for A19</a:t>
            </a:r>
            <a:br>
              <a:rPr lang="en-GB" dirty="0"/>
            </a:b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48248" y="4005064"/>
            <a:ext cx="9144296" cy="1498104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Paolo Ferracin, Dan Cheng, Laura Garcia Fajardo, Giorgio Vallone</a:t>
            </a:r>
          </a:p>
          <a:p>
            <a:endParaRPr lang="en-US" altLang="en-US" dirty="0">
              <a:solidFill>
                <a:schemeClr val="bg2"/>
              </a:solidFill>
            </a:endParaRPr>
          </a:p>
          <a:p>
            <a:r>
              <a:rPr lang="en-US" altLang="en-US" dirty="0">
                <a:solidFill>
                  <a:schemeClr val="bg2"/>
                </a:solidFill>
              </a:rPr>
              <a:t>on behalf of the MQXF collaboration</a:t>
            </a:r>
          </a:p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847528" y="5899150"/>
            <a:ext cx="6480000" cy="7485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MQXFA17b Structure &amp; Shims Review</a:t>
            </a:r>
          </a:p>
          <a:p>
            <a:r>
              <a:rPr lang="en-US" dirty="0"/>
              <a:t>LBNL, USA</a:t>
            </a:r>
          </a:p>
          <a:p>
            <a:r>
              <a:rPr lang="en-US" dirty="0"/>
              <a:t>August 26</a:t>
            </a:r>
            <a:r>
              <a:rPr lang="en-US" baseline="30000" dirty="0"/>
              <a:t>th</a:t>
            </a:r>
            <a:r>
              <a:rPr lang="en-US" dirty="0"/>
              <a:t>, 2024 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5302D-7D99-4A0E-8474-CC7BE94D7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Radial build-up of the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C4325-4421-40B9-8D59-64A599826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“under the assumption that collars, pads, masters, yoke, and shell have nominal dimensions”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82FFB4-C855-4E0F-B43E-DA1F0AD5F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70D178-2A8C-4463-926C-81412D5E5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F28593-90C8-4CB0-B0E2-3474D3EE3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2708920"/>
            <a:ext cx="3868072" cy="28072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2783C8-5931-46CC-A216-CBF39DA33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672" y="2704255"/>
            <a:ext cx="3776215" cy="2743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627926-100E-4810-94A4-9E7C8B228B74}"/>
              </a:ext>
            </a:extLst>
          </p:cNvPr>
          <p:cNvSpPr txBox="1"/>
          <p:nvPr/>
        </p:nvSpPr>
        <p:spPr>
          <a:xfrm>
            <a:off x="3059886" y="2317472"/>
            <a:ext cx="72327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A14b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328D88-A3DF-4A79-89DF-4E796985A277}"/>
              </a:ext>
            </a:extLst>
          </p:cNvPr>
          <p:cNvSpPr txBox="1"/>
          <p:nvPr/>
        </p:nvSpPr>
        <p:spPr>
          <a:xfrm>
            <a:off x="8068261" y="2317472"/>
            <a:ext cx="59503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A05</a:t>
            </a:r>
          </a:p>
        </p:txBody>
      </p:sp>
    </p:spTree>
    <p:extLst>
      <p:ext uri="{BB962C8B-B14F-4D97-AF65-F5344CB8AC3E}">
        <p14:creationId xmlns:p14="http://schemas.microsoft.com/office/powerpoint/2010/main" val="1904334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874C9-BDA9-40E0-8CC2-462099D8B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F527E-7A25-4A87-87A0-64FE3FD80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00" y="1219201"/>
            <a:ext cx="10560000" cy="985663"/>
          </a:xfrm>
        </p:spPr>
        <p:txBody>
          <a:bodyPr/>
          <a:lstStyle/>
          <a:p>
            <a:r>
              <a:rPr lang="en-US" dirty="0"/>
              <a:t>By adding up the </a:t>
            </a:r>
            <a:r>
              <a:rPr lang="en-US" dirty="0" err="1"/>
              <a:t>interf</a:t>
            </a:r>
            <a:r>
              <a:rPr lang="en-US" dirty="0"/>
              <a:t>. Shim and the coil radial size……</a:t>
            </a:r>
          </a:p>
          <a:p>
            <a:pPr lvl="1"/>
            <a:r>
              <a:rPr lang="en-US" dirty="0"/>
              <a:t>We get an upper bound (A14b) and a lower bound (A05)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D679DA-5AF2-40C6-8425-6B23ACBF0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2E4DB-6427-4977-9757-D4E94F9B1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/>
          </a:p>
        </p:txBody>
      </p:sp>
      <p:graphicFrame>
        <p:nvGraphicFramePr>
          <p:cNvPr id="12" name="Content Placeholder 5">
            <a:extLst>
              <a:ext uri="{FF2B5EF4-FFF2-40B4-BE49-F238E27FC236}">
                <a16:creationId xmlns:a16="http://schemas.microsoft.com/office/drawing/2014/main" id="{8B5E46EA-20B6-4E6A-A124-713713D607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7108757"/>
              </p:ext>
            </p:extLst>
          </p:nvPr>
        </p:nvGraphicFramePr>
        <p:xfrm>
          <a:off x="0" y="4155427"/>
          <a:ext cx="12192012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572">
                  <a:extLst>
                    <a:ext uri="{9D8B030D-6E8A-4147-A177-3AD203B41FA5}">
                      <a16:colId xmlns:a16="http://schemas.microsoft.com/office/drawing/2014/main" val="633557289"/>
                    </a:ext>
                  </a:extLst>
                </a:gridCol>
                <a:gridCol w="580572">
                  <a:extLst>
                    <a:ext uri="{9D8B030D-6E8A-4147-A177-3AD203B41FA5}">
                      <a16:colId xmlns:a16="http://schemas.microsoft.com/office/drawing/2014/main" val="1548215420"/>
                    </a:ext>
                  </a:extLst>
                </a:gridCol>
                <a:gridCol w="580572">
                  <a:extLst>
                    <a:ext uri="{9D8B030D-6E8A-4147-A177-3AD203B41FA5}">
                      <a16:colId xmlns:a16="http://schemas.microsoft.com/office/drawing/2014/main" val="341096831"/>
                    </a:ext>
                  </a:extLst>
                </a:gridCol>
                <a:gridCol w="580572">
                  <a:extLst>
                    <a:ext uri="{9D8B030D-6E8A-4147-A177-3AD203B41FA5}">
                      <a16:colId xmlns:a16="http://schemas.microsoft.com/office/drawing/2014/main" val="4121884247"/>
                    </a:ext>
                  </a:extLst>
                </a:gridCol>
                <a:gridCol w="580572">
                  <a:extLst>
                    <a:ext uri="{9D8B030D-6E8A-4147-A177-3AD203B41FA5}">
                      <a16:colId xmlns:a16="http://schemas.microsoft.com/office/drawing/2014/main" val="2394783100"/>
                    </a:ext>
                  </a:extLst>
                </a:gridCol>
                <a:gridCol w="580572">
                  <a:extLst>
                    <a:ext uri="{9D8B030D-6E8A-4147-A177-3AD203B41FA5}">
                      <a16:colId xmlns:a16="http://schemas.microsoft.com/office/drawing/2014/main" val="3828990896"/>
                    </a:ext>
                  </a:extLst>
                </a:gridCol>
                <a:gridCol w="580572">
                  <a:extLst>
                    <a:ext uri="{9D8B030D-6E8A-4147-A177-3AD203B41FA5}">
                      <a16:colId xmlns:a16="http://schemas.microsoft.com/office/drawing/2014/main" val="1312927585"/>
                    </a:ext>
                  </a:extLst>
                </a:gridCol>
                <a:gridCol w="580572">
                  <a:extLst>
                    <a:ext uri="{9D8B030D-6E8A-4147-A177-3AD203B41FA5}">
                      <a16:colId xmlns:a16="http://schemas.microsoft.com/office/drawing/2014/main" val="405877515"/>
                    </a:ext>
                  </a:extLst>
                </a:gridCol>
                <a:gridCol w="580572">
                  <a:extLst>
                    <a:ext uri="{9D8B030D-6E8A-4147-A177-3AD203B41FA5}">
                      <a16:colId xmlns:a16="http://schemas.microsoft.com/office/drawing/2014/main" val="2802660803"/>
                    </a:ext>
                  </a:extLst>
                </a:gridCol>
                <a:gridCol w="580572">
                  <a:extLst>
                    <a:ext uri="{9D8B030D-6E8A-4147-A177-3AD203B41FA5}">
                      <a16:colId xmlns:a16="http://schemas.microsoft.com/office/drawing/2014/main" val="2638503517"/>
                    </a:ext>
                  </a:extLst>
                </a:gridCol>
                <a:gridCol w="580572">
                  <a:extLst>
                    <a:ext uri="{9D8B030D-6E8A-4147-A177-3AD203B41FA5}">
                      <a16:colId xmlns:a16="http://schemas.microsoft.com/office/drawing/2014/main" val="2483184340"/>
                    </a:ext>
                  </a:extLst>
                </a:gridCol>
                <a:gridCol w="580572">
                  <a:extLst>
                    <a:ext uri="{9D8B030D-6E8A-4147-A177-3AD203B41FA5}">
                      <a16:colId xmlns:a16="http://schemas.microsoft.com/office/drawing/2014/main" val="188326988"/>
                    </a:ext>
                  </a:extLst>
                </a:gridCol>
                <a:gridCol w="580572">
                  <a:extLst>
                    <a:ext uri="{9D8B030D-6E8A-4147-A177-3AD203B41FA5}">
                      <a16:colId xmlns:a16="http://schemas.microsoft.com/office/drawing/2014/main" val="4008360252"/>
                    </a:ext>
                  </a:extLst>
                </a:gridCol>
                <a:gridCol w="580572">
                  <a:extLst>
                    <a:ext uri="{9D8B030D-6E8A-4147-A177-3AD203B41FA5}">
                      <a16:colId xmlns:a16="http://schemas.microsoft.com/office/drawing/2014/main" val="2019331878"/>
                    </a:ext>
                  </a:extLst>
                </a:gridCol>
                <a:gridCol w="580572">
                  <a:extLst>
                    <a:ext uri="{9D8B030D-6E8A-4147-A177-3AD203B41FA5}">
                      <a16:colId xmlns:a16="http://schemas.microsoft.com/office/drawing/2014/main" val="736297618"/>
                    </a:ext>
                  </a:extLst>
                </a:gridCol>
                <a:gridCol w="580572">
                  <a:extLst>
                    <a:ext uri="{9D8B030D-6E8A-4147-A177-3AD203B41FA5}">
                      <a16:colId xmlns:a16="http://schemas.microsoft.com/office/drawing/2014/main" val="1180182670"/>
                    </a:ext>
                  </a:extLst>
                </a:gridCol>
                <a:gridCol w="580572">
                  <a:extLst>
                    <a:ext uri="{9D8B030D-6E8A-4147-A177-3AD203B41FA5}">
                      <a16:colId xmlns:a16="http://schemas.microsoft.com/office/drawing/2014/main" val="1911058484"/>
                    </a:ext>
                  </a:extLst>
                </a:gridCol>
                <a:gridCol w="580572">
                  <a:extLst>
                    <a:ext uri="{9D8B030D-6E8A-4147-A177-3AD203B41FA5}">
                      <a16:colId xmlns:a16="http://schemas.microsoft.com/office/drawing/2014/main" val="4027316952"/>
                    </a:ext>
                  </a:extLst>
                </a:gridCol>
                <a:gridCol w="580572">
                  <a:extLst>
                    <a:ext uri="{9D8B030D-6E8A-4147-A177-3AD203B41FA5}">
                      <a16:colId xmlns:a16="http://schemas.microsoft.com/office/drawing/2014/main" val="3792381310"/>
                    </a:ext>
                  </a:extLst>
                </a:gridCol>
                <a:gridCol w="580572">
                  <a:extLst>
                    <a:ext uri="{9D8B030D-6E8A-4147-A177-3AD203B41FA5}">
                      <a16:colId xmlns:a16="http://schemas.microsoft.com/office/drawing/2014/main" val="4233736453"/>
                    </a:ext>
                  </a:extLst>
                </a:gridCol>
                <a:gridCol w="580572">
                  <a:extLst>
                    <a:ext uri="{9D8B030D-6E8A-4147-A177-3AD203B41FA5}">
                      <a16:colId xmlns:a16="http://schemas.microsoft.com/office/drawing/2014/main" val="13430826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 ss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OR_Ave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Sum_ss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min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OR_LE_min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Sum_LE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 min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OR_RE_min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Sum_RE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 contact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Interf key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Shim contact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Interf shim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Interf shim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tapered shim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 ss + shim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+ shim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 + shim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0971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09203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A14b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13.31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0.377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20037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-0.025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-0.050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-0.050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13.31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0.327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41399134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133AD496-0A5F-49C8-9D9B-EA71CBF86C81}"/>
              </a:ext>
            </a:extLst>
          </p:cNvPr>
          <p:cNvSpPr/>
          <p:nvPr/>
        </p:nvSpPr>
        <p:spPr>
          <a:xfrm>
            <a:off x="10416480" y="4155427"/>
            <a:ext cx="1806848" cy="16154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50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C802C-9685-4D0E-992C-8412265F4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A1BA6-952F-407A-8F0C-7B9F934D5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A14b and A05 and A13 quench performance</a:t>
            </a:r>
          </a:p>
          <a:p>
            <a:endParaRPr lang="en-US" dirty="0"/>
          </a:p>
          <a:p>
            <a:r>
              <a:rPr lang="en-US" dirty="0"/>
              <a:t>Computation radial build-up in A14b and A05</a:t>
            </a:r>
          </a:p>
          <a:p>
            <a:endParaRPr lang="en-US" dirty="0"/>
          </a:p>
          <a:p>
            <a:r>
              <a:rPr lang="en-US" dirty="0">
                <a:solidFill>
                  <a:schemeClr val="bg2"/>
                </a:solidFill>
              </a:rPr>
              <a:t>Target loading shim size in A19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2CD424-686B-4B9F-AEF3-B87038D3F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CF63E-0C45-4A58-B72C-70689D4EF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9158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2D4ED-F3F8-49E4-8673-41B00573D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Specs</a:t>
            </a:r>
            <a:br>
              <a:rPr lang="en-US" dirty="0"/>
            </a:br>
            <a:r>
              <a:rPr lang="en-US" dirty="0"/>
              <a:t>Target loading key shim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7BDCD-5616-419A-8DDA-5DF42641C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For final loading key shim size reached during the pre-load operations, the following </a:t>
            </a:r>
            <a:r>
              <a:rPr lang="en-US" u="sng" dirty="0">
                <a:solidFill>
                  <a:schemeClr val="bg2"/>
                </a:solidFill>
              </a:rPr>
              <a:t>target </a:t>
            </a:r>
            <a:r>
              <a:rPr lang="en-US" u="sng" dirty="0"/>
              <a:t>is set:</a:t>
            </a:r>
            <a:endParaRPr lang="en-US" dirty="0"/>
          </a:p>
          <a:p>
            <a:pPr lvl="0"/>
            <a:r>
              <a:rPr lang="en-US" b="1" i="1" dirty="0"/>
              <a:t>At the end of the pre-loading operation, the sum of the loading shim size and the coil-pack radial dimension deviations in straight section, LE and RE shall be </a:t>
            </a:r>
            <a:r>
              <a:rPr lang="en-US" b="1" i="1" dirty="0">
                <a:solidFill>
                  <a:schemeClr val="bg2"/>
                </a:solidFill>
              </a:rPr>
              <a:t>within</a:t>
            </a:r>
            <a:r>
              <a:rPr lang="en-US" b="1" i="1" dirty="0"/>
              <a:t> the range achieved in magnets </a:t>
            </a:r>
            <a:r>
              <a:rPr lang="en-US" b="1" i="1" dirty="0">
                <a:solidFill>
                  <a:schemeClr val="bg2"/>
                </a:solidFill>
              </a:rPr>
              <a:t>MQXFA14b and MQXFA05</a:t>
            </a:r>
            <a:endParaRPr lang="en-US" dirty="0">
              <a:solidFill>
                <a:schemeClr val="bg2"/>
              </a:solidFill>
            </a:endParaRPr>
          </a:p>
          <a:p>
            <a:pPr lvl="1"/>
            <a:r>
              <a:rPr lang="en-US" dirty="0"/>
              <a:t>If, with such load key shim targets, the coil stress measured in </a:t>
            </a:r>
            <a:r>
              <a:rPr lang="en-US" dirty="0">
                <a:solidFill>
                  <a:schemeClr val="bg2"/>
                </a:solidFill>
              </a:rPr>
              <a:t>2+ strain gauges </a:t>
            </a:r>
            <a:r>
              <a:rPr lang="en-US" dirty="0"/>
              <a:t>during the loading or during bladder inflation indicate that the </a:t>
            </a:r>
            <a:r>
              <a:rPr lang="en-US" dirty="0">
                <a:solidFill>
                  <a:schemeClr val="bg2"/>
                </a:solidFill>
              </a:rPr>
              <a:t>coil stress </a:t>
            </a:r>
            <a:r>
              <a:rPr lang="en-US" dirty="0"/>
              <a:t>may reach values above the coil stress spec. during subsequent loading steps or at the end of the loading, </a:t>
            </a:r>
            <a:r>
              <a:rPr lang="en-US" dirty="0">
                <a:solidFill>
                  <a:schemeClr val="bg2"/>
                </a:solidFill>
              </a:rPr>
              <a:t>priority</a:t>
            </a:r>
            <a:r>
              <a:rPr lang="en-US" dirty="0"/>
              <a:t> should be given to keeping the coil stress </a:t>
            </a:r>
            <a:r>
              <a:rPr lang="en-US" dirty="0">
                <a:solidFill>
                  <a:schemeClr val="bg2"/>
                </a:solidFill>
              </a:rPr>
              <a:t>within the specs</a:t>
            </a:r>
            <a:r>
              <a:rPr lang="en-US" dirty="0"/>
              <a:t>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D77B1-54B2-4494-BDC6-50969B3AD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BCB5F-EC98-49C9-8259-3D4DA3C7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169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B376C-73E8-4900-B68D-8B97C7A2D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Specs</a:t>
            </a:r>
            <a:br>
              <a:rPr lang="en-US" dirty="0"/>
            </a:br>
            <a:r>
              <a:rPr lang="en-US" dirty="0"/>
              <a:t>Pre-loading sequence and Tapered Load Shim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E663E-98A1-4626-B7C1-658028F39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484784"/>
            <a:ext cx="10945215" cy="4608511"/>
          </a:xfrm>
        </p:spPr>
        <p:txBody>
          <a:bodyPr>
            <a:normAutofit fontScale="92500" lnSpcReduction="20000"/>
          </a:bodyPr>
          <a:lstStyle/>
          <a:p>
            <a:r>
              <a:rPr lang="en-US" sz="1600" u="sng" dirty="0"/>
              <a:t>For the pre-load operation sequence:</a:t>
            </a:r>
            <a:endParaRPr lang="en-US" sz="1600" dirty="0"/>
          </a:p>
          <a:p>
            <a:pPr lvl="0"/>
            <a:r>
              <a:rPr lang="en-US" b="1" i="1" dirty="0"/>
              <a:t>The loading operation shall follow the sequence described below:</a:t>
            </a:r>
            <a:endParaRPr lang="en-US" dirty="0"/>
          </a:p>
          <a:p>
            <a:pPr lvl="1"/>
            <a:r>
              <a:rPr lang="en-US" b="1" i="1" dirty="0"/>
              <a:t>Pre-load axial rods with average to a measured of strain ~50 µε</a:t>
            </a:r>
            <a:endParaRPr lang="en-US" dirty="0"/>
          </a:p>
          <a:p>
            <a:pPr lvl="1"/>
            <a:r>
              <a:rPr lang="en-US" b="1" i="1" dirty="0"/>
              <a:t>Apply </a:t>
            </a:r>
            <a:r>
              <a:rPr lang="en-US" b="1" i="1" dirty="0">
                <a:solidFill>
                  <a:schemeClr val="bg2"/>
                </a:solidFill>
              </a:rPr>
              <a:t>50% </a:t>
            </a:r>
            <a:r>
              <a:rPr lang="en-US" b="1" i="1" dirty="0"/>
              <a:t>azimuthal pre-load </a:t>
            </a:r>
            <a:endParaRPr lang="en-US" dirty="0"/>
          </a:p>
          <a:p>
            <a:pPr lvl="1"/>
            <a:r>
              <a:rPr lang="en-US" b="1" i="1" dirty="0"/>
              <a:t>Apply </a:t>
            </a:r>
            <a:r>
              <a:rPr lang="en-US" b="1" i="1" dirty="0">
                <a:solidFill>
                  <a:schemeClr val="bg2"/>
                </a:solidFill>
              </a:rPr>
              <a:t>50% </a:t>
            </a:r>
            <a:r>
              <a:rPr lang="en-US" b="1" i="1" dirty="0"/>
              <a:t>axial pre-load </a:t>
            </a:r>
            <a:endParaRPr lang="en-US" dirty="0"/>
          </a:p>
          <a:p>
            <a:pPr lvl="1"/>
            <a:r>
              <a:rPr lang="en-US" b="1" i="1" dirty="0"/>
              <a:t>Apply </a:t>
            </a:r>
            <a:r>
              <a:rPr lang="en-US" b="1" i="1" dirty="0">
                <a:solidFill>
                  <a:schemeClr val="bg2"/>
                </a:solidFill>
              </a:rPr>
              <a:t>100% </a:t>
            </a:r>
            <a:r>
              <a:rPr lang="en-US" b="1" i="1" dirty="0"/>
              <a:t>azimuthal pre-load </a:t>
            </a:r>
            <a:endParaRPr lang="en-US" dirty="0"/>
          </a:p>
          <a:p>
            <a:pPr lvl="2"/>
            <a:r>
              <a:rPr lang="en-US" b="1" i="1" dirty="0"/>
              <a:t>This step shall include the insertion of </a:t>
            </a:r>
            <a:r>
              <a:rPr lang="en-US" b="1" i="1" dirty="0">
                <a:solidFill>
                  <a:schemeClr val="bg2"/>
                </a:solidFill>
              </a:rPr>
              <a:t>0.100 mm </a:t>
            </a:r>
            <a:r>
              <a:rPr lang="en-US" b="1" i="1" dirty="0"/>
              <a:t>thick </a:t>
            </a:r>
            <a:r>
              <a:rPr lang="en-US" b="1" i="1" dirty="0">
                <a:solidFill>
                  <a:schemeClr val="bg2"/>
                </a:solidFill>
              </a:rPr>
              <a:t>Tapered Load Shims (TLS) </a:t>
            </a:r>
            <a:r>
              <a:rPr lang="en-US" b="1" i="1" dirty="0"/>
              <a:t>in the LE [35] if </a:t>
            </a:r>
            <a:endParaRPr lang="en-US" dirty="0"/>
          </a:p>
          <a:p>
            <a:pPr lvl="3"/>
            <a:r>
              <a:rPr lang="en-US" b="1" i="1" dirty="0"/>
              <a:t>CMM measurements of the coils size indicates that the average arc-length of the 4 coils is smaller by more than 0.150 mm in the 260-300 mm location from the LE with respect to the average straight section arc- length</a:t>
            </a:r>
            <a:endParaRPr lang="en-US" dirty="0"/>
          </a:p>
          <a:p>
            <a:pPr lvl="3"/>
            <a:r>
              <a:rPr lang="en-US" b="1" i="1" dirty="0"/>
              <a:t>Mechanical analysis with TLS and measured coil dimensions indicated that the coil stress and shell stress are within the spec limits.</a:t>
            </a:r>
            <a:endParaRPr lang="en-US" dirty="0"/>
          </a:p>
          <a:p>
            <a:pPr lvl="3"/>
            <a:r>
              <a:rPr lang="en-US" b="1" i="1" dirty="0"/>
              <a:t>0.050 mm thick Tapered Load Shims (TLS) may be used if </a:t>
            </a:r>
            <a:r>
              <a:rPr lang="en-US" b="1" i="1" dirty="0" err="1"/>
              <a:t>i</a:t>
            </a:r>
            <a:r>
              <a:rPr lang="en-US" b="1" i="1" dirty="0"/>
              <a:t> or ii are not met and with L2 permission.</a:t>
            </a:r>
            <a:endParaRPr lang="en-US" dirty="0"/>
          </a:p>
          <a:p>
            <a:pPr lvl="1"/>
            <a:r>
              <a:rPr lang="en-US" b="1" i="1" dirty="0"/>
              <a:t>Apply </a:t>
            </a:r>
            <a:r>
              <a:rPr lang="en-US" b="1" i="1" dirty="0">
                <a:solidFill>
                  <a:schemeClr val="bg2"/>
                </a:solidFill>
              </a:rPr>
              <a:t>100%</a:t>
            </a:r>
            <a:r>
              <a:rPr lang="en-US" b="1" i="1" dirty="0"/>
              <a:t> axial pre-load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B14331-1F00-4C01-B2EC-9820D73E7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Paolo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74FABC-6B77-44EB-A041-3ED985844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FA773B-F6C1-4B94-9754-CFF2D04F527D}"/>
              </a:ext>
            </a:extLst>
          </p:cNvPr>
          <p:cNvSpPr/>
          <p:nvPr/>
        </p:nvSpPr>
        <p:spPr>
          <a:xfrm>
            <a:off x="691342" y="3429000"/>
            <a:ext cx="11165298" cy="21602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15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F722535-771B-44DD-9239-C5D818047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70" y="2051674"/>
            <a:ext cx="4114800" cy="29854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80ECED-8BD7-47CF-8668-2CCA967C9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all magnets, so far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FC524B-0927-42C3-8677-612CF6DDF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075B68-575C-4ECA-B25C-2DFE5DFE0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A08E81-AFD4-434D-8E0D-42555B938193}"/>
              </a:ext>
            </a:extLst>
          </p:cNvPr>
          <p:cNvSpPr txBox="1"/>
          <p:nvPr/>
        </p:nvSpPr>
        <p:spPr>
          <a:xfrm>
            <a:off x="1271464" y="1646202"/>
            <a:ext cx="177484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Straight section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DBD63B-A9A8-40A7-846C-444B2B9F88C9}"/>
              </a:ext>
            </a:extLst>
          </p:cNvPr>
          <p:cNvSpPr txBox="1"/>
          <p:nvPr/>
        </p:nvSpPr>
        <p:spPr>
          <a:xfrm>
            <a:off x="6096000" y="1682342"/>
            <a:ext cx="46679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3237CC-A195-4FB0-A74E-15401391971B}"/>
              </a:ext>
            </a:extLst>
          </p:cNvPr>
          <p:cNvSpPr txBox="1"/>
          <p:nvPr/>
        </p:nvSpPr>
        <p:spPr>
          <a:xfrm>
            <a:off x="10272464" y="1632553"/>
            <a:ext cx="50526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F6EBFB-1DD9-4A0D-B89D-BFA84358A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735" y="2060848"/>
            <a:ext cx="4114800" cy="29854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783728-FB03-4882-B06A-E12F4BC75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8628" y="2089955"/>
            <a:ext cx="4114800" cy="298916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9D90362-BAA0-48D1-9618-F1F18E208C00}"/>
              </a:ext>
            </a:extLst>
          </p:cNvPr>
          <p:cNvSpPr/>
          <p:nvPr/>
        </p:nvSpPr>
        <p:spPr>
          <a:xfrm>
            <a:off x="4038601" y="1556792"/>
            <a:ext cx="4038599" cy="352839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40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7D978-BD0B-4300-9D40-DE4DD0A53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Specs</a:t>
            </a:r>
            <a:br>
              <a:rPr lang="en-US" dirty="0"/>
            </a:br>
            <a:r>
              <a:rPr lang="en-US" dirty="0"/>
              <a:t>Shell, coil, rod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2292F-2A35-4B94-935E-7828931C4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1219202"/>
            <a:ext cx="9793088" cy="4802086"/>
          </a:xfrm>
        </p:spPr>
        <p:txBody>
          <a:bodyPr>
            <a:normAutofit/>
          </a:bodyPr>
          <a:lstStyle/>
          <a:p>
            <a:r>
              <a:rPr lang="en-US" u="sng" dirty="0"/>
              <a:t>For the pre-load targets at the end of the pre-load:</a:t>
            </a:r>
            <a:endParaRPr lang="en-US" dirty="0"/>
          </a:p>
          <a:p>
            <a:pPr lvl="1"/>
            <a:r>
              <a:rPr lang="en-US" b="1" i="1" dirty="0"/>
              <a:t>The target average measured stress on coils, shells and rods at the end of the loading (after at least 24 h) shall be </a:t>
            </a:r>
            <a:endParaRPr lang="en-US" dirty="0"/>
          </a:p>
          <a:p>
            <a:pPr lvl="2"/>
            <a:r>
              <a:rPr lang="en-US" b="1" i="1" dirty="0"/>
              <a:t>Shells 2-7 average azimuthal stress:   </a:t>
            </a:r>
            <a:r>
              <a:rPr lang="en-US" b="1" i="1" dirty="0">
                <a:solidFill>
                  <a:schemeClr val="bg2"/>
                </a:solidFill>
              </a:rPr>
              <a:t>+58 ± 6 MPa </a:t>
            </a:r>
            <a:endParaRPr lang="en-US" dirty="0">
              <a:solidFill>
                <a:schemeClr val="bg2"/>
              </a:solidFill>
            </a:endParaRPr>
          </a:p>
          <a:p>
            <a:pPr lvl="2"/>
            <a:r>
              <a:rPr lang="en-US" b="1" i="1" dirty="0"/>
              <a:t>Shell 1 average azimuthal stress:   </a:t>
            </a:r>
            <a:r>
              <a:rPr lang="en-US" b="1" i="1" dirty="0">
                <a:solidFill>
                  <a:schemeClr val="bg2"/>
                </a:solidFill>
              </a:rPr>
              <a:t>&lt;80 MPa </a:t>
            </a:r>
            <a:endParaRPr lang="en-US" dirty="0">
              <a:solidFill>
                <a:schemeClr val="bg2"/>
              </a:solidFill>
            </a:endParaRPr>
          </a:p>
          <a:p>
            <a:pPr lvl="2"/>
            <a:r>
              <a:rPr lang="en-US" b="1" i="1" dirty="0"/>
              <a:t>Coil (winding pole) average azimuthal stress:  </a:t>
            </a:r>
            <a:r>
              <a:rPr lang="en-US" b="1" i="1" dirty="0">
                <a:solidFill>
                  <a:schemeClr val="bg2"/>
                </a:solidFill>
              </a:rPr>
              <a:t>-90 ± 10 </a:t>
            </a:r>
            <a:r>
              <a:rPr lang="en-US" b="1" i="1" dirty="0"/>
              <a:t>MPa</a:t>
            </a:r>
            <a:endParaRPr lang="en-US" dirty="0"/>
          </a:p>
          <a:p>
            <a:pPr lvl="2"/>
            <a:r>
              <a:rPr lang="en-US" b="1" i="1" dirty="0"/>
              <a:t>Rod average strain:  </a:t>
            </a:r>
            <a:r>
              <a:rPr lang="en-US" b="1" i="1" dirty="0">
                <a:solidFill>
                  <a:schemeClr val="bg2"/>
                </a:solidFill>
              </a:rPr>
              <a:t>+950 µε ± 95 µε</a:t>
            </a:r>
          </a:p>
          <a:p>
            <a:endParaRPr lang="en-US" sz="2000" u="sng" dirty="0"/>
          </a:p>
          <a:p>
            <a:r>
              <a:rPr lang="en-US" sz="2000" u="sng" dirty="0"/>
              <a:t>For the maximum stress reached during the pre-load operations:</a:t>
            </a:r>
            <a:endParaRPr lang="en-US" sz="2000" dirty="0"/>
          </a:p>
          <a:p>
            <a:pPr lvl="1"/>
            <a:r>
              <a:rPr lang="en-US" sz="2000" b="1" i="1" dirty="0"/>
              <a:t>During the entire pre-load operation, the maximum compression measured on each coil shall never exceed </a:t>
            </a:r>
            <a:r>
              <a:rPr lang="en-US" sz="2000" b="1" i="1" dirty="0">
                <a:solidFill>
                  <a:schemeClr val="bg2"/>
                </a:solidFill>
              </a:rPr>
              <a:t>-135 MPa</a:t>
            </a:r>
            <a:endParaRPr lang="en-US" sz="2000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E85F6F-11A1-4C33-803A-E52AAA98C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Paolo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157D4-ACE6-4333-9CDD-BA562FF47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08BCFE-0838-43E1-87CA-58F2FAAA1C6D}"/>
              </a:ext>
            </a:extLst>
          </p:cNvPr>
          <p:cNvSpPr/>
          <p:nvPr/>
        </p:nvSpPr>
        <p:spPr>
          <a:xfrm>
            <a:off x="2075241" y="2831471"/>
            <a:ext cx="5393868" cy="40967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2EC348-2617-4C66-90BC-CD77107D92D8}"/>
              </a:ext>
            </a:extLst>
          </p:cNvPr>
          <p:cNvSpPr/>
          <p:nvPr/>
        </p:nvSpPr>
        <p:spPr>
          <a:xfrm>
            <a:off x="2075240" y="3241141"/>
            <a:ext cx="7261119" cy="40967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794772-2DDE-4C99-8E4F-1BA0FB0D5F7B}"/>
              </a:ext>
            </a:extLst>
          </p:cNvPr>
          <p:cNvSpPr/>
          <p:nvPr/>
        </p:nvSpPr>
        <p:spPr>
          <a:xfrm>
            <a:off x="1343472" y="4725144"/>
            <a:ext cx="9649072" cy="720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88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7E031-7DD7-4E8A-942A-EB7ADDA33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2C92F-5788-40E3-89BE-9709F0DA2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target a A14b-A05 overall loading shim</a:t>
            </a:r>
          </a:p>
          <a:p>
            <a:pPr lvl="1"/>
            <a:r>
              <a:rPr lang="en-US" dirty="0"/>
              <a:t>The “</a:t>
            </a:r>
            <a:r>
              <a:rPr lang="en-US" b="1" dirty="0">
                <a:solidFill>
                  <a:srgbClr val="08A03B"/>
                </a:solidFill>
              </a:rPr>
              <a:t>green zone</a:t>
            </a:r>
            <a:r>
              <a:rPr lang="en-US" dirty="0"/>
              <a:t>”</a:t>
            </a:r>
          </a:p>
          <a:p>
            <a:r>
              <a:rPr lang="en-US" dirty="0"/>
              <a:t>If the coils are smaller in the LE (so far basically always), we add the TLS</a:t>
            </a:r>
          </a:p>
          <a:p>
            <a:pPr lvl="1"/>
            <a:r>
              <a:rPr lang="en-US" dirty="0"/>
              <a:t>Thickness of </a:t>
            </a:r>
            <a:r>
              <a:rPr lang="en-US" b="1" dirty="0">
                <a:solidFill>
                  <a:schemeClr val="bg2"/>
                </a:solidFill>
              </a:rPr>
              <a:t>0.050-0.100 mm</a:t>
            </a:r>
            <a:r>
              <a:rPr lang="en-US" dirty="0"/>
              <a:t>, after analysis of shell and coil stress</a:t>
            </a:r>
          </a:p>
          <a:p>
            <a:pPr lvl="2"/>
            <a:r>
              <a:rPr lang="en-US" dirty="0"/>
              <a:t>Important: the TLS will bring us (probably) above the green zone in the LE, but definitely and closer to the straight section conditions. </a:t>
            </a:r>
          </a:p>
          <a:p>
            <a:r>
              <a:rPr lang="en-US" dirty="0"/>
              <a:t>We target the spec stress on coil and shell</a:t>
            </a:r>
          </a:p>
          <a:p>
            <a:pPr lvl="1"/>
            <a:r>
              <a:rPr lang="en-US" dirty="0"/>
              <a:t>Updates coil stress of </a:t>
            </a:r>
            <a:r>
              <a:rPr lang="en-US" b="1" i="1" dirty="0">
                <a:solidFill>
                  <a:schemeClr val="bg2"/>
                </a:solidFill>
              </a:rPr>
              <a:t>-90 ± 10 MPa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/>
              <a:t>And we keep coil </a:t>
            </a:r>
          </a:p>
          <a:p>
            <a:pPr lvl="1"/>
            <a:r>
              <a:rPr lang="en-US" dirty="0"/>
              <a:t>stress below </a:t>
            </a:r>
            <a:r>
              <a:rPr lang="en-US" b="1" dirty="0">
                <a:solidFill>
                  <a:schemeClr val="bg2"/>
                </a:solidFill>
              </a:rPr>
              <a:t>-135 MPa </a:t>
            </a:r>
            <a:endParaRPr lang="en-US" dirty="0"/>
          </a:p>
          <a:p>
            <a:pPr lvl="1"/>
            <a:r>
              <a:rPr lang="en-US" dirty="0"/>
              <a:t>shell 1 stress below </a:t>
            </a:r>
            <a:r>
              <a:rPr lang="en-US" b="1" dirty="0">
                <a:solidFill>
                  <a:schemeClr val="bg2"/>
                </a:solidFill>
              </a:rPr>
              <a:t>80 MPa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E76E35-278C-4E47-BD18-E51B3AEEC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201E15-1852-45CC-B813-78A18BADE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0051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F3EA8-628D-4F7C-A9E3-401F1DD9A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mid-plane shim for A19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91DB4-8751-4AD3-9EAD-3ECA73020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0D7ABA-73BC-4296-BD22-4407A10E7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6E4D18-FBC8-411A-9510-22AA2CEC5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4E04FB-9871-4A3D-9FCE-DE0E44477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637" y="1219201"/>
            <a:ext cx="6210761" cy="465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43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76385-4305-455E-9E52-87DDCA492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Radial deviations of A19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458AF-D5F8-4FC9-9CDA-262147BCB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F14CD2-15BB-4B71-8332-4C0871A9F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D2CAD2-5D64-4E58-9D19-1C9DC2C7E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2086D914-73B0-45B9-98CD-2DCE28FFD1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2462437"/>
              </p:ext>
            </p:extLst>
          </p:nvPr>
        </p:nvGraphicFramePr>
        <p:xfrm>
          <a:off x="816000" y="1599516"/>
          <a:ext cx="10559998" cy="973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692">
                  <a:extLst>
                    <a:ext uri="{9D8B030D-6E8A-4147-A177-3AD203B41FA5}">
                      <a16:colId xmlns:a16="http://schemas.microsoft.com/office/drawing/2014/main" val="2242769847"/>
                    </a:ext>
                  </a:extLst>
                </a:gridCol>
                <a:gridCol w="1405555">
                  <a:extLst>
                    <a:ext uri="{9D8B030D-6E8A-4147-A177-3AD203B41FA5}">
                      <a16:colId xmlns:a16="http://schemas.microsoft.com/office/drawing/2014/main" val="97543352"/>
                    </a:ext>
                  </a:extLst>
                </a:gridCol>
                <a:gridCol w="1076035">
                  <a:extLst>
                    <a:ext uri="{9D8B030D-6E8A-4147-A177-3AD203B41FA5}">
                      <a16:colId xmlns:a16="http://schemas.microsoft.com/office/drawing/2014/main" val="2701065354"/>
                    </a:ext>
                  </a:extLst>
                </a:gridCol>
                <a:gridCol w="1076035">
                  <a:extLst>
                    <a:ext uri="{9D8B030D-6E8A-4147-A177-3AD203B41FA5}">
                      <a16:colId xmlns:a16="http://schemas.microsoft.com/office/drawing/2014/main" val="4188740844"/>
                    </a:ext>
                  </a:extLst>
                </a:gridCol>
                <a:gridCol w="1076035">
                  <a:extLst>
                    <a:ext uri="{9D8B030D-6E8A-4147-A177-3AD203B41FA5}">
                      <a16:colId xmlns:a16="http://schemas.microsoft.com/office/drawing/2014/main" val="2037440231"/>
                    </a:ext>
                  </a:extLst>
                </a:gridCol>
                <a:gridCol w="1076035">
                  <a:extLst>
                    <a:ext uri="{9D8B030D-6E8A-4147-A177-3AD203B41FA5}">
                      <a16:colId xmlns:a16="http://schemas.microsoft.com/office/drawing/2014/main" val="2112604968"/>
                    </a:ext>
                  </a:extLst>
                </a:gridCol>
                <a:gridCol w="1076035">
                  <a:extLst>
                    <a:ext uri="{9D8B030D-6E8A-4147-A177-3AD203B41FA5}">
                      <a16:colId xmlns:a16="http://schemas.microsoft.com/office/drawing/2014/main" val="3544931164"/>
                    </a:ext>
                  </a:extLst>
                </a:gridCol>
                <a:gridCol w="1076035">
                  <a:extLst>
                    <a:ext uri="{9D8B030D-6E8A-4147-A177-3AD203B41FA5}">
                      <a16:colId xmlns:a16="http://schemas.microsoft.com/office/drawing/2014/main" val="590137937"/>
                    </a:ext>
                  </a:extLst>
                </a:gridCol>
                <a:gridCol w="1076035">
                  <a:extLst>
                    <a:ext uri="{9D8B030D-6E8A-4147-A177-3AD203B41FA5}">
                      <a16:colId xmlns:a16="http://schemas.microsoft.com/office/drawing/2014/main" val="1884167653"/>
                    </a:ext>
                  </a:extLst>
                </a:gridCol>
                <a:gridCol w="843506">
                  <a:extLst>
                    <a:ext uri="{9D8B030D-6E8A-4147-A177-3AD203B41FA5}">
                      <a16:colId xmlns:a16="http://schemas.microsoft.com/office/drawing/2014/main" val="3901448853"/>
                    </a:ext>
                  </a:extLst>
                </a:gridCol>
              </a:tblGrid>
              <a:tr h="3245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 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OR_Ave 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Sum_ss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min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OR_LE_min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Sum_LE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 min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OR_RE_min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Sum_RE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22864459"/>
                  </a:ext>
                </a:extLst>
              </a:tr>
              <a:tr h="3245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60058100"/>
                  </a:ext>
                </a:extLst>
              </a:tr>
              <a:tr h="3245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-0.047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80876526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88B0842E-8584-4438-BF46-74AF6DBCFBF0}"/>
              </a:ext>
            </a:extLst>
          </p:cNvPr>
          <p:cNvSpPr/>
          <p:nvPr/>
        </p:nvSpPr>
        <p:spPr>
          <a:xfrm>
            <a:off x="1631504" y="1599516"/>
            <a:ext cx="3528392" cy="973773"/>
          </a:xfrm>
          <a:prstGeom prst="rect">
            <a:avLst/>
          </a:prstGeom>
          <a:noFill/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723BDB-D991-4BBD-8773-69EDC80B0B5A}"/>
              </a:ext>
            </a:extLst>
          </p:cNvPr>
          <p:cNvSpPr/>
          <p:nvPr/>
        </p:nvSpPr>
        <p:spPr>
          <a:xfrm>
            <a:off x="5171728" y="1599516"/>
            <a:ext cx="3228528" cy="973773"/>
          </a:xfrm>
          <a:prstGeom prst="rect">
            <a:avLst/>
          </a:prstGeom>
          <a:noFill/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934AC1-125B-4B19-894E-4D13667FABFE}"/>
              </a:ext>
            </a:extLst>
          </p:cNvPr>
          <p:cNvSpPr/>
          <p:nvPr/>
        </p:nvSpPr>
        <p:spPr>
          <a:xfrm>
            <a:off x="8400256" y="1599515"/>
            <a:ext cx="2987574" cy="973773"/>
          </a:xfrm>
          <a:prstGeom prst="rect">
            <a:avLst/>
          </a:prstGeom>
          <a:noFill/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96152E-725F-44D7-A4F8-CE7A05E79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22" y="2834006"/>
            <a:ext cx="3657600" cy="26544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34A9B6-DF71-41C9-AF96-889999668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856" y="2834006"/>
            <a:ext cx="3657600" cy="26544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ABA502-6F96-4100-ACC0-98CA1903D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256" y="2834006"/>
            <a:ext cx="3657600" cy="265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137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C802C-9685-4D0E-992C-8412265F4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A1BA6-952F-407A-8F0C-7B9F934D5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A14b and A05 and A13 quench performance</a:t>
            </a:r>
          </a:p>
          <a:p>
            <a:endParaRPr lang="en-US" dirty="0"/>
          </a:p>
          <a:p>
            <a:r>
              <a:rPr lang="en-US" dirty="0"/>
              <a:t>Computation radial build-up in A14b and A05</a:t>
            </a:r>
          </a:p>
          <a:p>
            <a:endParaRPr lang="en-US" dirty="0"/>
          </a:p>
          <a:p>
            <a:r>
              <a:rPr lang="en-US" dirty="0"/>
              <a:t>Target loading shim size in A18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2CD424-686B-4B9F-AEF3-B87038D3F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CF63E-0C45-4A58-B72C-70689D4EF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9125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AF4E7-F0A1-4CD2-95A4-E5B8A295F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straight section</a:t>
            </a:r>
            <a:br>
              <a:rPr lang="en-US" dirty="0"/>
            </a:br>
            <a:r>
              <a:rPr lang="en-US" dirty="0"/>
              <a:t>Coil radial (shimmed) deviation + key/shim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2EDEF-AB64-4E45-82F2-4A55103EF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E9B85E-3C68-46FC-B1EE-8254765F7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69615B-B701-432C-A7A4-B1F2656E0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06B73C0-568A-4B85-B867-689F4371E7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872544"/>
              </p:ext>
            </p:extLst>
          </p:nvPr>
        </p:nvGraphicFramePr>
        <p:xfrm>
          <a:off x="1055439" y="2283799"/>
          <a:ext cx="10320558" cy="2170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603">
                  <a:extLst>
                    <a:ext uri="{9D8B030D-6E8A-4147-A177-3AD203B41FA5}">
                      <a16:colId xmlns:a16="http://schemas.microsoft.com/office/drawing/2014/main" val="2242769847"/>
                    </a:ext>
                  </a:extLst>
                </a:gridCol>
                <a:gridCol w="2235707">
                  <a:extLst>
                    <a:ext uri="{9D8B030D-6E8A-4147-A177-3AD203B41FA5}">
                      <a16:colId xmlns:a16="http://schemas.microsoft.com/office/drawing/2014/main" val="97543352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590137937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1884167653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3901448853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9802273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 ss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Ishim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 ss + ishim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22864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60058100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A19 up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6420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A19 low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0.446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2488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A14b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80876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14159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775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AF4E7-F0A1-4CD2-95A4-E5B8A295F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LE</a:t>
            </a:r>
            <a:br>
              <a:rPr lang="en-US" dirty="0"/>
            </a:br>
            <a:r>
              <a:rPr lang="en-US" dirty="0"/>
              <a:t>Coil radial (shimmed) deviation + key/shim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2EDEF-AB64-4E45-82F2-4A55103EF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E9B85E-3C68-46FC-B1EE-8254765F7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69615B-B701-432C-A7A4-B1F2656E0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21</a:t>
            </a:fld>
            <a:endParaRPr lang="fr-FR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06B73C0-568A-4B85-B867-689F4371E7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9842212"/>
              </p:ext>
            </p:extLst>
          </p:nvPr>
        </p:nvGraphicFramePr>
        <p:xfrm>
          <a:off x="1055439" y="2283799"/>
          <a:ext cx="10320558" cy="2170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603">
                  <a:extLst>
                    <a:ext uri="{9D8B030D-6E8A-4147-A177-3AD203B41FA5}">
                      <a16:colId xmlns:a16="http://schemas.microsoft.com/office/drawing/2014/main" val="2242769847"/>
                    </a:ext>
                  </a:extLst>
                </a:gridCol>
                <a:gridCol w="2235707">
                  <a:extLst>
                    <a:ext uri="{9D8B030D-6E8A-4147-A177-3AD203B41FA5}">
                      <a16:colId xmlns:a16="http://schemas.microsoft.com/office/drawing/2014/main" val="97543352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590137937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1884167653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3901448853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9802273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Ishim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+ Ishim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22864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60058100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A19 up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6420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A19 low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2488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A14b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80876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14159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0504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AF4E7-F0A1-4CD2-95A4-E5B8A295F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RE</a:t>
            </a:r>
            <a:br>
              <a:rPr lang="en-US" dirty="0"/>
            </a:br>
            <a:r>
              <a:rPr lang="en-US" dirty="0"/>
              <a:t>Coil radial (shimmed) deviation + key/shim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2EDEF-AB64-4E45-82F2-4A55103EF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E9B85E-3C68-46FC-B1EE-8254765F7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69615B-B701-432C-A7A4-B1F2656E0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22</a:t>
            </a:fld>
            <a:endParaRPr lang="fr-FR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06B73C0-568A-4B85-B867-689F4371E7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2200678"/>
              </p:ext>
            </p:extLst>
          </p:nvPr>
        </p:nvGraphicFramePr>
        <p:xfrm>
          <a:off x="1055439" y="2283799"/>
          <a:ext cx="10320558" cy="2170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603">
                  <a:extLst>
                    <a:ext uri="{9D8B030D-6E8A-4147-A177-3AD203B41FA5}">
                      <a16:colId xmlns:a16="http://schemas.microsoft.com/office/drawing/2014/main" val="2242769847"/>
                    </a:ext>
                  </a:extLst>
                </a:gridCol>
                <a:gridCol w="2235707">
                  <a:extLst>
                    <a:ext uri="{9D8B030D-6E8A-4147-A177-3AD203B41FA5}">
                      <a16:colId xmlns:a16="http://schemas.microsoft.com/office/drawing/2014/main" val="97543352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590137937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1884167653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3901448853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9802273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Ishim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 + Ishim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22864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60058100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A19 up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0.378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6420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A19 low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0.327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2488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A14b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0.377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80876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0.327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14159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339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2DBB6-75AE-47AF-BF94-C761CA3F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EEE5C-3D88-43BA-BE03-4BD316801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00" y="5157192"/>
            <a:ext cx="10560000" cy="1022081"/>
          </a:xfrm>
        </p:spPr>
        <p:txBody>
          <a:bodyPr>
            <a:normAutofit/>
          </a:bodyPr>
          <a:lstStyle/>
          <a:p>
            <a:r>
              <a:rPr lang="en-US" dirty="0"/>
              <a:t>Proposed target: </a:t>
            </a:r>
            <a:r>
              <a:rPr lang="en-US" dirty="0">
                <a:solidFill>
                  <a:schemeClr val="bg2"/>
                </a:solidFill>
              </a:rPr>
              <a:t>41-43 mils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E3D90F-8306-4C6E-88AB-E2C14593B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9DE70A-6EE6-4AC7-85D7-023ED10FD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23</a:t>
            </a:fld>
            <a:endParaRPr lang="fr-FR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AE5AA65-BE14-427C-BFBB-DC1D6EBD71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869202"/>
              </p:ext>
            </p:extLst>
          </p:nvPr>
        </p:nvGraphicFramePr>
        <p:xfrm>
          <a:off x="815975" y="764704"/>
          <a:ext cx="10320558" cy="1428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603">
                  <a:extLst>
                    <a:ext uri="{9D8B030D-6E8A-4147-A177-3AD203B41FA5}">
                      <a16:colId xmlns:a16="http://schemas.microsoft.com/office/drawing/2014/main" val="1505515652"/>
                    </a:ext>
                  </a:extLst>
                </a:gridCol>
                <a:gridCol w="2235707">
                  <a:extLst>
                    <a:ext uri="{9D8B030D-6E8A-4147-A177-3AD203B41FA5}">
                      <a16:colId xmlns:a16="http://schemas.microsoft.com/office/drawing/2014/main" val="3622635103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3989579918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3076636547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799934318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84532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 ss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Ishim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 ss + ishim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94215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00240546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A19 up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7414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A19 low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0.446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2014073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0AD3464-EB6E-4058-91BF-21F0061DDB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446635"/>
              </p:ext>
            </p:extLst>
          </p:nvPr>
        </p:nvGraphicFramePr>
        <p:xfrm>
          <a:off x="816000" y="2193215"/>
          <a:ext cx="10320558" cy="1428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603">
                  <a:extLst>
                    <a:ext uri="{9D8B030D-6E8A-4147-A177-3AD203B41FA5}">
                      <a16:colId xmlns:a16="http://schemas.microsoft.com/office/drawing/2014/main" val="4263390206"/>
                    </a:ext>
                  </a:extLst>
                </a:gridCol>
                <a:gridCol w="2235707">
                  <a:extLst>
                    <a:ext uri="{9D8B030D-6E8A-4147-A177-3AD203B41FA5}">
                      <a16:colId xmlns:a16="http://schemas.microsoft.com/office/drawing/2014/main" val="1780597740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1016483933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822949590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1375393441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2123384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Ishim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+ Ishim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1365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6567645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A19 up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18148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A19 low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1801399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BAF5097-9267-4552-904A-BCC7D396CD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0643"/>
              </p:ext>
            </p:extLst>
          </p:nvPr>
        </p:nvGraphicFramePr>
        <p:xfrm>
          <a:off x="816000" y="3621726"/>
          <a:ext cx="10320558" cy="1428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603">
                  <a:extLst>
                    <a:ext uri="{9D8B030D-6E8A-4147-A177-3AD203B41FA5}">
                      <a16:colId xmlns:a16="http://schemas.microsoft.com/office/drawing/2014/main" val="1490269595"/>
                    </a:ext>
                  </a:extLst>
                </a:gridCol>
                <a:gridCol w="2235707">
                  <a:extLst>
                    <a:ext uri="{9D8B030D-6E8A-4147-A177-3AD203B41FA5}">
                      <a16:colId xmlns:a16="http://schemas.microsoft.com/office/drawing/2014/main" val="1640607911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4164872991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3198860776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4159628006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21298862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Ishim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 + Ishim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45332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39000279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A19 up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0.378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98987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A19 low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0.327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91732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8684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0ECED-8BD7-47CF-8668-2CCA967C9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A19 with 42 mil shim (13.82 mm) and 0.100 mm TLS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FC524B-0927-42C3-8677-612CF6DDF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075B68-575C-4ECA-B25C-2DFE5DFE0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A08E81-AFD4-434D-8E0D-42555B938193}"/>
              </a:ext>
            </a:extLst>
          </p:cNvPr>
          <p:cNvSpPr txBox="1"/>
          <p:nvPr/>
        </p:nvSpPr>
        <p:spPr>
          <a:xfrm>
            <a:off x="1271464" y="1646202"/>
            <a:ext cx="177484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Straight section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DBD63B-A9A8-40A7-846C-444B2B9F88C9}"/>
              </a:ext>
            </a:extLst>
          </p:cNvPr>
          <p:cNvSpPr txBox="1"/>
          <p:nvPr/>
        </p:nvSpPr>
        <p:spPr>
          <a:xfrm>
            <a:off x="6096000" y="1682342"/>
            <a:ext cx="46679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3237CC-A195-4FB0-A74E-15401391971B}"/>
              </a:ext>
            </a:extLst>
          </p:cNvPr>
          <p:cNvSpPr txBox="1"/>
          <p:nvPr/>
        </p:nvSpPr>
        <p:spPr>
          <a:xfrm>
            <a:off x="10272464" y="1632553"/>
            <a:ext cx="50526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230315-FBED-43AA-AEAD-3FA1B52C3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0848"/>
            <a:ext cx="4114800" cy="29854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86717A-4866-478B-BA97-C5088B9C0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5594" y="2070022"/>
            <a:ext cx="4114800" cy="29854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54084E5-DA64-4793-9E11-651C0DEE5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4038" y="2128666"/>
            <a:ext cx="4114800" cy="298916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9D90362-BAA0-48D1-9618-F1F18E208C00}"/>
              </a:ext>
            </a:extLst>
          </p:cNvPr>
          <p:cNvSpPr/>
          <p:nvPr/>
        </p:nvSpPr>
        <p:spPr>
          <a:xfrm>
            <a:off x="4038601" y="1556792"/>
            <a:ext cx="4038599" cy="352839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37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57C24-4CC1-43C1-ACDD-49F0DA9C6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B8F7EEA-8800-44FA-B691-B89E15FF0C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5639" y="1196753"/>
            <a:ext cx="6541599" cy="49062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8575F3-444E-46AD-8BD4-64EBD2CB6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CA8C77-9B5A-4626-A924-B0FB0CAF7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6618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700E4-5452-4CA8-9F47-4B22F31B2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0477F-DDB2-480E-8CB3-A944655A6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4837F3-391A-4C5D-A974-B8B7749B5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925601-F71B-49AB-826C-A0EA8B6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7218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3A34E-0146-4B96-85C3-1BB6AEBE7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arc length deviation to radial deviation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74A6E-716E-40F3-A468-B6A2A6A2B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_arc-</a:t>
            </a:r>
            <a:r>
              <a:rPr lang="en-US" dirty="0" err="1">
                <a:sym typeface="Symbol" panose="05050102010706020507" pitchFamily="18" charset="2"/>
              </a:rPr>
              <a:t>length</a:t>
            </a:r>
            <a:r>
              <a:rPr lang="en-US" baseline="-25000" dirty="0" err="1">
                <a:sym typeface="Symbol" panose="05050102010706020507" pitchFamily="18" charset="2"/>
              </a:rPr>
              <a:t>_ave</a:t>
            </a:r>
            <a:r>
              <a:rPr lang="en-US" dirty="0">
                <a:sym typeface="Symbol" panose="05050102010706020507" pitchFamily="18" charset="2"/>
              </a:rPr>
              <a:t> * 4 = </a:t>
            </a:r>
            <a:r>
              <a:rPr lang="en-US" dirty="0"/>
              <a:t>2</a:t>
            </a:r>
            <a:r>
              <a:rPr lang="en-US" dirty="0">
                <a:sym typeface="Symbol" panose="05050102010706020507" pitchFamily="18" charset="2"/>
              </a:rPr>
              <a:t> </a:t>
            </a:r>
            <a:r>
              <a:rPr lang="en-US" dirty="0" err="1">
                <a:sym typeface="Symbol" panose="05050102010706020507" pitchFamily="18" charset="2"/>
              </a:rPr>
              <a:t>r</a:t>
            </a:r>
            <a:r>
              <a:rPr lang="en-US" baseline="-25000" dirty="0" err="1">
                <a:sym typeface="Symbol" panose="05050102010706020507" pitchFamily="18" charset="2"/>
              </a:rPr>
              <a:t>_ave</a:t>
            </a:r>
            <a:r>
              <a:rPr lang="en-US" dirty="0">
                <a:sym typeface="Symbol" panose="05050102010706020507" pitchFamily="18" charset="2"/>
              </a:rPr>
              <a:t> 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dirty="0" err="1">
                <a:sym typeface="Symbol" panose="05050102010706020507" pitchFamily="18" charset="2"/>
              </a:rPr>
              <a:t>r</a:t>
            </a:r>
            <a:r>
              <a:rPr lang="en-US" baseline="-25000" dirty="0" err="1">
                <a:sym typeface="Symbol" panose="05050102010706020507" pitchFamily="18" charset="2"/>
              </a:rPr>
              <a:t>_ave</a:t>
            </a:r>
            <a:r>
              <a:rPr lang="en-US" dirty="0">
                <a:sym typeface="Symbol" panose="05050102010706020507" pitchFamily="18" charset="2"/>
              </a:rPr>
              <a:t> = _arc-</a:t>
            </a:r>
            <a:r>
              <a:rPr lang="en-US" dirty="0" err="1">
                <a:sym typeface="Symbol" panose="05050102010706020507" pitchFamily="18" charset="2"/>
              </a:rPr>
              <a:t>length</a:t>
            </a:r>
            <a:r>
              <a:rPr lang="en-US" baseline="-25000" dirty="0" err="1">
                <a:sym typeface="Symbol" panose="05050102010706020507" pitchFamily="18" charset="2"/>
              </a:rPr>
              <a:t>_ave</a:t>
            </a:r>
            <a:r>
              <a:rPr lang="en-US" dirty="0">
                <a:sym typeface="Symbol" panose="05050102010706020507" pitchFamily="18" charset="2"/>
              </a:rPr>
              <a:t> * 2/  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D65284-7A98-48ED-8769-E503B111C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0C72A-BE3C-4565-9EFD-BD43F280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4028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92AD2-767A-4E07-B984-914E4E273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assembly and loading</a:t>
            </a:r>
            <a:br>
              <a:rPr lang="en-US" dirty="0"/>
            </a:br>
            <a:r>
              <a:rPr lang="en-US" dirty="0"/>
              <a:t>Sensitivity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4DA5D-9A88-4101-A5F6-4DA0344C8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000" y="1219201"/>
            <a:ext cx="7920000" cy="272761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+0.100 mm of coil </a:t>
            </a:r>
            <a:r>
              <a:rPr lang="en-US" dirty="0">
                <a:solidFill>
                  <a:schemeClr val="bg2"/>
                </a:solidFill>
              </a:rPr>
              <a:t>outer radius increase 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-20 MPa </a:t>
            </a:r>
            <a:r>
              <a:rPr lang="en-US" dirty="0"/>
              <a:t>of coil stress variation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+12 MPa </a:t>
            </a:r>
            <a:r>
              <a:rPr lang="en-US" dirty="0"/>
              <a:t>of shell stress variation</a:t>
            </a:r>
          </a:p>
          <a:p>
            <a:r>
              <a:rPr lang="en-US" dirty="0"/>
              <a:t> +0.100 mm of total coil </a:t>
            </a:r>
            <a:r>
              <a:rPr lang="en-US" dirty="0">
                <a:solidFill>
                  <a:schemeClr val="bg2"/>
                </a:solidFill>
              </a:rPr>
              <a:t>arc-length increase </a:t>
            </a:r>
            <a:r>
              <a:rPr lang="en-US" dirty="0"/>
              <a:t>(0.050 per mid-plane) 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-13 MPa </a:t>
            </a:r>
            <a:r>
              <a:rPr lang="en-US" dirty="0"/>
              <a:t>of coil stress variation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+8 MPa </a:t>
            </a:r>
            <a:r>
              <a:rPr lang="en-US" dirty="0"/>
              <a:t>of shell stress variation</a:t>
            </a:r>
          </a:p>
          <a:p>
            <a:r>
              <a:rPr lang="en-US" dirty="0"/>
              <a:t>FE values confirmed in short models, like MQXFS4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C6D89E-02C4-486F-977C-8765DC862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Paolo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027C0A-5F93-486B-97CF-04ADA6BE2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28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B6E9AE-DD00-4658-BBE9-4F520EACAD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33" t="47608" r="11750" b="27162"/>
          <a:stretch/>
        </p:blipFill>
        <p:spPr bwMode="auto">
          <a:xfrm>
            <a:off x="1703512" y="4293097"/>
            <a:ext cx="8647818" cy="18722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E0B254-10B4-446B-B2DE-7591695CA0B0}"/>
              </a:ext>
            </a:extLst>
          </p:cNvPr>
          <p:cNvSpPr txBox="1"/>
          <p:nvPr/>
        </p:nvSpPr>
        <p:spPr>
          <a:xfrm>
            <a:off x="9148380" y="4046877"/>
            <a:ext cx="907621" cy="24622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/>
              <a:t>By E. Takala</a:t>
            </a:r>
          </a:p>
        </p:txBody>
      </p:sp>
    </p:spTree>
    <p:extLst>
      <p:ext uri="{BB962C8B-B14F-4D97-AF65-F5344CB8AC3E}">
        <p14:creationId xmlns:p14="http://schemas.microsoft.com/office/powerpoint/2010/main" val="3787916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6FB7-3AD4-4432-BAC8-79F32A6E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Impregnated coil dimensional tolerances</a:t>
            </a:r>
            <a:br>
              <a:rPr lang="en-US" dirty="0"/>
            </a:br>
            <a:r>
              <a:rPr lang="en-US" dirty="0"/>
              <a:t>Arc length excess (ends)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57D2-8316-43EF-877A-8A79332B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000" y="1219201"/>
            <a:ext cx="7920000" cy="25698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At </a:t>
            </a:r>
            <a:r>
              <a:rPr lang="en-US" dirty="0">
                <a:solidFill>
                  <a:schemeClr val="bg2"/>
                </a:solidFill>
              </a:rPr>
              <a:t>260 and 300 mm </a:t>
            </a:r>
            <a:r>
              <a:rPr lang="en-US" dirty="0"/>
              <a:t>(for the </a:t>
            </a:r>
            <a:r>
              <a:rPr lang="en-US" dirty="0">
                <a:solidFill>
                  <a:schemeClr val="bg2"/>
                </a:solidFill>
              </a:rPr>
              <a:t>lead end</a:t>
            </a:r>
            <a:r>
              <a:rPr lang="en-US" dirty="0"/>
              <a:t>) and at </a:t>
            </a:r>
            <a:r>
              <a:rPr lang="en-US" dirty="0">
                <a:solidFill>
                  <a:schemeClr val="bg2"/>
                </a:solidFill>
              </a:rPr>
              <a:t>4340 and 4380 mm</a:t>
            </a:r>
            <a:r>
              <a:rPr lang="en-US" dirty="0"/>
              <a:t> (for the </a:t>
            </a:r>
            <a:r>
              <a:rPr lang="en-US" dirty="0">
                <a:solidFill>
                  <a:schemeClr val="bg2"/>
                </a:solidFill>
              </a:rPr>
              <a:t>return end</a:t>
            </a:r>
            <a:r>
              <a:rPr lang="en-US" dirty="0"/>
              <a:t>) the absolute value of the coil </a:t>
            </a:r>
            <a:r>
              <a:rPr lang="en-US" b="1" dirty="0">
                <a:solidFill>
                  <a:schemeClr val="bg2"/>
                </a:solidFill>
              </a:rPr>
              <a:t>delta arc-length </a:t>
            </a:r>
            <a:r>
              <a:rPr lang="en-US" dirty="0"/>
              <a:t>must not exceed </a:t>
            </a:r>
            <a:r>
              <a:rPr lang="en-US" b="1" dirty="0">
                <a:solidFill>
                  <a:schemeClr val="bg2"/>
                </a:solidFill>
              </a:rPr>
              <a:t>210 mm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The coil </a:t>
            </a:r>
            <a:r>
              <a:rPr lang="en-US" dirty="0">
                <a:solidFill>
                  <a:schemeClr val="bg2"/>
                </a:solidFill>
              </a:rPr>
              <a:t>delta arc-length </a:t>
            </a:r>
            <a:r>
              <a:rPr lang="en-US" dirty="0"/>
              <a:t>is the difference between the coil arc length at each location in the ends and the average coil arc-length in the straight section. </a:t>
            </a:r>
          </a:p>
          <a:p>
            <a:endParaRPr lang="en-US" b="1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3CC2-0414-4452-BA8E-C399A13C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A12A0-4A34-4366-A9CC-DB913B204CA8}"/>
              </a:ext>
            </a:extLst>
          </p:cNvPr>
          <p:cNvPicPr/>
          <p:nvPr/>
        </p:nvPicPr>
        <p:blipFill rotWithShape="1">
          <a:blip r:embed="rId2"/>
          <a:srcRect l="3195" t="20741" r="3611" b="6420"/>
          <a:stretch/>
        </p:blipFill>
        <p:spPr bwMode="auto">
          <a:xfrm>
            <a:off x="3334660" y="3820747"/>
            <a:ext cx="5494020" cy="2415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9C552-EECE-40ED-95F7-BB360A2A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4635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171E6-8B45-4A51-BF93-BF1D5B29A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00" y="138055"/>
            <a:ext cx="10560000" cy="720000"/>
          </a:xfrm>
        </p:spPr>
        <p:txBody>
          <a:bodyPr/>
          <a:lstStyle/>
          <a:p>
            <a:r>
              <a:rPr lang="en-US" dirty="0"/>
              <a:t>Quench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AD5F2-0E0D-4C47-B1D9-B32833045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the test of A13, we focused on the analysis of the pre-load in A14b and A05</a:t>
            </a:r>
          </a:p>
          <a:p>
            <a:pPr lvl="1"/>
            <a:r>
              <a:rPr lang="en-US" dirty="0"/>
              <a:t>At that time, they had the fewest training quenches up to the acceptance current, and both of them met requirements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A08532-BD47-4544-ABA4-38DB57F16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967D3-5001-4168-92AE-860694F72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6" name="Picture 22">
            <a:extLst>
              <a:ext uri="{FF2B5EF4-FFF2-40B4-BE49-F238E27FC236}">
                <a16:creationId xmlns:a16="http://schemas.microsoft.com/office/drawing/2014/main" id="{26943990-19B0-4D4C-91FD-9EFB66FD9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14" y="3422104"/>
            <a:ext cx="4246091" cy="272015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4FB0E39D-8E47-4093-BD9A-3E2CA6DF52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134"/>
          <a:stretch/>
        </p:blipFill>
        <p:spPr>
          <a:xfrm>
            <a:off x="4561199" y="3422104"/>
            <a:ext cx="3605258" cy="274320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59F92D6-F1FA-4347-85A5-1135277C3A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799"/>
          <a:stretch/>
        </p:blipFill>
        <p:spPr>
          <a:xfrm>
            <a:off x="8236036" y="3422102"/>
            <a:ext cx="3620604" cy="2743201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9FF806-9797-4091-A982-5077D0337BCC}"/>
              </a:ext>
            </a:extLst>
          </p:cNvPr>
          <p:cNvSpPr txBox="1"/>
          <p:nvPr/>
        </p:nvSpPr>
        <p:spPr>
          <a:xfrm>
            <a:off x="2020421" y="2947754"/>
            <a:ext cx="72327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A14b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B4DAD0-C2C9-4D93-A66A-810B737AE6A5}"/>
              </a:ext>
            </a:extLst>
          </p:cNvPr>
          <p:cNvSpPr txBox="1"/>
          <p:nvPr/>
        </p:nvSpPr>
        <p:spPr>
          <a:xfrm>
            <a:off x="6002190" y="2956033"/>
            <a:ext cx="59503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A05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6D6ECF-EE0D-4C2E-9828-03031F6BFA67}"/>
              </a:ext>
            </a:extLst>
          </p:cNvPr>
          <p:cNvSpPr txBox="1"/>
          <p:nvPr/>
        </p:nvSpPr>
        <p:spPr>
          <a:xfrm>
            <a:off x="9748820" y="2947754"/>
            <a:ext cx="59503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A13</a:t>
            </a:r>
          </a:p>
        </p:txBody>
      </p:sp>
    </p:spTree>
    <p:extLst>
      <p:ext uri="{BB962C8B-B14F-4D97-AF65-F5344CB8AC3E}">
        <p14:creationId xmlns:p14="http://schemas.microsoft.com/office/powerpoint/2010/main" val="19740737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6C006-3DB0-4672-9E46-525B6E566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Only few coils have the measurements in the 260-300 mm  positions, but all in the 207 mm 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BCE64-BE17-4E7B-BA1E-18211D7C8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5128BD-7DA6-4BF0-AD64-99507F2E3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DFB68C-F049-4301-896A-56BEB3491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30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A8129E-6F2D-461B-95D7-16848AA86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4" y="1484784"/>
            <a:ext cx="6480720" cy="470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410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B06A3-F744-44E7-A285-963808396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Only few coils have the measurements in the right 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562C9-18E0-4934-8357-D785EDD51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00" y="1219201"/>
            <a:ext cx="4775944" cy="4906963"/>
          </a:xfrm>
        </p:spPr>
        <p:txBody>
          <a:bodyPr/>
          <a:lstStyle/>
          <a:p>
            <a:r>
              <a:rPr lang="en-US" dirty="0"/>
              <a:t>Except for 1 coil (A17_237), the 207 mm position is a relatively good representation of the minimum of 260-300 mm positions</a:t>
            </a:r>
          </a:p>
          <a:p>
            <a:endParaRPr lang="en-US" dirty="0"/>
          </a:p>
          <a:p>
            <a:r>
              <a:rPr lang="en-US" dirty="0"/>
              <a:t>All included, the average difference is -0.021 mm (260-300 mm slightly smaller than 207 mm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0616F5-9834-4938-844D-04E250C6F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39123-DB6D-4B3A-BFDC-A2D5B3571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31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849CF8-FE79-4D5D-B6D4-65DC4B1BB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976" y="5138687"/>
            <a:ext cx="5544616" cy="9816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453D68-549C-466D-A61F-23AACE0B0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338" y="1661893"/>
            <a:ext cx="4572000" cy="331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09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C802C-9685-4D0E-992C-8412265F4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A1BA6-952F-407A-8F0C-7B9F934D5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A14b and A05 and A13 quench performance</a:t>
            </a:r>
          </a:p>
          <a:p>
            <a:endParaRPr lang="en-US" dirty="0"/>
          </a:p>
          <a:p>
            <a:r>
              <a:rPr lang="en-US" dirty="0">
                <a:solidFill>
                  <a:schemeClr val="bg2"/>
                </a:solidFill>
              </a:rPr>
              <a:t>Computation radial build-up in A14b and A05</a:t>
            </a:r>
          </a:p>
          <a:p>
            <a:endParaRPr lang="en-US" dirty="0"/>
          </a:p>
          <a:p>
            <a:r>
              <a:rPr lang="en-US" dirty="0"/>
              <a:t>Target loading shim size in A12b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2CD424-686B-4B9F-AEF3-B87038D3F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CF63E-0C45-4A58-B72C-70689D4EF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222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D5565-FE79-4CFD-A913-FE12B1EE7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Room temperature pre-stress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49C0C-669B-4004-BDFF-F1ABE8633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final coil and shell pre-load achieved at the end of the bladder and key operation is determined by the </a:t>
            </a:r>
            <a:r>
              <a:rPr lang="en-US" dirty="0">
                <a:solidFill>
                  <a:schemeClr val="bg2"/>
                </a:solidFill>
              </a:rPr>
              <a:t>combination</a:t>
            </a:r>
            <a:r>
              <a:rPr lang="en-US" dirty="0"/>
              <a:t> of</a:t>
            </a:r>
          </a:p>
          <a:p>
            <a:pPr lvl="1"/>
            <a:r>
              <a:rPr lang="en-US" dirty="0"/>
              <a:t>the size of the load key shim </a:t>
            </a:r>
          </a:p>
          <a:p>
            <a:pPr lvl="1"/>
            <a:r>
              <a:rPr lang="en-US" dirty="0"/>
              <a:t>the radial dimensions of the shimmed coil pack </a:t>
            </a:r>
          </a:p>
          <a:p>
            <a:pPr lvl="2"/>
            <a:r>
              <a:rPr lang="en-US" dirty="0"/>
              <a:t>(under the assumption that collars, pads, masters, yoke, and shell have nominal dimensions).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0D9DC7-872E-4844-B386-C5EEFD834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0C6565-C983-40AC-B6F6-D3227ADA3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74D5F0-7E68-404B-831F-8EEEF77DCC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64" y="4005064"/>
            <a:ext cx="10305271" cy="1956093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6A313D3-5C92-4EE2-99B7-02E036C821CF}"/>
              </a:ext>
            </a:extLst>
          </p:cNvPr>
          <p:cNvSpPr/>
          <p:nvPr/>
        </p:nvSpPr>
        <p:spPr>
          <a:xfrm>
            <a:off x="3503712" y="4005064"/>
            <a:ext cx="2592288" cy="195609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80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84045-E745-4614-889C-FF265E242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of the load key shim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77170-1746-450D-A865-6B5B47E14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1800D8-6EF7-4C4D-AE08-CD1BEC4AC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7830D1-5539-4F08-A0AA-ABDFB93B9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6" name="Picture 22">
            <a:extLst>
              <a:ext uri="{FF2B5EF4-FFF2-40B4-BE49-F238E27FC236}">
                <a16:creationId xmlns:a16="http://schemas.microsoft.com/office/drawing/2014/main" id="{C52A58D8-4F24-40E3-AD3D-7009E135A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24" y="1120800"/>
            <a:ext cx="3848809" cy="24656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BE9714-C6DA-4B5B-BCEC-6B44FCB71374}"/>
              </a:ext>
            </a:extLst>
          </p:cNvPr>
          <p:cNvSpPr txBox="1"/>
          <p:nvPr/>
        </p:nvSpPr>
        <p:spPr>
          <a:xfrm>
            <a:off x="4951759" y="1932708"/>
            <a:ext cx="72327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A14b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ED4B12DE-2769-4E3B-834E-56BED56229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134"/>
          <a:stretch/>
        </p:blipFill>
        <p:spPr>
          <a:xfrm>
            <a:off x="1328199" y="3672682"/>
            <a:ext cx="3337834" cy="253972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544255-3949-44A4-AFD0-5301ACB3AD30}"/>
              </a:ext>
            </a:extLst>
          </p:cNvPr>
          <p:cNvSpPr txBox="1"/>
          <p:nvPr/>
        </p:nvSpPr>
        <p:spPr>
          <a:xfrm>
            <a:off x="5015880" y="4573210"/>
            <a:ext cx="59503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A05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0E6FB9-0F48-49F0-AC20-519FF8485A69}"/>
              </a:ext>
            </a:extLst>
          </p:cNvPr>
          <p:cNvSpPr txBox="1"/>
          <p:nvPr/>
        </p:nvSpPr>
        <p:spPr>
          <a:xfrm>
            <a:off x="6312024" y="1794209"/>
            <a:ext cx="404469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Loading shim size: 43 mils, 1.092 mm</a:t>
            </a:r>
          </a:p>
          <a:p>
            <a:r>
              <a:rPr lang="en-US" dirty="0"/>
              <a:t>Total key size: 13.84 mm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3C8FCE-404D-4E8C-91DF-CC3CC8B86621}"/>
              </a:ext>
            </a:extLst>
          </p:cNvPr>
          <p:cNvSpPr txBox="1"/>
          <p:nvPr/>
        </p:nvSpPr>
        <p:spPr>
          <a:xfrm>
            <a:off x="6240016" y="4411088"/>
            <a:ext cx="404469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Loading shim size: 41 mils, 1.041 mm</a:t>
            </a:r>
          </a:p>
          <a:p>
            <a:r>
              <a:rPr lang="en-US" dirty="0"/>
              <a:t>Total key size: 13.79 mm</a:t>
            </a:r>
          </a:p>
        </p:txBody>
      </p:sp>
    </p:spTree>
    <p:extLst>
      <p:ext uri="{BB962C8B-B14F-4D97-AF65-F5344CB8AC3E}">
        <p14:creationId xmlns:p14="http://schemas.microsoft.com/office/powerpoint/2010/main" val="3550368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40C8D-E1FB-470A-8DFF-482E49FC6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of the load key shim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0E84F-4C98-4039-94B8-0225D1EFF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00" y="3057543"/>
            <a:ext cx="10560000" cy="3068621"/>
          </a:xfrm>
        </p:spPr>
        <p:txBody>
          <a:bodyPr/>
          <a:lstStyle/>
          <a:p>
            <a:r>
              <a:rPr lang="en-US" dirty="0"/>
              <a:t>A portion of the total key/shim is to create contact (contact key/shim), and a portion to produce the pre-load (</a:t>
            </a:r>
            <a:r>
              <a:rPr lang="en-US" dirty="0" err="1"/>
              <a:t>interf</a:t>
            </a:r>
            <a:r>
              <a:rPr lang="en-US" dirty="0"/>
              <a:t>. Key/shim)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2D8DC2-66EC-4153-98B4-9C44940C4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973237-6BE6-46EF-AAE9-73325D810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13167D-70AA-4BC5-82EF-0596FF173F08}"/>
              </a:ext>
            </a:extLst>
          </p:cNvPr>
          <p:cNvSpPr txBox="1"/>
          <p:nvPr/>
        </p:nvSpPr>
        <p:spPr>
          <a:xfrm>
            <a:off x="1711399" y="1340768"/>
            <a:ext cx="72327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A14b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A185C3-A986-481C-969D-10F280D71F75}"/>
              </a:ext>
            </a:extLst>
          </p:cNvPr>
          <p:cNvSpPr txBox="1"/>
          <p:nvPr/>
        </p:nvSpPr>
        <p:spPr>
          <a:xfrm>
            <a:off x="1711399" y="2276872"/>
            <a:ext cx="59503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A05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943D4C-0315-4429-A452-0D66F492E664}"/>
              </a:ext>
            </a:extLst>
          </p:cNvPr>
          <p:cNvSpPr txBox="1"/>
          <p:nvPr/>
        </p:nvSpPr>
        <p:spPr>
          <a:xfrm>
            <a:off x="2639616" y="1219201"/>
            <a:ext cx="404469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Loading shim size: 43 mils, 1.092 mm</a:t>
            </a:r>
          </a:p>
          <a:p>
            <a:r>
              <a:rPr lang="en-US" dirty="0"/>
              <a:t>Total key size: 13.84 mm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B3E4EC-DEA7-4F52-B90C-AF7890F3B086}"/>
              </a:ext>
            </a:extLst>
          </p:cNvPr>
          <p:cNvSpPr txBox="1"/>
          <p:nvPr/>
        </p:nvSpPr>
        <p:spPr>
          <a:xfrm>
            <a:off x="2567608" y="2138372"/>
            <a:ext cx="404469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Loading shim size: 41 mils, 1.041 mm</a:t>
            </a:r>
          </a:p>
          <a:p>
            <a:r>
              <a:rPr lang="en-US" dirty="0"/>
              <a:t>Total key size: 13.79 mm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ADD904-D4E8-4459-AFCA-A1492F04DEDC}"/>
              </a:ext>
            </a:extLst>
          </p:cNvPr>
          <p:cNvSpPr txBox="1"/>
          <p:nvPr/>
        </p:nvSpPr>
        <p:spPr>
          <a:xfrm>
            <a:off x="788916" y="4860256"/>
            <a:ext cx="355738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contact shim : 22 mils, 0.483 mm</a:t>
            </a:r>
          </a:p>
          <a:p>
            <a:r>
              <a:rPr lang="en-US" dirty="0"/>
              <a:t>contact key size: 13.31 mm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3337B8-FF9B-4086-A905-5B54805C33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33" t="47608" r="11750" b="27162"/>
          <a:stretch/>
        </p:blipFill>
        <p:spPr bwMode="auto">
          <a:xfrm>
            <a:off x="4613302" y="4437112"/>
            <a:ext cx="7193437" cy="15573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51082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66F06-521F-4B07-9E93-11785F4BD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Radial dimensions of the shimmed coil pack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FCF89-F8BA-4558-9267-830A2D4D1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00" y="1219201"/>
            <a:ext cx="10560000" cy="300188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coil arc-length is usually undersized</a:t>
            </a:r>
          </a:p>
          <a:p>
            <a:r>
              <a:rPr lang="en-US" dirty="0"/>
              <a:t>With the mid-plane shim we bring the coil </a:t>
            </a:r>
            <a:r>
              <a:rPr lang="en-US" dirty="0">
                <a:solidFill>
                  <a:schemeClr val="bg2"/>
                </a:solidFill>
              </a:rPr>
              <a:t>“almost” </a:t>
            </a:r>
            <a:r>
              <a:rPr lang="en-US" dirty="0"/>
              <a:t>to the nominal dimensions</a:t>
            </a:r>
          </a:p>
          <a:p>
            <a:pPr lvl="1"/>
            <a:r>
              <a:rPr lang="en-US" dirty="0"/>
              <a:t>In reality </a:t>
            </a:r>
            <a:r>
              <a:rPr lang="en-US" dirty="0">
                <a:solidFill>
                  <a:schemeClr val="bg2"/>
                </a:solidFill>
              </a:rPr>
              <a:t>1) </a:t>
            </a:r>
            <a:r>
              <a:rPr lang="en-US" dirty="0"/>
              <a:t>shim has finite given thickness and </a:t>
            </a:r>
            <a:r>
              <a:rPr lang="en-US" dirty="0">
                <a:solidFill>
                  <a:schemeClr val="bg2"/>
                </a:solidFill>
              </a:rPr>
              <a:t>2) </a:t>
            </a:r>
            <a:r>
              <a:rPr lang="en-US" dirty="0"/>
              <a:t>coil has size variations along the length (and shim is full length with constant thickness)</a:t>
            </a:r>
          </a:p>
          <a:p>
            <a:r>
              <a:rPr lang="en-US" dirty="0"/>
              <a:t>So, we can produce a </a:t>
            </a:r>
            <a:r>
              <a:rPr lang="en-US" dirty="0">
                <a:solidFill>
                  <a:schemeClr val="bg2"/>
                </a:solidFill>
              </a:rPr>
              <a:t>radial deviation </a:t>
            </a:r>
            <a:r>
              <a:rPr lang="en-US" dirty="0"/>
              <a:t>resulting from the final shimmed </a:t>
            </a:r>
            <a:r>
              <a:rPr lang="en-US" dirty="0">
                <a:solidFill>
                  <a:schemeClr val="bg2"/>
                </a:solidFill>
              </a:rPr>
              <a:t>azimuthal deviation </a:t>
            </a:r>
            <a:r>
              <a:rPr lang="en-US" dirty="0"/>
              <a:t>(average of the  coils)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dirty="0" err="1">
                <a:sym typeface="Symbol" panose="05050102010706020507" pitchFamily="18" charset="2"/>
              </a:rPr>
              <a:t>r</a:t>
            </a:r>
            <a:r>
              <a:rPr lang="en-US" baseline="-25000" dirty="0" err="1">
                <a:sym typeface="Symbol" panose="05050102010706020507" pitchFamily="18" charset="2"/>
              </a:rPr>
              <a:t>_ave</a:t>
            </a:r>
            <a:r>
              <a:rPr lang="en-US" dirty="0">
                <a:sym typeface="Symbol" panose="05050102010706020507" pitchFamily="18" charset="2"/>
              </a:rPr>
              <a:t> = _arc-</a:t>
            </a:r>
            <a:r>
              <a:rPr lang="en-US" dirty="0" err="1">
                <a:sym typeface="Symbol" panose="05050102010706020507" pitchFamily="18" charset="2"/>
              </a:rPr>
              <a:t>length</a:t>
            </a:r>
            <a:r>
              <a:rPr lang="en-US" baseline="-25000" dirty="0" err="1">
                <a:sym typeface="Symbol" panose="05050102010706020507" pitchFamily="18" charset="2"/>
              </a:rPr>
              <a:t>_ave</a:t>
            </a:r>
            <a:r>
              <a:rPr lang="en-US" dirty="0">
                <a:sym typeface="Symbol" panose="05050102010706020507" pitchFamily="18" charset="2"/>
              </a:rPr>
              <a:t> * 2/  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AC8EC-80E8-4DEE-BA68-087A616AE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3C72E0-26AC-45D1-907B-FFDF7770E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57873C3-1AF2-413F-AD62-9B0DE9618F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5017643"/>
              </p:ext>
            </p:extLst>
          </p:nvPr>
        </p:nvGraphicFramePr>
        <p:xfrm>
          <a:off x="5638583" y="4077072"/>
          <a:ext cx="6155597" cy="1465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65">
                  <a:extLst>
                    <a:ext uri="{9D8B030D-6E8A-4147-A177-3AD203B41FA5}">
                      <a16:colId xmlns:a16="http://schemas.microsoft.com/office/drawing/2014/main" val="2242769847"/>
                    </a:ext>
                  </a:extLst>
                </a:gridCol>
                <a:gridCol w="1143782">
                  <a:extLst>
                    <a:ext uri="{9D8B030D-6E8A-4147-A177-3AD203B41FA5}">
                      <a16:colId xmlns:a16="http://schemas.microsoft.com/office/drawing/2014/main" val="97543352"/>
                    </a:ext>
                  </a:extLst>
                </a:gridCol>
                <a:gridCol w="875630">
                  <a:extLst>
                    <a:ext uri="{9D8B030D-6E8A-4147-A177-3AD203B41FA5}">
                      <a16:colId xmlns:a16="http://schemas.microsoft.com/office/drawing/2014/main" val="3136797398"/>
                    </a:ext>
                  </a:extLst>
                </a:gridCol>
                <a:gridCol w="875630">
                  <a:extLst>
                    <a:ext uri="{9D8B030D-6E8A-4147-A177-3AD203B41FA5}">
                      <a16:colId xmlns:a16="http://schemas.microsoft.com/office/drawing/2014/main" val="4188740844"/>
                    </a:ext>
                  </a:extLst>
                </a:gridCol>
                <a:gridCol w="875630">
                  <a:extLst>
                    <a:ext uri="{9D8B030D-6E8A-4147-A177-3AD203B41FA5}">
                      <a16:colId xmlns:a16="http://schemas.microsoft.com/office/drawing/2014/main" val="184122581"/>
                    </a:ext>
                  </a:extLst>
                </a:gridCol>
                <a:gridCol w="875630">
                  <a:extLst>
                    <a:ext uri="{9D8B030D-6E8A-4147-A177-3AD203B41FA5}">
                      <a16:colId xmlns:a16="http://schemas.microsoft.com/office/drawing/2014/main" val="2112604968"/>
                    </a:ext>
                  </a:extLst>
                </a:gridCol>
                <a:gridCol w="875630">
                  <a:extLst>
                    <a:ext uri="{9D8B030D-6E8A-4147-A177-3AD203B41FA5}">
                      <a16:colId xmlns:a16="http://schemas.microsoft.com/office/drawing/2014/main" val="1919629909"/>
                    </a:ext>
                  </a:extLst>
                </a:gridCol>
              </a:tblGrid>
              <a:tr h="33623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Ave 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Location</a:t>
                      </a:r>
                    </a:p>
                    <a:p>
                      <a:pPr algn="ctr"/>
                      <a:r>
                        <a:rPr lang="en-US" sz="1200" dirty="0"/>
                        <a:t>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LE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Location</a:t>
                      </a:r>
                    </a:p>
                    <a:p>
                      <a:pPr algn="ctr"/>
                      <a:r>
                        <a:rPr lang="en-US" sz="1200" dirty="0"/>
                        <a:t>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Location</a:t>
                      </a:r>
                    </a:p>
                    <a:p>
                      <a:pPr algn="ctr"/>
                      <a:r>
                        <a:rPr lang="en-US" sz="1200" dirty="0"/>
                        <a:t>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864459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058100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A14b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465-4310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0876526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465-4310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415998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A1C70224-7B75-4FCB-85F7-078B9388D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4279022"/>
            <a:ext cx="2517476" cy="182880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0C87FA-945A-4E70-A673-33CC24637FB0}"/>
              </a:ext>
            </a:extLst>
          </p:cNvPr>
          <p:cNvSpPr txBox="1"/>
          <p:nvPr/>
        </p:nvSpPr>
        <p:spPr>
          <a:xfrm>
            <a:off x="623392" y="4355623"/>
            <a:ext cx="72327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A14b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A24E42-CA95-4B91-BE79-96034BC9D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437" y="4278453"/>
            <a:ext cx="2520587" cy="182880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88D6061-368C-4791-ACCA-33A8214D11BC}"/>
              </a:ext>
            </a:extLst>
          </p:cNvPr>
          <p:cNvSpPr txBox="1"/>
          <p:nvPr/>
        </p:nvSpPr>
        <p:spPr>
          <a:xfrm>
            <a:off x="3799845" y="4355623"/>
            <a:ext cx="59503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A05</a:t>
            </a:r>
          </a:p>
        </p:txBody>
      </p:sp>
    </p:spTree>
    <p:extLst>
      <p:ext uri="{BB962C8B-B14F-4D97-AF65-F5344CB8AC3E}">
        <p14:creationId xmlns:p14="http://schemas.microsoft.com/office/powerpoint/2010/main" val="2641853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0E761-D401-4280-AA21-EBA694F00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Radial dimensions of the shimmed coil pack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AC093-C4B3-49F2-9490-5BAF56BAF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also a radial deviation due to </a:t>
            </a:r>
            <a:r>
              <a:rPr lang="en-US" dirty="0" err="1"/>
              <a:t>OR+mid-plane</a:t>
            </a:r>
            <a:r>
              <a:rPr lang="en-US" dirty="0"/>
              <a:t> fit of the coil dimensional measurement data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A24A7-C1F4-415F-BF2C-B3E90851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2BC8C6-896A-426B-A534-1E8FA9D37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D1E286-D5BA-4B56-91B0-E5F3717CB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160" y="4214687"/>
            <a:ext cx="3066731" cy="2226619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7B647C-2306-4D3A-A638-6B4EAA8E1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160" y="1916832"/>
            <a:ext cx="2952328" cy="2214246"/>
          </a:xfrm>
          <a:prstGeom prst="rect">
            <a:avLst/>
          </a:prstGeom>
          <a:ln>
            <a:solidFill>
              <a:schemeClr val="bg2"/>
            </a:solidFill>
          </a:ln>
        </p:spPr>
      </p:pic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0D129C48-A9A8-4BD0-B3FC-6CC6E5D079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9922874"/>
              </p:ext>
            </p:extLst>
          </p:nvPr>
        </p:nvGraphicFramePr>
        <p:xfrm>
          <a:off x="843840" y="3390288"/>
          <a:ext cx="6241280" cy="164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666">
                  <a:extLst>
                    <a:ext uri="{9D8B030D-6E8A-4147-A177-3AD203B41FA5}">
                      <a16:colId xmlns:a16="http://schemas.microsoft.com/office/drawing/2014/main" val="2242769847"/>
                    </a:ext>
                  </a:extLst>
                </a:gridCol>
                <a:gridCol w="1111291">
                  <a:extLst>
                    <a:ext uri="{9D8B030D-6E8A-4147-A177-3AD203B41FA5}">
                      <a16:colId xmlns:a16="http://schemas.microsoft.com/office/drawing/2014/main" val="97543352"/>
                    </a:ext>
                  </a:extLst>
                </a:gridCol>
                <a:gridCol w="1111291">
                  <a:extLst>
                    <a:ext uri="{9D8B030D-6E8A-4147-A177-3AD203B41FA5}">
                      <a16:colId xmlns:a16="http://schemas.microsoft.com/office/drawing/2014/main" val="170364027"/>
                    </a:ext>
                  </a:extLst>
                </a:gridCol>
                <a:gridCol w="850758">
                  <a:extLst>
                    <a:ext uri="{9D8B030D-6E8A-4147-A177-3AD203B41FA5}">
                      <a16:colId xmlns:a16="http://schemas.microsoft.com/office/drawing/2014/main" val="4188740844"/>
                    </a:ext>
                  </a:extLst>
                </a:gridCol>
                <a:gridCol w="850758">
                  <a:extLst>
                    <a:ext uri="{9D8B030D-6E8A-4147-A177-3AD203B41FA5}">
                      <a16:colId xmlns:a16="http://schemas.microsoft.com/office/drawing/2014/main" val="206323611"/>
                    </a:ext>
                  </a:extLst>
                </a:gridCol>
                <a:gridCol w="850758">
                  <a:extLst>
                    <a:ext uri="{9D8B030D-6E8A-4147-A177-3AD203B41FA5}">
                      <a16:colId xmlns:a16="http://schemas.microsoft.com/office/drawing/2014/main" val="2112604968"/>
                    </a:ext>
                  </a:extLst>
                </a:gridCol>
                <a:gridCol w="850758">
                  <a:extLst>
                    <a:ext uri="{9D8B030D-6E8A-4147-A177-3AD203B41FA5}">
                      <a16:colId xmlns:a16="http://schemas.microsoft.com/office/drawing/2014/main" val="4290802020"/>
                    </a:ext>
                  </a:extLst>
                </a:gridCol>
              </a:tblGrid>
              <a:tr h="33623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OR Ave 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Location</a:t>
                      </a:r>
                    </a:p>
                    <a:p>
                      <a:pPr algn="ctr"/>
                      <a:r>
                        <a:rPr lang="en-US" sz="1200" dirty="0"/>
                        <a:t>ss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OR LE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Location</a:t>
                      </a:r>
                    </a:p>
                    <a:p>
                      <a:pPr algn="ctr"/>
                      <a:r>
                        <a:rPr lang="en-US" sz="1200" dirty="0"/>
                        <a:t>LE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OR RE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Location</a:t>
                      </a:r>
                    </a:p>
                    <a:p>
                      <a:pPr algn="ctr"/>
                      <a:r>
                        <a:rPr lang="en-US" sz="1200" dirty="0"/>
                        <a:t>RE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864459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058100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A14b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465-4310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0876526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465-4310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4159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43424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229563</TotalTime>
  <Words>1984</Words>
  <Application>Microsoft Office PowerPoint</Application>
  <PresentationFormat>Widescreen</PresentationFormat>
  <Paragraphs>566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Symbol</vt:lpstr>
      <vt:lpstr>Wingdings</vt:lpstr>
      <vt:lpstr>Thème Office</vt:lpstr>
      <vt:lpstr>Loading shim proposal for A19 </vt:lpstr>
      <vt:lpstr>Outline</vt:lpstr>
      <vt:lpstr>Quench performance</vt:lpstr>
      <vt:lpstr>Outline</vt:lpstr>
      <vt:lpstr>Room temperature pre-stress</vt:lpstr>
      <vt:lpstr>Size of the load key shim</vt:lpstr>
      <vt:lpstr>Size of the load key shim</vt:lpstr>
      <vt:lpstr>Radial dimensions of the shimmed coil pack</vt:lpstr>
      <vt:lpstr>Radial dimensions of the shimmed coil pack</vt:lpstr>
      <vt:lpstr>Radial build-up of the structure</vt:lpstr>
      <vt:lpstr>Summary</vt:lpstr>
      <vt:lpstr>Outline</vt:lpstr>
      <vt:lpstr>Specs Target loading key shim</vt:lpstr>
      <vt:lpstr>Specs Pre-loading sequence and Tapered Load Shim</vt:lpstr>
      <vt:lpstr>Review of all magnets, so far</vt:lpstr>
      <vt:lpstr>Specs Shell, coil, rod stress</vt:lpstr>
      <vt:lpstr>In summary</vt:lpstr>
      <vt:lpstr>Proposed mid-plane shim for A19</vt:lpstr>
      <vt:lpstr>Radial deviations of A19</vt:lpstr>
      <vt:lpstr>Summary straight section Coil radial (shimmed) deviation + key/shim size</vt:lpstr>
      <vt:lpstr>Summary LE Coil radial (shimmed) deviation + key/shim size</vt:lpstr>
      <vt:lpstr>Summary RE Coil radial (shimmed) deviation + key/shim size</vt:lpstr>
      <vt:lpstr>Summary and proposal</vt:lpstr>
      <vt:lpstr>A19 with 42 mil shim (13.82 mm) and 0.100 mm TLS</vt:lpstr>
      <vt:lpstr>PowerPoint Presentation</vt:lpstr>
      <vt:lpstr>Appendix</vt:lpstr>
      <vt:lpstr>From arc length deviation to radial deviation</vt:lpstr>
      <vt:lpstr>Magnet assembly and loading Sensitivity analysis</vt:lpstr>
      <vt:lpstr>Impregnated coil dimensional tolerances Arc length excess (ends) </vt:lpstr>
      <vt:lpstr>Only few coils have the measurements in the 260-300 mm  positions, but all in the 207 mm position</vt:lpstr>
      <vt:lpstr>Only few coils have the measurements in the right position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André-Pierre OLIVIER</dc:creator>
  <cp:lastModifiedBy>Paolo Ferracin</cp:lastModifiedBy>
  <cp:revision>3117</cp:revision>
  <cp:lastPrinted>2024-02-14T00:55:57Z</cp:lastPrinted>
  <dcterms:created xsi:type="dcterms:W3CDTF">2016-03-23T12:58:39Z</dcterms:created>
  <dcterms:modified xsi:type="dcterms:W3CDTF">2024-11-19T22:27:12Z</dcterms:modified>
</cp:coreProperties>
</file>