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63" r:id="rId5"/>
    <p:sldId id="412" r:id="rId6"/>
    <p:sldId id="491" r:id="rId7"/>
    <p:sldId id="492" r:id="rId8"/>
    <p:sldId id="493" r:id="rId9"/>
    <p:sldId id="421" r:id="rId10"/>
    <p:sldId id="466" r:id="rId11"/>
    <p:sldId id="459" r:id="rId12"/>
    <p:sldId id="483" r:id="rId13"/>
    <p:sldId id="414" r:id="rId14"/>
    <p:sldId id="417" r:id="rId15"/>
    <p:sldId id="473" r:id="rId16"/>
    <p:sldId id="477" r:id="rId17"/>
    <p:sldId id="482" r:id="rId18"/>
    <p:sldId id="490" r:id="rId19"/>
    <p:sldId id="380" r:id="rId20"/>
    <p:sldId id="418" r:id="rId21"/>
    <p:sldId id="392" r:id="rId2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800000"/>
    <a:srgbClr val="5F5F5F"/>
    <a:srgbClr val="FFE699"/>
    <a:srgbClr val="FFCC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00" autoAdjust="0"/>
    <p:restoredTop sz="96407" autoAdjust="0"/>
  </p:normalViewPr>
  <p:slideViewPr>
    <p:cSldViewPr snapToGrid="0" showGuides="1">
      <p:cViewPr varScale="1">
        <p:scale>
          <a:sx n="119" d="100"/>
          <a:sy n="119" d="100"/>
        </p:scale>
        <p:origin x="1600" y="192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20/11/2024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20/11/2024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7773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5779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1997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985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20-Nov-2024 MQXFA19 Magnet Structure and Status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20-Nov-2024 MQXFA19 Magnet Structure and Status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20-Nov-2024 MQXFA19 Magnet Structure and Status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20-Nov-2024 MQXFA19 Magnet Structure and Status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20-Nov-2024 MQXFA19 Magnet Structure and Status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20-Nov-2024 MQXFA19 Magnet Structure and Status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20-Nov-2024 MQXFA19 Magnet Structure and Status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indico.fnal.gov/event/59997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2168" y="2788089"/>
            <a:ext cx="7200000" cy="1432999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MQXFA19 Structure and Status</a:t>
            </a: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8956" y="4796912"/>
            <a:ext cx="6480000" cy="9906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Dan Cheng, for the AUP team</a:t>
            </a:r>
          </a:p>
          <a:p>
            <a:r>
              <a:rPr lang="en-US" i="1" dirty="0"/>
              <a:t>20-Nov-2024</a:t>
            </a:r>
          </a:p>
          <a:p>
            <a:r>
              <a:rPr lang="en-US" i="1" dirty="0"/>
              <a:t>LBNL</a:t>
            </a:r>
            <a:endParaRPr lang="en-GB" i="1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Water-Electrical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19200"/>
            <a:ext cx="5401525" cy="4906963"/>
          </a:xfrm>
        </p:spPr>
        <p:txBody>
          <a:bodyPr>
            <a:normAutofit/>
          </a:bodyPr>
          <a:lstStyle/>
          <a:p>
            <a:r>
              <a:rPr lang="en-US" dirty="0"/>
              <a:t>Bladder reliability is key</a:t>
            </a:r>
          </a:p>
          <a:p>
            <a:r>
              <a:rPr lang="en-US" dirty="0"/>
              <a:t>However, if a bladder fails</a:t>
            </a:r>
          </a:p>
          <a:p>
            <a:pPr lvl="1"/>
            <a:r>
              <a:rPr lang="en-US" dirty="0"/>
              <a:t>Dehumidifiers are on hand during bladder operations to bag and flow immediately after operations are complete</a:t>
            </a:r>
          </a:p>
          <a:p>
            <a:r>
              <a:rPr lang="en-US" dirty="0"/>
              <a:t>Since MQXFA05 load key step sizes are at least 0.005” increments, in order to reduce the number of bladder cycles</a:t>
            </a:r>
          </a:p>
          <a:p>
            <a:endParaRPr lang="en-US" dirty="0"/>
          </a:p>
          <a:p>
            <a:pPr lvl="1"/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20-Nov-2024 MQXFA19 Magnet Structure and Status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029E6F-DBB7-4549-8965-D54BB00D74DF}"/>
              </a:ext>
            </a:extLst>
          </p:cNvPr>
          <p:cNvSpPr txBox="1"/>
          <p:nvPr/>
        </p:nvSpPr>
        <p:spPr>
          <a:xfrm>
            <a:off x="6072302" y="3300300"/>
            <a:ext cx="317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Magnet “bagged” with dehumidifier units blowing through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E2FB32-AD5B-B54B-8B5C-EF3548406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273" y="4306200"/>
            <a:ext cx="2438400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002D57-8CA9-AC99-9DAC-79D7C2A1B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592" y="900000"/>
            <a:ext cx="3200400" cy="24003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0A5EC4-4F5E-502B-E076-A6888003E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378" y="1094097"/>
            <a:ext cx="4609607" cy="3776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Bladder Cycles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739" y="1219200"/>
            <a:ext cx="4079270" cy="507187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Based on the bladder failure/load key incident experienced in MQXFA04 we successfully introduced procedural changes starting with MQXFA05</a:t>
            </a:r>
          </a:p>
          <a:p>
            <a:r>
              <a:rPr lang="en-US" dirty="0"/>
              <a:t>Magnet preload operations will continue to implement the following:</a:t>
            </a:r>
          </a:p>
          <a:p>
            <a:pPr lvl="1"/>
            <a:r>
              <a:rPr lang="en-US" dirty="0"/>
              <a:t>A pressure check at the beginning of operations</a:t>
            </a:r>
          </a:p>
          <a:p>
            <a:pPr lvl="1"/>
            <a:r>
              <a:rPr lang="en-US" dirty="0"/>
              <a:t>A “stable hold” at target pressures</a:t>
            </a:r>
          </a:p>
          <a:p>
            <a:pPr lvl="1"/>
            <a:r>
              <a:rPr lang="en-US" dirty="0"/>
              <a:t>Fewer pressure cycles by using 0.005” thick shim steps (about 8 steps expected)</a:t>
            </a:r>
          </a:p>
          <a:p>
            <a:pPr lvl="1"/>
            <a:r>
              <a:rPr lang="en-US" dirty="0"/>
              <a:t>Spare keys on hand to replace as needed, and/or second set of keys ready to replace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20-Nov-2024 MQXFA19 Magnet Structure and Status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00AAF3-64FF-1649-834A-2D41AAD6C041}"/>
              </a:ext>
            </a:extLst>
          </p:cNvPr>
          <p:cNvCxnSpPr/>
          <p:nvPr/>
        </p:nvCxnSpPr>
        <p:spPr>
          <a:xfrm>
            <a:off x="7442234" y="2320839"/>
            <a:ext cx="0" cy="1779104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6804005-CA7D-D044-99F4-6DCC80698CF4}"/>
              </a:ext>
            </a:extLst>
          </p:cNvPr>
          <p:cNvSpPr txBox="1"/>
          <p:nvPr/>
        </p:nvSpPr>
        <p:spPr>
          <a:xfrm>
            <a:off x="7146527" y="4099943"/>
            <a:ext cx="1530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50% Azimuthal load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41687BC-B987-7A42-96AD-97809A7A0F62}"/>
              </a:ext>
            </a:extLst>
          </p:cNvPr>
          <p:cNvCxnSpPr>
            <a:cxnSpLocks/>
          </p:cNvCxnSpPr>
          <p:nvPr/>
        </p:nvCxnSpPr>
        <p:spPr>
          <a:xfrm flipV="1">
            <a:off x="5650199" y="3913449"/>
            <a:ext cx="405827" cy="10903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2D20DEE-1116-4B46-BD5F-412AD36EDF61}"/>
              </a:ext>
            </a:extLst>
          </p:cNvPr>
          <p:cNvSpPr txBox="1"/>
          <p:nvPr/>
        </p:nvSpPr>
        <p:spPr>
          <a:xfrm>
            <a:off x="4690178" y="4963931"/>
            <a:ext cx="3187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Starting with MQXFA06 an additional 0.005” step was added using all bladders before transitioning to quadrant loading.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C759663-D528-C648-BD50-AE1030525001}"/>
              </a:ext>
            </a:extLst>
          </p:cNvPr>
          <p:cNvSpPr/>
          <p:nvPr/>
        </p:nvSpPr>
        <p:spPr>
          <a:xfrm>
            <a:off x="5784890" y="3432832"/>
            <a:ext cx="645926" cy="880218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32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B9A4F-D982-E94B-B329-D3B685B13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(MQXFA08b Load Key NCR)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DDE5C-34F1-384E-8C7E-8E30CD8D7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4510718" cy="48387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NCR #381 in MQXFA08b</a:t>
            </a:r>
          </a:p>
          <a:p>
            <a:pPr lvl="1"/>
            <a:r>
              <a:rPr lang="en-US" dirty="0"/>
              <a:t>One load key was sticking out of bottom by ~1.75”</a:t>
            </a:r>
          </a:p>
          <a:p>
            <a:pPr lvl="1"/>
            <a:r>
              <a:rPr lang="en-US" dirty="0"/>
              <a:t>The tooling used to push the key in (to proper length) hit something, and the key was not visually verified prior to releasing pressure</a:t>
            </a:r>
          </a:p>
          <a:p>
            <a:r>
              <a:rPr lang="en-US" dirty="0"/>
              <a:t>Lessons Learned to be applied:</a:t>
            </a:r>
          </a:p>
          <a:p>
            <a:pPr lvl="1"/>
            <a:r>
              <a:rPr lang="en-US" dirty="0"/>
              <a:t>Modified tooling</a:t>
            </a:r>
          </a:p>
          <a:p>
            <a:pPr lvl="1"/>
            <a:r>
              <a:rPr lang="en-US" dirty="0"/>
              <a:t>New visual checks, especially on bottom where it takes more effort to see</a:t>
            </a:r>
          </a:p>
          <a:p>
            <a:pPr lvl="1"/>
            <a:r>
              <a:rPr lang="en-US" dirty="0"/>
              <a:t>WI will be updated with these instructions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E200B-2086-E446-8ADB-A856DF44C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A6598-6B0C-0F40-946A-0E0FAB5E6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20-Nov-2024 MQXFA19 Magnet Structure and Status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9D5969-C3F1-404E-91B8-18320481D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200" y="1035124"/>
            <a:ext cx="3657600" cy="27432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2948106-7B99-8443-8F68-C9243CED5477}"/>
              </a:ext>
            </a:extLst>
          </p:cNvPr>
          <p:cNvCxnSpPr>
            <a:cxnSpLocks/>
          </p:cNvCxnSpPr>
          <p:nvPr/>
        </p:nvCxnSpPr>
        <p:spPr>
          <a:xfrm flipV="1">
            <a:off x="6012437" y="2979201"/>
            <a:ext cx="685298" cy="5451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755F7155-53EF-124A-86F7-9D0D49134F1B}"/>
              </a:ext>
            </a:extLst>
          </p:cNvPr>
          <p:cNvSpPr/>
          <p:nvPr/>
        </p:nvSpPr>
        <p:spPr>
          <a:xfrm>
            <a:off x="6419055" y="2406724"/>
            <a:ext cx="2234045" cy="709952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F91E6E-902D-B04F-A818-A4998B90A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325" y="3822848"/>
            <a:ext cx="3661475" cy="274320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89B2995-F567-094C-A0A0-ED4CBD0257B5}"/>
              </a:ext>
            </a:extLst>
          </p:cNvPr>
          <p:cNvCxnSpPr>
            <a:cxnSpLocks/>
          </p:cNvCxnSpPr>
          <p:nvPr/>
        </p:nvCxnSpPr>
        <p:spPr>
          <a:xfrm flipV="1">
            <a:off x="6076406" y="5392882"/>
            <a:ext cx="1139656" cy="5298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88E26D0-0B2E-0C48-A1F5-663CA2B3C71F}"/>
              </a:ext>
            </a:extLst>
          </p:cNvPr>
          <p:cNvSpPr txBox="1"/>
          <p:nvPr/>
        </p:nvSpPr>
        <p:spPr>
          <a:xfrm>
            <a:off x="3409148" y="5767096"/>
            <a:ext cx="3187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This section was narrowed for better clearance between preload tooling and components </a:t>
            </a:r>
          </a:p>
        </p:txBody>
      </p:sp>
    </p:spTree>
    <p:extLst>
      <p:ext uri="{BB962C8B-B14F-4D97-AF65-F5344CB8AC3E}">
        <p14:creationId xmlns:p14="http://schemas.microsoft.com/office/powerpoint/2010/main" val="4193844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Learned: Strain Gauges and </a:t>
            </a:r>
            <a:r>
              <a:rPr lang="en-US" dirty="0" err="1"/>
              <a:t>Hipot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999" y="1219200"/>
            <a:ext cx="4225471" cy="523023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MQXFA12 revealed potential weakness of SG to coil pole, if pins are incorrectly placed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If the Coil pole charges up, high voltage between SG wiring and ground can occur</a:t>
            </a:r>
          </a:p>
          <a:p>
            <a:r>
              <a:rPr lang="en-US" dirty="0"/>
              <a:t>MQXFA13 &amp; MQXFA14</a:t>
            </a:r>
          </a:p>
          <a:p>
            <a:pPr lvl="1"/>
            <a:r>
              <a:rPr lang="en-US" dirty="0"/>
              <a:t>SGs were disconnected after preload prior to EQC</a:t>
            </a:r>
          </a:p>
          <a:p>
            <a:pPr lvl="1"/>
            <a:r>
              <a:rPr lang="en-US" dirty="0"/>
              <a:t>All SG connector signals will be verified prior to post-preload EQC is performed</a:t>
            </a:r>
          </a:p>
          <a:p>
            <a:endParaRPr lang="en-US" dirty="0"/>
          </a:p>
          <a:p>
            <a:r>
              <a:rPr lang="en-US" dirty="0"/>
              <a:t>MQXFA Strain gauge electrical tests:</a:t>
            </a:r>
          </a:p>
          <a:p>
            <a:pPr lvl="1"/>
            <a:r>
              <a:rPr lang="en-US" dirty="0"/>
              <a:t>Sample pieces were tested to verify bonding and protection; </a:t>
            </a:r>
            <a:r>
              <a:rPr lang="en-US" i="1" u="sng" dirty="0"/>
              <a:t>voltage standoffs were inconsistent, often installation dependent</a:t>
            </a:r>
          </a:p>
          <a:p>
            <a:r>
              <a:rPr lang="en-US" dirty="0"/>
              <a:t>SGs have been disconnected after preload and not used for testing</a:t>
            </a:r>
          </a:p>
          <a:p>
            <a:pPr lvl="1"/>
            <a:r>
              <a:rPr lang="en-US" dirty="0"/>
              <a:t>Final magnet with Coil SGs will be MQXFA17b (re-tested magnet)</a:t>
            </a:r>
          </a:p>
          <a:p>
            <a:r>
              <a:rPr lang="en-US" i="1" dirty="0"/>
              <a:t>Shells and Rods can still be present</a:t>
            </a:r>
          </a:p>
          <a:p>
            <a:pPr lvl="1"/>
            <a:r>
              <a:rPr lang="en-US" i="1" dirty="0"/>
              <a:t>Would need to study this data from prior magnets to understand ability to interpret mechanical behavior, if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20-Nov-2024 MQXFA19 Magnet Structure and Status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b="42473"/>
          <a:stretch/>
        </p:blipFill>
        <p:spPr>
          <a:xfrm>
            <a:off x="5370891" y="996310"/>
            <a:ext cx="3161109" cy="27259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6" r="34839"/>
          <a:stretch/>
        </p:blipFill>
        <p:spPr>
          <a:xfrm rot="5400000">
            <a:off x="5601968" y="3501811"/>
            <a:ext cx="2698953" cy="333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45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from “theoretical” MQXFA15 asymmetric shimming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19201"/>
            <a:ext cx="3771464" cy="483280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MQXFA15 Preload experienced uniform loading until the 0.033” shim step</a:t>
            </a:r>
          </a:p>
          <a:p>
            <a:pPr lvl="1"/>
            <a:r>
              <a:rPr lang="en-US" dirty="0"/>
              <a:t>Q4 coil experienced significant loss of compression; Q1 experienced significant increase of compression</a:t>
            </a:r>
          </a:p>
          <a:p>
            <a:pPr lvl="1"/>
            <a:r>
              <a:rPr lang="en-US" dirty="0"/>
              <a:t>Final state ended with Q4 highly compressed</a:t>
            </a:r>
          </a:p>
          <a:p>
            <a:pPr lvl="1"/>
            <a:r>
              <a:rPr lang="en-US" dirty="0"/>
              <a:t>Subsequent FEA modeled asymmetric shimming (slides at </a:t>
            </a:r>
            <a:r>
              <a:rPr lang="en-US" dirty="0">
                <a:hlinkClick r:id="rId2"/>
              </a:rPr>
              <a:t>https://indico.fnal.gov/event/59997/ </a:t>
            </a:r>
            <a:r>
              <a:rPr lang="en-US" dirty="0"/>
              <a:t>) exhibited similar behavior, but did not fully replicate observations</a:t>
            </a:r>
          </a:p>
          <a:p>
            <a:endParaRPr lang="en-US" dirty="0"/>
          </a:p>
          <a:p>
            <a:r>
              <a:rPr lang="en-US" u="sng" dirty="0"/>
              <a:t>Preload operations with key shim stacks will be verified prior to insertion and swap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20-Nov-2024 MQXFA19 Magnet Structure and Status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56B937-0B1C-BA44-8600-5133B9CD6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768" y="1103330"/>
            <a:ext cx="4547032" cy="2971800"/>
          </a:xfrm>
          <a:prstGeom prst="rect">
            <a:avLst/>
          </a:prstGeom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4B8CFEC1-090C-4642-8277-A0C992E2D1F1}"/>
              </a:ext>
            </a:extLst>
          </p:cNvPr>
          <p:cNvSpPr/>
          <p:nvPr/>
        </p:nvSpPr>
        <p:spPr>
          <a:xfrm>
            <a:off x="7871381" y="1103330"/>
            <a:ext cx="188536" cy="63588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7B98BA68-4ECF-1140-BC98-D3D55A664D1E}"/>
              </a:ext>
            </a:extLst>
          </p:cNvPr>
          <p:cNvSpPr/>
          <p:nvPr/>
        </p:nvSpPr>
        <p:spPr>
          <a:xfrm>
            <a:off x="8026181" y="3181220"/>
            <a:ext cx="660619" cy="22624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D2FB47-2979-3B42-903F-9FF8A5311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768" y="4075130"/>
            <a:ext cx="45720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16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Tapered Load Shims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904" y="1219201"/>
            <a:ext cx="3771464" cy="483280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MQXFA12b demonstrated the use of tapered load shim</a:t>
            </a:r>
          </a:p>
          <a:p>
            <a:pPr lvl="1"/>
            <a:r>
              <a:rPr lang="en-US" dirty="0"/>
              <a:t>Shell 1 strain gauges were installed</a:t>
            </a:r>
          </a:p>
          <a:p>
            <a:pPr lvl="1"/>
            <a:r>
              <a:rPr lang="en-US" dirty="0"/>
              <a:t>Strain gauges were mounted to LE pole locations</a:t>
            </a:r>
          </a:p>
          <a:p>
            <a:pPr lvl="1"/>
            <a:r>
              <a:rPr lang="en-US" dirty="0"/>
              <a:t>Final configuration was 0.002” (50 µm) TLS on LE</a:t>
            </a:r>
          </a:p>
          <a:p>
            <a:pPr lvl="1"/>
            <a:r>
              <a:rPr lang="en-US" dirty="0"/>
              <a:t>Magnet is cooling down for vertical test this week</a:t>
            </a:r>
          </a:p>
          <a:p>
            <a:r>
              <a:rPr lang="en-US" dirty="0"/>
              <a:t>MQXFA18 was successfully tested with 2x 0.002” (100 µm) TLS on 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20-Nov-2024 MQXFA19 Magnet Structure and Status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790B03-A96F-D646-9CCD-0394A9B32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574776" y="3679547"/>
            <a:ext cx="2400300" cy="3200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304839-A27B-FD42-A155-6C04083B8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877" y="841489"/>
            <a:ext cx="2400300" cy="320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E1C1E2-F678-D143-A2DA-B9CB4C8CB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700" y="841489"/>
            <a:ext cx="24003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78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3F280A9-A56B-AD18-5A32-D63C634948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31" b="31418"/>
          <a:stretch/>
        </p:blipFill>
        <p:spPr>
          <a:xfrm>
            <a:off x="5022786" y="770187"/>
            <a:ext cx="3657600" cy="274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A79785-24BF-6C47-801B-9570B9474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203167"/>
            <a:ext cx="7920000" cy="720000"/>
          </a:xfrm>
        </p:spPr>
        <p:txBody>
          <a:bodyPr/>
          <a:lstStyle/>
          <a:p>
            <a:r>
              <a:rPr lang="en-US" dirty="0"/>
              <a:t>MQXFA19 Structure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99AC8-3477-EF42-AB70-A0B37C795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20" y="1219200"/>
            <a:ext cx="4608544" cy="4906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MQXFA17b</a:t>
            </a:r>
          </a:p>
          <a:p>
            <a:pPr lvl="1"/>
            <a:r>
              <a:rPr lang="en-US" dirty="0"/>
              <a:t>Magnet has been preloaded (with 50 µm TLS); finishing ops now</a:t>
            </a:r>
          </a:p>
          <a:p>
            <a:pPr lvl="1"/>
            <a:r>
              <a:rPr lang="en-US" i="1" dirty="0"/>
              <a:t>Expecting to ship 12/14</a:t>
            </a:r>
          </a:p>
          <a:p>
            <a:r>
              <a:rPr lang="en-US" dirty="0"/>
              <a:t>MQXFA19 </a:t>
            </a:r>
          </a:p>
          <a:p>
            <a:pPr lvl="1"/>
            <a:r>
              <a:rPr lang="en-US" dirty="0"/>
              <a:t>Shell-yoke, pad-collar assemblies complete, ready for Fuji build</a:t>
            </a:r>
          </a:p>
          <a:p>
            <a:pPr lvl="1"/>
            <a:r>
              <a:rPr lang="en-US" dirty="0"/>
              <a:t>Coil dressing operations in process</a:t>
            </a:r>
          </a:p>
          <a:p>
            <a:pPr lvl="1"/>
            <a:r>
              <a:rPr lang="en-US" i="1" dirty="0"/>
              <a:t>Tapered load shims will be installed</a:t>
            </a:r>
          </a:p>
          <a:p>
            <a:pPr lvl="1"/>
            <a:r>
              <a:rPr lang="en-US" dirty="0"/>
              <a:t>Expected completion ~late January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43571-D7BA-1D44-9975-770465CB9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355C6-1306-A147-B0D6-74077EB231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20-Nov-2024 MQXFA19 Magnet Structure and Status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25ECA6-070F-8646-A1B5-54B91ABB1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786" y="3655947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46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B013E-76E4-D64F-BAC5-5D4F602AB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01EF1-630A-804D-A210-ABF16FF56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MQXFA19 structural parts are ready for assembly</a:t>
            </a:r>
          </a:p>
          <a:p>
            <a:pPr lvl="1"/>
            <a:r>
              <a:rPr lang="en-US" dirty="0"/>
              <a:t>Fuji coil pack assembly can be built once dressed coils are ready</a:t>
            </a:r>
          </a:p>
          <a:p>
            <a:r>
              <a:rPr lang="en-US" dirty="0"/>
              <a:t>Lessons learned from recent magnets are being applied to build this magnet	</a:t>
            </a:r>
          </a:p>
          <a:p>
            <a:pPr lvl="1"/>
            <a:r>
              <a:rPr lang="en-US" dirty="0"/>
              <a:t>What was learned from MQXFA07 and MQXFA10 re-squaring (and rebuild of A10, A11, and A08b and subsequent magnet builds) of the coil pack will also be applied</a:t>
            </a:r>
          </a:p>
          <a:p>
            <a:pPr lvl="1"/>
            <a:r>
              <a:rPr lang="en-US" dirty="0"/>
              <a:t>MQXFA08b key insertion has been addressed</a:t>
            </a:r>
          </a:p>
          <a:p>
            <a:pPr lvl="1"/>
            <a:r>
              <a:rPr lang="en-US" dirty="0"/>
              <a:t>MQXFA12 SG </a:t>
            </a:r>
            <a:r>
              <a:rPr lang="en-US" dirty="0" err="1"/>
              <a:t>hipot</a:t>
            </a:r>
            <a:r>
              <a:rPr lang="en-US" dirty="0"/>
              <a:t> issue has been addressed; removing connector blocks from skirts prior to final EQC</a:t>
            </a:r>
          </a:p>
          <a:p>
            <a:pPr lvl="1"/>
            <a:r>
              <a:rPr lang="en-US" dirty="0"/>
              <a:t>Possible MQXFA15 asymmetric shimming has been addressed</a:t>
            </a:r>
          </a:p>
          <a:p>
            <a:pPr lvl="1"/>
            <a:r>
              <a:rPr lang="en-US" dirty="0"/>
              <a:t>Tapered load shims will continue to be installed, now that MQXFA18 has tested successfully</a:t>
            </a:r>
          </a:p>
          <a:p>
            <a:r>
              <a:rPr lang="en-US" dirty="0"/>
              <a:t>Pion locations were identified that require modification in all coils</a:t>
            </a:r>
          </a:p>
          <a:p>
            <a:r>
              <a:rPr lang="en-US" dirty="0"/>
              <a:t>MQXFA19 is expected to ship ~early Feb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13E9D-FE66-3F45-972D-02EDDAA4B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1B629-3D28-C24C-A1E1-28C43B05E8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20-Nov-2024 MQXFA19 Magnet Structure and Status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862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20-Nov-2024 MQXFA19 Magnet Structure and Status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MQXFA19 Structure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Coil Pack Assembly Plans</a:t>
            </a:r>
          </a:p>
          <a:p>
            <a:r>
              <a:rPr lang="en-US" dirty="0"/>
              <a:t>Applying Lessons Learned</a:t>
            </a:r>
          </a:p>
          <a:p>
            <a:r>
              <a:rPr lang="en-US" dirty="0"/>
              <a:t>Status and 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20-Nov-2024 MQXFA19 Magnet Structure and Status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FCFEE-F64B-7A45-A1DA-FC528C63E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MQXFA19 Proposed Coil Arrangement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A5650-8CEA-F149-B257-E1C342C1C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6B8EF-068C-1640-A6EC-4063408A1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20-Nov-2024 MQXFA19 Magnet Structure and Status</a:t>
            </a:r>
            <a:endParaRPr lang="en-GB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89E5B87-81F6-7B4A-BD7B-447BEF8533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1" r="17412" b="53326"/>
          <a:stretch/>
        </p:blipFill>
        <p:spPr bwMode="auto">
          <a:xfrm>
            <a:off x="4500796" y="1549159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59EFDB8-ED13-DB45-BB09-61A45239C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1" r="17412" b="53326"/>
          <a:stretch/>
        </p:blipFill>
        <p:spPr bwMode="auto">
          <a:xfrm rot="16200000">
            <a:off x="2745030" y="1570678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91917D2-6BEC-C147-B851-3A61EF5DF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1" r="17412" b="53326"/>
          <a:stretch/>
        </p:blipFill>
        <p:spPr bwMode="auto">
          <a:xfrm rot="5400000">
            <a:off x="4521092" y="3296157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F8B4D05-39CB-0447-9C91-A3B60AC1AE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1" r="17412" b="53326"/>
          <a:stretch/>
        </p:blipFill>
        <p:spPr bwMode="auto">
          <a:xfrm rot="10800000">
            <a:off x="2760477" y="3311604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7B9FDA-5434-5744-A3B8-C7D78240FBBC}"/>
              </a:ext>
            </a:extLst>
          </p:cNvPr>
          <p:cNvSpPr txBox="1"/>
          <p:nvPr/>
        </p:nvSpPr>
        <p:spPr>
          <a:xfrm>
            <a:off x="5082153" y="3831386"/>
            <a:ext cx="70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2F6BD6-35A6-F44E-88AA-1B6808D65CC9}"/>
              </a:ext>
            </a:extLst>
          </p:cNvPr>
          <p:cNvSpPr txBox="1"/>
          <p:nvPr/>
        </p:nvSpPr>
        <p:spPr>
          <a:xfrm>
            <a:off x="3306921" y="2136000"/>
            <a:ext cx="105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95B0C7-7952-FF44-A361-4C412B55D406}"/>
              </a:ext>
            </a:extLst>
          </p:cNvPr>
          <p:cNvSpPr txBox="1"/>
          <p:nvPr/>
        </p:nvSpPr>
        <p:spPr>
          <a:xfrm>
            <a:off x="5096835" y="2158758"/>
            <a:ext cx="810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7EE4BC-34C6-564D-9751-9F62BBDDF0BE}"/>
              </a:ext>
            </a:extLst>
          </p:cNvPr>
          <p:cNvSpPr txBox="1"/>
          <p:nvPr/>
        </p:nvSpPr>
        <p:spPr>
          <a:xfrm>
            <a:off x="3221336" y="3891843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3485BB-6BB2-B340-9D95-019A1CE9E8AB}"/>
              </a:ext>
            </a:extLst>
          </p:cNvPr>
          <p:cNvSpPr txBox="1"/>
          <p:nvPr/>
        </p:nvSpPr>
        <p:spPr>
          <a:xfrm>
            <a:off x="1348831" y="4298765"/>
            <a:ext cx="2510578" cy="883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~0.001” Undersized R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~0.003” Undersized per </a:t>
            </a:r>
            <a:r>
              <a:rPr lang="en-US" sz="1300" dirty="0" err="1">
                <a:solidFill>
                  <a:srgbClr val="0000FF"/>
                </a:solidFill>
              </a:rPr>
              <a:t>Midpl</a:t>
            </a:r>
            <a:r>
              <a:rPr lang="en-US" sz="1300" dirty="0">
                <a:solidFill>
                  <a:srgbClr val="0000FF"/>
                </a:solidFill>
              </a:rPr>
              <a:t>.</a:t>
            </a:r>
          </a:p>
          <a:p>
            <a:r>
              <a:rPr lang="en-US" sz="1300" dirty="0"/>
              <a:t>Add 0.003” shim per side</a:t>
            </a:r>
          </a:p>
          <a:p>
            <a:endParaRPr lang="en-US" sz="1300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14CF99-774B-FE43-A485-1C466FB79538}"/>
              </a:ext>
            </a:extLst>
          </p:cNvPr>
          <p:cNvSpPr txBox="1"/>
          <p:nvPr/>
        </p:nvSpPr>
        <p:spPr>
          <a:xfrm>
            <a:off x="5662018" y="1391636"/>
            <a:ext cx="2666973" cy="8370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~0.0015” Undersized R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~0.0045” Undersized per </a:t>
            </a:r>
            <a:r>
              <a:rPr lang="en-US" sz="1300" dirty="0" err="1">
                <a:solidFill>
                  <a:srgbClr val="0000FF"/>
                </a:solidFill>
              </a:rPr>
              <a:t>Midpl</a:t>
            </a:r>
            <a:r>
              <a:rPr lang="en-US" sz="1300" dirty="0">
                <a:solidFill>
                  <a:srgbClr val="0000FF"/>
                </a:solidFill>
              </a:rPr>
              <a:t>.</a:t>
            </a:r>
          </a:p>
          <a:p>
            <a:r>
              <a:rPr lang="en-US" sz="1300" dirty="0"/>
              <a:t>Add 0.005” shim per side</a:t>
            </a:r>
          </a:p>
          <a:p>
            <a:endParaRPr lang="en-US" sz="1300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49B8FA-02F8-934A-A062-74B9B5D7F584}"/>
              </a:ext>
            </a:extLst>
          </p:cNvPr>
          <p:cNvSpPr txBox="1"/>
          <p:nvPr/>
        </p:nvSpPr>
        <p:spPr>
          <a:xfrm>
            <a:off x="5571105" y="4285413"/>
            <a:ext cx="2757886" cy="9698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~.001” Undersized R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~0.0035” Undersized per </a:t>
            </a:r>
            <a:r>
              <a:rPr lang="en-US" sz="1300" dirty="0" err="1">
                <a:solidFill>
                  <a:srgbClr val="0000FF"/>
                </a:solidFill>
              </a:rPr>
              <a:t>midpl</a:t>
            </a:r>
            <a:r>
              <a:rPr lang="en-US" sz="1300" dirty="0">
                <a:solidFill>
                  <a:srgbClr val="0000FF"/>
                </a:solidFill>
              </a:rPr>
              <a:t>.</a:t>
            </a:r>
          </a:p>
          <a:p>
            <a:r>
              <a:rPr lang="en-US" sz="1300" dirty="0"/>
              <a:t>Add 0.003” shim per side</a:t>
            </a:r>
          </a:p>
          <a:p>
            <a:endParaRPr lang="en-US" sz="1300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rgbClr val="009900"/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D90C09-C9CC-1E4E-B4AF-570C958BEBE0}"/>
              </a:ext>
            </a:extLst>
          </p:cNvPr>
          <p:cNvSpPr txBox="1"/>
          <p:nvPr/>
        </p:nvSpPr>
        <p:spPr>
          <a:xfrm>
            <a:off x="934300" y="1408827"/>
            <a:ext cx="2431473" cy="8472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~0.005” Undersized R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~.0035” Undersized per </a:t>
            </a:r>
            <a:r>
              <a:rPr lang="en-US" sz="1300" dirty="0" err="1">
                <a:solidFill>
                  <a:srgbClr val="0000FF"/>
                </a:solidFill>
              </a:rPr>
              <a:t>Midpl</a:t>
            </a:r>
            <a:r>
              <a:rPr lang="en-US" sz="1300" dirty="0">
                <a:solidFill>
                  <a:srgbClr val="0000FF"/>
                </a:solidFill>
              </a:rPr>
              <a:t>.</a:t>
            </a:r>
          </a:p>
          <a:p>
            <a:r>
              <a:rPr lang="en-US" sz="1300" dirty="0"/>
              <a:t>Add 0.003” shim per side</a:t>
            </a: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F144FC-DFB4-1743-A7D6-E9198820455F}"/>
              </a:ext>
            </a:extLst>
          </p:cNvPr>
          <p:cNvSpPr/>
          <p:nvPr/>
        </p:nvSpPr>
        <p:spPr>
          <a:xfrm>
            <a:off x="417231" y="854179"/>
            <a:ext cx="2629331" cy="41900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8 x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baseline="-25000" dirty="0" err="1">
                <a:solidFill>
                  <a:schemeClr val="tx2">
                    <a:lumMod val="75000"/>
                  </a:schemeClr>
                </a:solidFill>
              </a:rPr>
              <a:t>midplane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= 2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p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x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baseline="-25000" dirty="0" err="1">
                <a:solidFill>
                  <a:schemeClr val="tx2">
                    <a:lumMod val="75000"/>
                  </a:schemeClr>
                </a:solidFill>
              </a:rPr>
              <a:t>OR</a:t>
            </a:r>
            <a:endParaRPr lang="en-US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67450C-00AD-844C-BFD5-8562DA7B334D}"/>
              </a:ext>
            </a:extLst>
          </p:cNvPr>
          <p:cNvCxnSpPr/>
          <p:nvPr/>
        </p:nvCxnSpPr>
        <p:spPr>
          <a:xfrm>
            <a:off x="4415725" y="1171653"/>
            <a:ext cx="0" cy="40313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0D14E-DDD0-0942-A933-A38340ADC311}"/>
              </a:ext>
            </a:extLst>
          </p:cNvPr>
          <p:cNvCxnSpPr/>
          <p:nvPr/>
        </p:nvCxnSpPr>
        <p:spPr>
          <a:xfrm flipH="1" flipV="1">
            <a:off x="2713656" y="3221786"/>
            <a:ext cx="3585275" cy="720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360594" y="5216322"/>
            <a:ext cx="53399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Coil Electrical Order: </a:t>
            </a:r>
            <a:r>
              <a:rPr lang="en-US" b="1" dirty="0"/>
              <a:t>A :248 – 156 – 161 – 251: B</a:t>
            </a:r>
          </a:p>
          <a:p>
            <a:r>
              <a:rPr lang="en-US" i="1" u="sng" dirty="0">
                <a:solidFill>
                  <a:srgbClr val="FF0000"/>
                </a:solidFill>
              </a:rPr>
              <a:t>Conforms to a favorable order based on RRR data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D9470ED-B178-AC42-A02B-6F836B189425}"/>
              </a:ext>
            </a:extLst>
          </p:cNvPr>
          <p:cNvCxnSpPr/>
          <p:nvPr/>
        </p:nvCxnSpPr>
        <p:spPr>
          <a:xfrm rot="5400000" flipH="1" flipV="1">
            <a:off x="4182143" y="44420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72AD069-4A3A-474F-97DF-766B7ECE0805}"/>
              </a:ext>
            </a:extLst>
          </p:cNvPr>
          <p:cNvCxnSpPr/>
          <p:nvPr/>
        </p:nvCxnSpPr>
        <p:spPr>
          <a:xfrm rot="10800000">
            <a:off x="5326845" y="329866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F123B59-26EE-9D41-8B7C-63C573F76974}"/>
              </a:ext>
            </a:extLst>
          </p:cNvPr>
          <p:cNvSpPr txBox="1"/>
          <p:nvPr/>
        </p:nvSpPr>
        <p:spPr>
          <a:xfrm>
            <a:off x="4635908" y="2680837"/>
            <a:ext cx="47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Q1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56C1F0-AC4D-414D-94E4-AA4742C057F7}"/>
              </a:ext>
            </a:extLst>
          </p:cNvPr>
          <p:cNvSpPr txBox="1"/>
          <p:nvPr/>
        </p:nvSpPr>
        <p:spPr>
          <a:xfrm>
            <a:off x="3761362" y="2680548"/>
            <a:ext cx="47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Q2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83B9D3-4BCE-8F48-BAF6-E7A04F26CDF1}"/>
              </a:ext>
            </a:extLst>
          </p:cNvPr>
          <p:cNvSpPr txBox="1"/>
          <p:nvPr/>
        </p:nvSpPr>
        <p:spPr>
          <a:xfrm>
            <a:off x="3753930" y="3462139"/>
            <a:ext cx="47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Q3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2D0117-BA15-C640-ACC1-E89F7B113297}"/>
              </a:ext>
            </a:extLst>
          </p:cNvPr>
          <p:cNvSpPr txBox="1"/>
          <p:nvPr/>
        </p:nvSpPr>
        <p:spPr>
          <a:xfrm>
            <a:off x="4626080" y="3449612"/>
            <a:ext cx="47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Q4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D70A812-3549-C947-AFE8-152DA5644FBC}"/>
              </a:ext>
            </a:extLst>
          </p:cNvPr>
          <p:cNvCxnSpPr/>
          <p:nvPr/>
        </p:nvCxnSpPr>
        <p:spPr>
          <a:xfrm rot="5400000" flipH="1" flipV="1">
            <a:off x="3968495" y="44420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455453-9E8A-1F44-B1DF-3D5F74904BE0}"/>
              </a:ext>
            </a:extLst>
          </p:cNvPr>
          <p:cNvCxnSpPr/>
          <p:nvPr/>
        </p:nvCxnSpPr>
        <p:spPr>
          <a:xfrm rot="10800000">
            <a:off x="2826533" y="329866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1455453-9E8A-1F44-B1DF-3D5F74904BE0}"/>
              </a:ext>
            </a:extLst>
          </p:cNvPr>
          <p:cNvCxnSpPr/>
          <p:nvPr/>
        </p:nvCxnSpPr>
        <p:spPr>
          <a:xfrm rot="10800000">
            <a:off x="2826533" y="31301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D70A812-3549-C947-AFE8-152DA5644FBC}"/>
              </a:ext>
            </a:extLst>
          </p:cNvPr>
          <p:cNvCxnSpPr/>
          <p:nvPr/>
        </p:nvCxnSpPr>
        <p:spPr>
          <a:xfrm rot="5400000" flipH="1" flipV="1">
            <a:off x="3968495" y="19651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1455453-9E8A-1F44-B1DF-3D5F74904BE0}"/>
              </a:ext>
            </a:extLst>
          </p:cNvPr>
          <p:cNvCxnSpPr/>
          <p:nvPr/>
        </p:nvCxnSpPr>
        <p:spPr>
          <a:xfrm rot="10800000">
            <a:off x="5336207" y="31301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D9470ED-B178-AC42-A02B-6F836B189425}"/>
              </a:ext>
            </a:extLst>
          </p:cNvPr>
          <p:cNvCxnSpPr/>
          <p:nvPr/>
        </p:nvCxnSpPr>
        <p:spPr>
          <a:xfrm rot="5400000" flipH="1" flipV="1">
            <a:off x="4182143" y="1970984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557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XF Ground Insulation v3.pdf">
            <a:extLst>
              <a:ext uri="{FF2B5EF4-FFF2-40B4-BE49-F238E27FC236}">
                <a16:creationId xmlns:a16="http://schemas.microsoft.com/office/drawing/2014/main" id="{97C032CC-05B4-F442-962D-E3B9758DC8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385" t="22222" r="5801" b="17778"/>
          <a:stretch>
            <a:fillRect/>
          </a:stretch>
        </p:blipFill>
        <p:spPr>
          <a:xfrm rot="2700000">
            <a:off x="4682067" y="935482"/>
            <a:ext cx="3852333" cy="320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MQXFA19 Coil Pack Build 1 (Fuji)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20-Nov-2024 MQXFA19 Magnet Structure and Status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9211310-0559-104C-96D2-7B6BA902FBBC}"/>
              </a:ext>
            </a:extLst>
          </p:cNvPr>
          <p:cNvGraphicFramePr>
            <a:graphicFrameLocks noGrp="1"/>
          </p:cNvGraphicFramePr>
          <p:nvPr/>
        </p:nvGraphicFramePr>
        <p:xfrm>
          <a:off x="971599" y="4201160"/>
          <a:ext cx="7200801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941">
                  <a:extLst>
                    <a:ext uri="{9D8B030D-6E8A-4147-A177-3AD203B41FA5}">
                      <a16:colId xmlns:a16="http://schemas.microsoft.com/office/drawing/2014/main" val="3168883486"/>
                    </a:ext>
                  </a:extLst>
                </a:gridCol>
                <a:gridCol w="929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578">
                  <a:extLst>
                    <a:ext uri="{9D8B030D-6E8A-4147-A177-3AD203B41FA5}">
                      <a16:colId xmlns:a16="http://schemas.microsoft.com/office/drawing/2014/main" val="2923935955"/>
                    </a:ext>
                  </a:extLst>
                </a:gridCol>
              </a:tblGrid>
              <a:tr h="285843">
                <a:tc>
                  <a:txBody>
                    <a:bodyPr/>
                    <a:lstStyle/>
                    <a:p>
                      <a:pPr algn="ctr"/>
                      <a:endParaRPr lang="en-US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Kapton</a:t>
                      </a:r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Ground plane insulation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0.0045”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(0.114</a:t>
                      </a:r>
                      <a:r>
                        <a:rPr lang="en-US" sz="1300" b="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mm)</a:t>
                      </a:r>
                      <a:endParaRPr lang="en-US" sz="1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 Specific Radial Shim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Coil-specific </a:t>
                      </a:r>
                      <a:r>
                        <a:rPr lang="en-US" sz="13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midplane</a:t>
                      </a:r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shim</a:t>
                      </a:r>
                      <a:endParaRPr lang="en-US" sz="13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0.005”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0.125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0.003”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0.075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0.003”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6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0.075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0.003”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6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0.075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Fuji paper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0.007”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(0.175 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Radial Shim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15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0.005” Polyimide</a:t>
                      </a:r>
                      <a:r>
                        <a:rPr lang="en-US" sz="1150" b="0" dirty="0">
                          <a:solidFill>
                            <a:srgbClr val="FF6600"/>
                          </a:solidFill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+ 0.005” G11 </a:t>
                      </a:r>
                      <a:r>
                        <a:rPr lang="en-US" sz="115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(~0.25 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5731F223-3F78-644D-8495-5B823B3D8DE4}"/>
              </a:ext>
            </a:extLst>
          </p:cNvPr>
          <p:cNvSpPr txBox="1">
            <a:spLocks/>
          </p:cNvSpPr>
          <p:nvPr/>
        </p:nvSpPr>
        <p:spPr>
          <a:xfrm>
            <a:off x="304800" y="1066800"/>
            <a:ext cx="4647482" cy="3033601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Collar R: 114 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Coil R: 113.376 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Radial shim = 0.025” (0.624 mm)</a:t>
            </a:r>
            <a:endParaRPr lang="en-US" sz="2800" dirty="0">
              <a:solidFill>
                <a:schemeClr val="accent5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800" i="1" dirty="0">
                <a:solidFill>
                  <a:schemeClr val="accent5"/>
                </a:solidFill>
              </a:rPr>
              <a:t>But we still target ~0.020”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lang="en-US" sz="2800" dirty="0">
                <a:solidFill>
                  <a:schemeClr val="accent5"/>
                </a:solidFill>
              </a:rPr>
              <a:t>Fuji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radial stack up</a:t>
            </a:r>
            <a:r>
              <a:rPr lang="en-US" sz="2800" dirty="0">
                <a:solidFill>
                  <a:schemeClr val="accent5"/>
                </a:solidFill>
              </a:rPr>
              <a:t> 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~0.021” </a:t>
            </a:r>
            <a:r>
              <a:rPr lang="en-US" sz="2800" dirty="0">
                <a:solidFill>
                  <a:schemeClr val="accent5"/>
                </a:solidFill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~0.54 mm)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0.0045” Coil GPI + 0.007” Fuji + 0.005”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Kapton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0.005” G11 </a:t>
            </a:r>
          </a:p>
          <a:p>
            <a:pPr marL="285750" indent="-28575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8000"/>
                </a:solidFill>
              </a:rPr>
              <a:t>Add </a:t>
            </a:r>
            <a:r>
              <a:rPr lang="en-US" sz="2400" dirty="0" err="1">
                <a:solidFill>
                  <a:srgbClr val="008000"/>
                </a:solidFill>
              </a:rPr>
              <a:t>Kapton</a:t>
            </a:r>
            <a:r>
              <a:rPr lang="en-US" sz="2400" dirty="0">
                <a:solidFill>
                  <a:srgbClr val="008000"/>
                </a:solidFill>
              </a:rPr>
              <a:t> to various </a:t>
            </a:r>
            <a:r>
              <a:rPr lang="en-US" sz="2400" dirty="0" err="1">
                <a:solidFill>
                  <a:srgbClr val="008000"/>
                </a:solidFill>
              </a:rPr>
              <a:t>midplanes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87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XF Ground Insulation v3.pdf">
            <a:extLst>
              <a:ext uri="{FF2B5EF4-FFF2-40B4-BE49-F238E27FC236}">
                <a16:creationId xmlns:a16="http://schemas.microsoft.com/office/drawing/2014/main" id="{97C032CC-05B4-F442-962D-E3B9758DC8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385" t="22222" r="5801" b="17778"/>
          <a:stretch>
            <a:fillRect/>
          </a:stretch>
        </p:blipFill>
        <p:spPr>
          <a:xfrm rot="2700000">
            <a:off x="4682067" y="935482"/>
            <a:ext cx="3852333" cy="320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MQXFA19 Coil Pack Build (Final)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20-Nov-2024 MQXFA19 Magnet Structure and Status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9211310-0559-104C-96D2-7B6BA902FBBC}"/>
              </a:ext>
            </a:extLst>
          </p:cNvPr>
          <p:cNvGraphicFramePr>
            <a:graphicFrameLocks noGrp="1"/>
          </p:cNvGraphicFramePr>
          <p:nvPr/>
        </p:nvGraphicFramePr>
        <p:xfrm>
          <a:off x="971599" y="4201160"/>
          <a:ext cx="7200801" cy="208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941">
                  <a:extLst>
                    <a:ext uri="{9D8B030D-6E8A-4147-A177-3AD203B41FA5}">
                      <a16:colId xmlns:a16="http://schemas.microsoft.com/office/drawing/2014/main" val="3168883486"/>
                    </a:ext>
                  </a:extLst>
                </a:gridCol>
                <a:gridCol w="929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578">
                  <a:extLst>
                    <a:ext uri="{9D8B030D-6E8A-4147-A177-3AD203B41FA5}">
                      <a16:colId xmlns:a16="http://schemas.microsoft.com/office/drawing/2014/main" val="2923935955"/>
                    </a:ext>
                  </a:extLst>
                </a:gridCol>
              </a:tblGrid>
              <a:tr h="285843">
                <a:tc>
                  <a:txBody>
                    <a:bodyPr/>
                    <a:lstStyle/>
                    <a:p>
                      <a:pPr algn="ctr"/>
                      <a:endParaRPr lang="en-US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Kapton</a:t>
                      </a:r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Ground plane insulation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0.0045”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(0.114</a:t>
                      </a:r>
                      <a:r>
                        <a:rPr lang="en-US" sz="1300" b="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mm)</a:t>
                      </a:r>
                      <a:endParaRPr lang="en-US" sz="1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 Specific Radial Shim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Coil-specific </a:t>
                      </a:r>
                      <a:r>
                        <a:rPr lang="en-US" sz="13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midplane</a:t>
                      </a:r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shim</a:t>
                      </a:r>
                      <a:endParaRPr lang="en-US" sz="13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0.005”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0.125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0.003”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0.075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0.003”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6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0.075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0.003”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6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0.075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Fuji paper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0.000”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(0.0 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Radial Shim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15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0.005” Polyimide + 0.005” Polyimide</a:t>
                      </a:r>
                      <a:r>
                        <a:rPr lang="en-US" sz="1150" b="0" dirty="0">
                          <a:solidFill>
                            <a:srgbClr val="FF6600"/>
                          </a:solidFill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+ 0.005” G11 </a:t>
                      </a:r>
                      <a:r>
                        <a:rPr lang="en-US" sz="115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(~0.38 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5731F223-3F78-644D-8495-5B823B3D8DE4}"/>
              </a:ext>
            </a:extLst>
          </p:cNvPr>
          <p:cNvSpPr txBox="1">
            <a:spLocks/>
          </p:cNvSpPr>
          <p:nvPr/>
        </p:nvSpPr>
        <p:spPr>
          <a:xfrm>
            <a:off x="304800" y="1066800"/>
            <a:ext cx="4647482" cy="3033601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Collar R: 114 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Coil R: 113.376 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Radial shim = 0.025” (0.624 mm)</a:t>
            </a:r>
            <a:endParaRPr lang="en-US" sz="2800" dirty="0">
              <a:solidFill>
                <a:schemeClr val="accent5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800" i="1" dirty="0">
                <a:solidFill>
                  <a:schemeClr val="accent5"/>
                </a:solidFill>
              </a:rPr>
              <a:t>But we still target ~0.020”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lang="en-US" sz="2800" dirty="0">
                <a:solidFill>
                  <a:schemeClr val="accent5"/>
                </a:solidFill>
              </a:rPr>
              <a:t>Actual r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adial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stack up</a:t>
            </a:r>
            <a:r>
              <a:rPr lang="en-US" sz="2800" dirty="0">
                <a:solidFill>
                  <a:schemeClr val="accent5"/>
                </a:solidFill>
              </a:rPr>
              <a:t> 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~0.020” </a:t>
            </a:r>
            <a:r>
              <a:rPr lang="en-US" sz="2800" dirty="0">
                <a:solidFill>
                  <a:schemeClr val="accent5"/>
                </a:solidFill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~0.51 mm)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0.0045” Coil GPI + 0.005” Kapton + 0.005” Kapton &amp; 0.005” G11 </a:t>
            </a:r>
          </a:p>
          <a:p>
            <a:pPr marL="285750" indent="-28575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8000"/>
                </a:solidFill>
              </a:rPr>
              <a:t>Add </a:t>
            </a:r>
            <a:r>
              <a:rPr lang="en-US" sz="2400" dirty="0" err="1">
                <a:solidFill>
                  <a:srgbClr val="008000"/>
                </a:solidFill>
              </a:rPr>
              <a:t>Kapton</a:t>
            </a:r>
            <a:r>
              <a:rPr lang="en-US" sz="2400" dirty="0">
                <a:solidFill>
                  <a:srgbClr val="008000"/>
                </a:solidFill>
              </a:rPr>
              <a:t> to various </a:t>
            </a:r>
            <a:r>
              <a:rPr lang="en-US" sz="2400" dirty="0" err="1">
                <a:solidFill>
                  <a:srgbClr val="008000"/>
                </a:solidFill>
              </a:rPr>
              <a:t>midplanes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54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6EC6B-63C3-C545-87C0-F734128D4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Fuji Assembly Notes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2A1FD-2A5B-3E40-B714-73B50B15C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99" y="1219201"/>
            <a:ext cx="7480441" cy="256641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GPI Layers will have ID fold</a:t>
            </a:r>
          </a:p>
          <a:p>
            <a:pPr lvl="1"/>
            <a:r>
              <a:rPr lang="en-US" dirty="0"/>
              <a:t>Process was developed and incorporated into MQXFA07 and later coils</a:t>
            </a:r>
          </a:p>
          <a:p>
            <a:r>
              <a:rPr lang="en-US" dirty="0">
                <a:solidFill>
                  <a:srgbClr val="FF0000"/>
                </a:solidFill>
              </a:rPr>
              <a:t>Preventing a repeat of the MQXFA09 NCR: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Fuji build will have Kapton tape holding fold down on the ID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Final build will use Araldite spots of glue with tape removed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Inspection step after the upper coil pair is placed on top of bottom coil pair will verify no </a:t>
            </a:r>
            <a:r>
              <a:rPr lang="en-US" dirty="0" err="1">
                <a:solidFill>
                  <a:srgbClr val="FF0000"/>
                </a:solidFill>
              </a:rPr>
              <a:t>foldback</a:t>
            </a:r>
            <a:r>
              <a:rPr lang="en-US" dirty="0">
                <a:solidFill>
                  <a:srgbClr val="FF0000"/>
                </a:solidFill>
              </a:rPr>
              <a:t> condition is present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EB8F9-430E-CF40-B1F8-2C4E7A2E2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D8B8C-F56F-C743-8069-3B2B8752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20-Nov-2024 MQXFA19 Magnet Structure and Status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24C41C-92F5-944C-8873-731AA15B09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50" t="14699" r="11637" b="32962"/>
          <a:stretch/>
        </p:blipFill>
        <p:spPr>
          <a:xfrm>
            <a:off x="5404204" y="3882384"/>
            <a:ext cx="3203706" cy="228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20C127-A23D-8740-915D-ACC43CCC9E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512" t="8514" r="8938" b="21650"/>
          <a:stretch/>
        </p:blipFill>
        <p:spPr>
          <a:xfrm>
            <a:off x="2281406" y="3882384"/>
            <a:ext cx="312279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32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49149A8-A1B5-4D45-A20D-81279889E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123" y="1139049"/>
            <a:ext cx="3122389" cy="3014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16EC6B-63C3-C545-87C0-F734128D4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Fuji Assembly Notes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2A1FD-2A5B-3E40-B714-73B50B15C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4415"/>
            <a:ext cx="4466850" cy="311403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Based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/>
              <a:t>on MQXFA12 size and gap size with respect to the 75 in-lbs. torque vs. 125 in-lbs. torque:</a:t>
            </a:r>
          </a:p>
          <a:p>
            <a:pPr lvl="1"/>
            <a:r>
              <a:rPr lang="en-US" sz="2800" dirty="0"/>
              <a:t>Mechanical measurements show ~0.006” on coil pack size difference</a:t>
            </a:r>
          </a:p>
          <a:p>
            <a:pPr lvl="1"/>
            <a:r>
              <a:rPr lang="en-US" sz="2800" dirty="0"/>
              <a:t>Equates to ~ 0.001” pole key gap difference, per side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EB8F9-430E-CF40-B1F8-2C4E7A2E2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D8B8C-F56F-C743-8069-3B2B8752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20-Nov-2024 MQXFA19 Magnet Structure and Status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D97E39-EBE6-F04E-A0A8-27FFCBEC1812}"/>
              </a:ext>
            </a:extLst>
          </p:cNvPr>
          <p:cNvSpPr txBox="1"/>
          <p:nvPr/>
        </p:nvSpPr>
        <p:spPr>
          <a:xfrm>
            <a:off x="8148059" y="1353135"/>
            <a:ext cx="9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Large gaps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7FED07-91C7-844A-BC8F-A8FB8EFBA6B7}"/>
              </a:ext>
            </a:extLst>
          </p:cNvPr>
          <p:cNvSpPr txBox="1"/>
          <p:nvPr/>
        </p:nvSpPr>
        <p:spPr>
          <a:xfrm>
            <a:off x="5336161" y="1353135"/>
            <a:ext cx="9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Large gaps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F93A52-5EE6-C34B-BC67-51B1BFAE2942}"/>
              </a:ext>
            </a:extLst>
          </p:cNvPr>
          <p:cNvSpPr txBox="1"/>
          <p:nvPr/>
        </p:nvSpPr>
        <p:spPr>
          <a:xfrm>
            <a:off x="8156073" y="3640777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Small gaps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6E9BB5-D38C-9943-A3E8-50E2A68569DB}"/>
              </a:ext>
            </a:extLst>
          </p:cNvPr>
          <p:cNvSpPr txBox="1"/>
          <p:nvPr/>
        </p:nvSpPr>
        <p:spPr>
          <a:xfrm>
            <a:off x="5273927" y="3663888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Small gaps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D0E8CC-189A-8C41-B1C3-ABB09086A1DA}"/>
              </a:ext>
            </a:extLst>
          </p:cNvPr>
          <p:cNvSpPr txBox="1"/>
          <p:nvPr/>
        </p:nvSpPr>
        <p:spPr>
          <a:xfrm>
            <a:off x="7461116" y="4180501"/>
            <a:ext cx="16514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FF0000"/>
                </a:solidFill>
              </a:rPr>
              <a:t>Depiction not to scale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57E3D-375B-184F-83F3-80ADA6A7A7F7}"/>
              </a:ext>
            </a:extLst>
          </p:cNvPr>
          <p:cNvSpPr txBox="1"/>
          <p:nvPr/>
        </p:nvSpPr>
        <p:spPr>
          <a:xfrm>
            <a:off x="7227791" y="2091221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Q1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9A69E8-5624-0D4C-9281-DA935D9A3C39}"/>
              </a:ext>
            </a:extLst>
          </p:cNvPr>
          <p:cNvSpPr txBox="1"/>
          <p:nvPr/>
        </p:nvSpPr>
        <p:spPr>
          <a:xfrm>
            <a:off x="7245576" y="2864923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Q4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D4C0F7-9406-BD45-A07F-7A4FB4210983}"/>
              </a:ext>
            </a:extLst>
          </p:cNvPr>
          <p:cNvSpPr txBox="1"/>
          <p:nvPr/>
        </p:nvSpPr>
        <p:spPr>
          <a:xfrm>
            <a:off x="6721518" y="2091221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2"/>
                </a:solidFill>
              </a:rPr>
              <a:t>Q2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C59D66-3E8D-C149-A7BF-11DAA5100368}"/>
              </a:ext>
            </a:extLst>
          </p:cNvPr>
          <p:cNvSpPr txBox="1"/>
          <p:nvPr/>
        </p:nvSpPr>
        <p:spPr>
          <a:xfrm>
            <a:off x="6722048" y="2859932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2"/>
                </a:solidFill>
              </a:rPr>
              <a:t>Q3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BAA22D8-5706-E640-8231-1945C0DCE089}"/>
              </a:ext>
            </a:extLst>
          </p:cNvPr>
          <p:cNvSpPr/>
          <p:nvPr/>
        </p:nvSpPr>
        <p:spPr>
          <a:xfrm>
            <a:off x="5273927" y="948266"/>
            <a:ext cx="3480585" cy="3236003"/>
          </a:xfrm>
          <a:custGeom>
            <a:avLst/>
            <a:gdLst>
              <a:gd name="connsiteX0" fmla="*/ 0 w 3341511"/>
              <a:gd name="connsiteY0" fmla="*/ 0 h 2235200"/>
              <a:gd name="connsiteX1" fmla="*/ 0 w 3341511"/>
              <a:gd name="connsiteY1" fmla="*/ 0 h 2235200"/>
              <a:gd name="connsiteX2" fmla="*/ 688622 w 3341511"/>
              <a:gd name="connsiteY2" fmla="*/ 2235200 h 2235200"/>
              <a:gd name="connsiteX3" fmla="*/ 3081867 w 3341511"/>
              <a:gd name="connsiteY3" fmla="*/ 2235200 h 2235200"/>
              <a:gd name="connsiteX4" fmla="*/ 3341511 w 3341511"/>
              <a:gd name="connsiteY4" fmla="*/ 158045 h 2235200"/>
              <a:gd name="connsiteX5" fmla="*/ 0 w 3341511"/>
              <a:gd name="connsiteY5" fmla="*/ 0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1511" h="2235200">
                <a:moveTo>
                  <a:pt x="0" y="0"/>
                </a:moveTo>
                <a:lnTo>
                  <a:pt x="0" y="0"/>
                </a:lnTo>
                <a:lnTo>
                  <a:pt x="688622" y="2235200"/>
                </a:lnTo>
                <a:lnTo>
                  <a:pt x="3081867" y="2235200"/>
                </a:lnTo>
                <a:lnTo>
                  <a:pt x="3341511" y="158045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74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814" y="4036630"/>
            <a:ext cx="4029986" cy="25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9149A8-A1B5-4D45-A20D-81279889E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123" y="963204"/>
            <a:ext cx="3122389" cy="301472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16EC6B-63C3-C545-87C0-F734128D4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Coil Pack Assembly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2A1FD-2A5B-3E40-B714-73B50B15C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26850"/>
            <a:ext cx="4466850" cy="536293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Lessons learned from MQXFA07 disassembly and MQXFA10 rebuild</a:t>
            </a:r>
          </a:p>
          <a:p>
            <a:pPr lvl="1"/>
            <a:r>
              <a:rPr lang="en-US" dirty="0"/>
              <a:t>A revised process for squaring and torqueing the Coil Pack was developed</a:t>
            </a:r>
          </a:p>
          <a:p>
            <a:pPr lvl="1"/>
            <a:r>
              <a:rPr lang="en-US" i="1" dirty="0"/>
              <a:t>Greater emphasis on </a:t>
            </a:r>
            <a:r>
              <a:rPr lang="en-US" i="1" dirty="0" err="1"/>
              <a:t>squareness</a:t>
            </a:r>
            <a:r>
              <a:rPr lang="en-US" i="1" dirty="0"/>
              <a:t> and gap uniformity </a:t>
            </a:r>
            <a:r>
              <a:rPr lang="en-US" dirty="0"/>
              <a:t>throughout the entire torqueing process</a:t>
            </a:r>
          </a:p>
          <a:p>
            <a:pPr lvl="1"/>
            <a:r>
              <a:rPr lang="en-US" dirty="0"/>
              <a:t>Torque target is 75 +/- 25  in-lbs., depending on gaps</a:t>
            </a:r>
          </a:p>
          <a:p>
            <a:pPr lvl="1"/>
            <a:r>
              <a:rPr lang="en-US" dirty="0"/>
              <a:t>Iterative measurements throughout build will ensure and verify that the gaps and coil pack squareness specifications are met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EB8F9-430E-CF40-B1F8-2C4E7A2E2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D8B8C-F56F-C743-8069-3B2B8752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20-Nov-2024 MQXFA19 Magnet Structure and Status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D97E39-EBE6-F04E-A0A8-27FFCBEC1812}"/>
              </a:ext>
            </a:extLst>
          </p:cNvPr>
          <p:cNvSpPr txBox="1"/>
          <p:nvPr/>
        </p:nvSpPr>
        <p:spPr>
          <a:xfrm>
            <a:off x="8125757" y="1177290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Uniform gaps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57E3D-375B-184F-83F3-80ADA6A7A7F7}"/>
              </a:ext>
            </a:extLst>
          </p:cNvPr>
          <p:cNvSpPr txBox="1"/>
          <p:nvPr/>
        </p:nvSpPr>
        <p:spPr>
          <a:xfrm>
            <a:off x="7227791" y="1915376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Q1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9A69E8-5624-0D4C-9281-DA935D9A3C39}"/>
              </a:ext>
            </a:extLst>
          </p:cNvPr>
          <p:cNvSpPr txBox="1"/>
          <p:nvPr/>
        </p:nvSpPr>
        <p:spPr>
          <a:xfrm>
            <a:off x="7245576" y="2689078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Q4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D4C0F7-9406-BD45-A07F-7A4FB4210983}"/>
              </a:ext>
            </a:extLst>
          </p:cNvPr>
          <p:cNvSpPr txBox="1"/>
          <p:nvPr/>
        </p:nvSpPr>
        <p:spPr>
          <a:xfrm>
            <a:off x="6721518" y="1915376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2"/>
                </a:solidFill>
              </a:rPr>
              <a:t>Q2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C59D66-3E8D-C149-A7BF-11DAA5100368}"/>
              </a:ext>
            </a:extLst>
          </p:cNvPr>
          <p:cNvSpPr txBox="1"/>
          <p:nvPr/>
        </p:nvSpPr>
        <p:spPr>
          <a:xfrm>
            <a:off x="6722048" y="2684087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2"/>
                </a:solidFill>
              </a:rPr>
              <a:t>Q3</a:t>
            </a:r>
          </a:p>
        </p:txBody>
      </p:sp>
      <p:sp>
        <p:nvSpPr>
          <p:cNvPr id="6" name="Rectangle 5"/>
          <p:cNvSpPr/>
          <p:nvPr/>
        </p:nvSpPr>
        <p:spPr>
          <a:xfrm>
            <a:off x="5596932" y="902916"/>
            <a:ext cx="3105890" cy="3105890"/>
          </a:xfrm>
          <a:prstGeom prst="rect">
            <a:avLst/>
          </a:prstGeom>
          <a:noFill/>
          <a:ln w="222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AC28EB-0EC4-014D-8E6C-0EDEF9B0A940}"/>
              </a:ext>
            </a:extLst>
          </p:cNvPr>
          <p:cNvSpPr txBox="1"/>
          <p:nvPr/>
        </p:nvSpPr>
        <p:spPr>
          <a:xfrm>
            <a:off x="6281653" y="3774758"/>
            <a:ext cx="1659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FF0000"/>
                </a:solidFill>
              </a:rPr>
              <a:t>Improved </a:t>
            </a:r>
            <a:r>
              <a:rPr lang="en-US" sz="1200" i="1" dirty="0" err="1">
                <a:solidFill>
                  <a:srgbClr val="FF0000"/>
                </a:solidFill>
              </a:rPr>
              <a:t>squareness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AC28EB-0EC4-014D-8E6C-0EDEF9B0A940}"/>
              </a:ext>
            </a:extLst>
          </p:cNvPr>
          <p:cNvSpPr txBox="1"/>
          <p:nvPr/>
        </p:nvSpPr>
        <p:spPr>
          <a:xfrm>
            <a:off x="7149877" y="4593375"/>
            <a:ext cx="1148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FF0000"/>
                </a:solidFill>
              </a:rPr>
              <a:t>See </a:t>
            </a:r>
            <a:r>
              <a:rPr lang="en-US" sz="1200" i="1">
                <a:solidFill>
                  <a:srgbClr val="FF0000"/>
                </a:solidFill>
              </a:rPr>
              <a:t>next slide</a:t>
            </a:r>
            <a:endParaRPr lang="en-US" sz="1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53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D94CDE-EBB7-7D06-D2B2-8F05DA269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3540806"/>
            <a:ext cx="4572000" cy="33171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64E838-D187-614F-A8FE-96A51381B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3540806"/>
            <a:ext cx="4572000" cy="331719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20-Nov-2024 MQXFA19 Magnet Structure and Status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MQXFA18 and A13b Gap 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1728896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/>
              <a:t>For the pole key gap:</a:t>
            </a:r>
            <a:r>
              <a:rPr lang="en-US" dirty="0"/>
              <a:t> </a:t>
            </a:r>
          </a:p>
          <a:p>
            <a:pPr lvl="1"/>
            <a:r>
              <a:rPr lang="en-US" b="1" i="1" dirty="0"/>
              <a:t>The average pole key gap (per side) among the four coils on each longitudinal location shall be</a:t>
            </a:r>
            <a:r>
              <a:rPr lang="en-US" i="1" dirty="0"/>
              <a:t> </a:t>
            </a:r>
            <a:r>
              <a:rPr lang="en-US" b="1" i="1" dirty="0">
                <a:solidFill>
                  <a:schemeClr val="bg2"/>
                </a:solidFill>
              </a:rPr>
              <a:t>+</a:t>
            </a:r>
            <a:r>
              <a:rPr lang="en-US" b="1" i="1" dirty="0">
                <a:solidFill>
                  <a:srgbClr val="FF0000"/>
                </a:solidFill>
              </a:rPr>
              <a:t>0.400</a:t>
            </a:r>
            <a:r>
              <a:rPr lang="en-US" b="1" i="1" dirty="0">
                <a:solidFill>
                  <a:schemeClr val="bg2"/>
                </a:solidFill>
              </a:rPr>
              <a:t> ±0.050 mm</a:t>
            </a:r>
            <a:r>
              <a:rPr lang="en-US" b="1" i="1" dirty="0"/>
              <a:t>. </a:t>
            </a:r>
          </a:p>
          <a:p>
            <a:pPr lvl="1"/>
            <a:r>
              <a:rPr lang="en-US" b="1" i="1" dirty="0"/>
              <a:t>The minimum pole key gap (per side) in any quadrant and in any longitudinal location shall be </a:t>
            </a:r>
            <a:r>
              <a:rPr lang="en-US" b="1" i="1" dirty="0">
                <a:solidFill>
                  <a:schemeClr val="bg2"/>
                </a:solidFill>
              </a:rPr>
              <a:t>&gt; +0.</a:t>
            </a:r>
            <a:r>
              <a:rPr lang="en-US" b="1" i="1" dirty="0">
                <a:solidFill>
                  <a:srgbClr val="FF0000"/>
                </a:solidFill>
              </a:rPr>
              <a:t>300</a:t>
            </a:r>
            <a:r>
              <a:rPr lang="en-US" b="1" i="1" dirty="0">
                <a:solidFill>
                  <a:schemeClr val="bg2"/>
                </a:solidFill>
              </a:rPr>
              <a:t> mm</a:t>
            </a:r>
            <a:r>
              <a:rPr lang="en-US" b="1" i="1" dirty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D20DEE-1116-4B46-BD5F-412AD36EDF61}"/>
              </a:ext>
            </a:extLst>
          </p:cNvPr>
          <p:cNvSpPr txBox="1"/>
          <p:nvPr/>
        </p:nvSpPr>
        <p:spPr>
          <a:xfrm>
            <a:off x="623265" y="3389822"/>
            <a:ext cx="3187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rgbClr val="FF0000"/>
                </a:solidFill>
              </a:rPr>
              <a:t>MQXFA18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B02706-6139-0F4B-9390-392AAA4275B0}"/>
              </a:ext>
            </a:extLst>
          </p:cNvPr>
          <p:cNvSpPr txBox="1"/>
          <p:nvPr/>
        </p:nvSpPr>
        <p:spPr>
          <a:xfrm>
            <a:off x="4571999" y="837178"/>
            <a:ext cx="2879835" cy="6555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Updated Specification wording in Doc DB 4009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E67DBA-7DF8-9548-8601-00E1CD3B0972}"/>
              </a:ext>
            </a:extLst>
          </p:cNvPr>
          <p:cNvSpPr txBox="1"/>
          <p:nvPr/>
        </p:nvSpPr>
        <p:spPr>
          <a:xfrm>
            <a:off x="5146187" y="3389822"/>
            <a:ext cx="3187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rgbClr val="FF0000"/>
                </a:solidFill>
              </a:rPr>
              <a:t>MQXFA13b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2E5DF2-4E34-133A-2DC1-08F7DD8BA366}"/>
              </a:ext>
            </a:extLst>
          </p:cNvPr>
          <p:cNvSpPr txBox="1"/>
          <p:nvPr/>
        </p:nvSpPr>
        <p:spPr>
          <a:xfrm>
            <a:off x="6031058" y="3359044"/>
            <a:ext cx="2345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FFFF00"/>
                </a:highlight>
              </a:rPr>
              <a:t>With previously tested coils</a:t>
            </a:r>
          </a:p>
        </p:txBody>
      </p:sp>
    </p:spTree>
    <p:extLst>
      <p:ext uri="{BB962C8B-B14F-4D97-AF65-F5344CB8AC3E}">
        <p14:creationId xmlns:p14="http://schemas.microsoft.com/office/powerpoint/2010/main" val="39998411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8EF391-2BAD-45F4-B22E-736040720C99}">
  <ds:schemaRefs>
    <ds:schemaRef ds:uri="http://schemas.microsoft.com/office/2006/metadata/properties"/>
    <ds:schemaRef ds:uri="http://purl.org/dc/dcmitype/"/>
    <ds:schemaRef ds:uri="8946e33d-fd2f-4ae4-8ee9-d90c129cdf9e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53778</TotalTime>
  <Words>1549</Words>
  <Application>Microsoft Macintosh PowerPoint</Application>
  <PresentationFormat>On-screen Show (4:3)</PresentationFormat>
  <Paragraphs>259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Symbol</vt:lpstr>
      <vt:lpstr>Wingdings</vt:lpstr>
      <vt:lpstr>Thème Office</vt:lpstr>
      <vt:lpstr>MQXFA19 Structure and Status</vt:lpstr>
      <vt:lpstr>MQXFA19 Structure Assembly</vt:lpstr>
      <vt:lpstr>MQXFA19 Proposed Coil Arrangement</vt:lpstr>
      <vt:lpstr>MQXFA19 Coil Pack Build 1 (Fuji)</vt:lpstr>
      <vt:lpstr>MQXFA19 Coil Pack Build (Final)</vt:lpstr>
      <vt:lpstr>Fuji Assembly Notes (1)</vt:lpstr>
      <vt:lpstr>Fuji Assembly Notes (2)</vt:lpstr>
      <vt:lpstr>Final Coil Pack Assembly Notes</vt:lpstr>
      <vt:lpstr>MQXFA18 and A13b Gap Measurements</vt:lpstr>
      <vt:lpstr>Avoiding Water-Electrical Issues</vt:lpstr>
      <vt:lpstr>Reducing Bladder Cycles</vt:lpstr>
      <vt:lpstr>Lessons Learned (MQXFA08b Load Key NCR)</vt:lpstr>
      <vt:lpstr>Lessons Learned: Strain Gauges and Hipot</vt:lpstr>
      <vt:lpstr>Lessons from “theoretical” MQXFA15 asymmetric shimming</vt:lpstr>
      <vt:lpstr>Using Tapered Load Shims</vt:lpstr>
      <vt:lpstr>MQXFA19 Structure Status</vt:lpstr>
      <vt:lpstr>Summary</vt:lpstr>
      <vt:lpstr>Additional Slides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MQXFAP1b Preload Progress</dc:title>
  <dc:creator>Heng Pan</dc:creator>
  <cp:lastModifiedBy>Dan Cheng</cp:lastModifiedBy>
  <cp:revision>613</cp:revision>
  <cp:lastPrinted>2022-11-18T04:00:11Z</cp:lastPrinted>
  <dcterms:created xsi:type="dcterms:W3CDTF">2020-03-09T16:37:58Z</dcterms:created>
  <dcterms:modified xsi:type="dcterms:W3CDTF">2024-11-20T14:47:58Z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