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63" r:id="rId5"/>
    <p:sldId id="385" r:id="rId6"/>
    <p:sldId id="392" r:id="rId7"/>
    <p:sldId id="497" r:id="rId8"/>
    <p:sldId id="492" r:id="rId9"/>
    <p:sldId id="487" r:id="rId10"/>
    <p:sldId id="501" r:id="rId11"/>
    <p:sldId id="502" r:id="rId12"/>
    <p:sldId id="491" r:id="rId13"/>
    <p:sldId id="486" r:id="rId14"/>
    <p:sldId id="490" r:id="rId15"/>
    <p:sldId id="414" r:id="rId16"/>
    <p:sldId id="500" r:id="rId17"/>
    <p:sldId id="416" r:id="rId18"/>
    <p:sldId id="493" r:id="rId19"/>
    <p:sldId id="480" r:id="rId20"/>
    <p:sldId id="489" r:id="rId21"/>
    <p:sldId id="474" r:id="rId22"/>
    <p:sldId id="290" r:id="rId23"/>
    <p:sldId id="386" r:id="rId24"/>
    <p:sldId id="366" r:id="rId25"/>
    <p:sldId id="367" r:id="rId26"/>
    <p:sldId id="378" r:id="rId27"/>
    <p:sldId id="389" r:id="rId28"/>
    <p:sldId id="390" r:id="rId29"/>
    <p:sldId id="419" r:id="rId30"/>
    <p:sldId id="369" r:id="rId31"/>
    <p:sldId id="380" r:id="rId32"/>
    <p:sldId id="387" r:id="rId33"/>
    <p:sldId id="383" r:id="rId34"/>
    <p:sldId id="371" r:id="rId35"/>
    <p:sldId id="373" r:id="rId36"/>
    <p:sldId id="368" r:id="rId37"/>
    <p:sldId id="377" r:id="rId38"/>
    <p:sldId id="374" r:id="rId39"/>
    <p:sldId id="381" r:id="rId4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800000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 autoAdjust="0"/>
    <p:restoredTop sz="88215" autoAdjust="0"/>
  </p:normalViewPr>
  <p:slideViewPr>
    <p:cSldViewPr snapToGrid="0" showGuides="1">
      <p:cViewPr varScale="1">
        <p:scale>
          <a:sx n="124" d="100"/>
          <a:sy n="124" d="100"/>
        </p:scale>
        <p:origin x="968" y="168"/>
      </p:cViewPr>
      <p:guideLst>
        <p:guide orient="horz" pos="4080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20/11/2024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20/11/2024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32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21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48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38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MQXFA19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MQXFA19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MQXFA19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MQXFA19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MQXFA19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MQXFA19 Preload Targets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MQXFA19 Preload Targets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D. Cheng, P. </a:t>
            </a:r>
            <a:r>
              <a:rPr lang="en-GB" dirty="0" err="1"/>
              <a:t>Ferracin</a:t>
            </a:r>
            <a:r>
              <a:rPr lang="en-GB" dirty="0"/>
              <a:t>, L. Garcia-Fajardo, H. Pan</a:t>
            </a:r>
          </a:p>
          <a:p>
            <a:r>
              <a:rPr lang="en-GB" dirty="0"/>
              <a:t>For the LBNL AUP Team</a:t>
            </a:r>
          </a:p>
          <a:p>
            <a:r>
              <a:rPr lang="en-US" i="1" dirty="0"/>
              <a:t>20-Nov-2024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39511A-FF29-74B0-E957-3777F02DC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42" y="604774"/>
            <a:ext cx="7947633" cy="5751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 at RT for MQXFA Magnets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D6D80-A16E-FE46-9B18-5E7AD4366697}"/>
              </a:ext>
            </a:extLst>
          </p:cNvPr>
          <p:cNvSpPr txBox="1"/>
          <p:nvPr/>
        </p:nvSpPr>
        <p:spPr>
          <a:xfrm>
            <a:off x="1429212" y="3776682"/>
            <a:ext cx="2159229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 NOTE: MQXFA09 shell-yoke assembly was unloaded and SG offsets were forced to original pre-A09 preload values before preloading MQXFA11. E.g. shell SG values are likely over-reporting calculated stresses by 2-5 </a:t>
            </a:r>
            <a:r>
              <a:rPr lang="en-US" sz="1200" dirty="0" err="1">
                <a:solidFill>
                  <a:srgbClr val="FF0000"/>
                </a:solidFill>
              </a:rPr>
              <a:t>MPa</a:t>
            </a:r>
            <a:r>
              <a:rPr lang="en-US" sz="1200" dirty="0">
                <a:solidFill>
                  <a:srgbClr val="FF0000"/>
                </a:solidFill>
              </a:rPr>
              <a:t> in Shell 7. See appendix.</a:t>
            </a:r>
          </a:p>
        </p:txBody>
      </p:sp>
    </p:spTree>
    <p:extLst>
      <p:ext uri="{BB962C8B-B14F-4D97-AF65-F5344CB8AC3E}">
        <p14:creationId xmlns:p14="http://schemas.microsoft.com/office/powerpoint/2010/main" val="133926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83E452-004A-5158-F0E5-6A9E07538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111" y="1096007"/>
            <a:ext cx="4609607" cy="3776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Bladder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39" y="1219200"/>
            <a:ext cx="4079270" cy="50718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MQXFA10 shimmed coils were smaller, so overall coil pack size was smaller than in other magnets</a:t>
            </a:r>
          </a:p>
          <a:p>
            <a:pPr lvl="1"/>
            <a:r>
              <a:rPr lang="en-US" dirty="0"/>
              <a:t>Required an additional .025 mm of load key shim to achieve target coil preload (13.82 mm total)</a:t>
            </a:r>
          </a:p>
          <a:p>
            <a:r>
              <a:rPr lang="en-US" dirty="0"/>
              <a:t>MQXFA11 utilized more midplane shim than A07-A10) due to adjusted measurement reporting</a:t>
            </a:r>
          </a:p>
          <a:p>
            <a:pPr lvl="1"/>
            <a:r>
              <a:rPr lang="en-US" dirty="0"/>
              <a:t>Larger coil pack required higher pressures at same key shim size</a:t>
            </a:r>
          </a:p>
          <a:p>
            <a:pPr lvl="1"/>
            <a:r>
              <a:rPr lang="en-US" dirty="0"/>
              <a:t>But required smaller total key size to reach target (13.74 mm total)</a:t>
            </a:r>
          </a:p>
          <a:p>
            <a:r>
              <a:rPr lang="en-US" dirty="0"/>
              <a:t>Plot of bladder pressures vs target shows correlation between required bladder pressure to achieve preload targets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0AAF3-64FF-1649-834A-2D41AAD6C041}"/>
              </a:ext>
            </a:extLst>
          </p:cNvPr>
          <p:cNvCxnSpPr/>
          <p:nvPr/>
        </p:nvCxnSpPr>
        <p:spPr>
          <a:xfrm>
            <a:off x="7357537" y="2291892"/>
            <a:ext cx="0" cy="17791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804005-CA7D-D044-99F4-6DCC80698CF4}"/>
              </a:ext>
            </a:extLst>
          </p:cNvPr>
          <p:cNvSpPr txBox="1"/>
          <p:nvPr/>
        </p:nvSpPr>
        <p:spPr>
          <a:xfrm>
            <a:off x="7067207" y="4070996"/>
            <a:ext cx="1530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50% Azimuthal load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1687BC-B987-7A42-96AD-97809A7A0F62}"/>
              </a:ext>
            </a:extLst>
          </p:cNvPr>
          <p:cNvCxnSpPr>
            <a:cxnSpLocks/>
          </p:cNvCxnSpPr>
          <p:nvPr/>
        </p:nvCxnSpPr>
        <p:spPr>
          <a:xfrm flipH="1" flipV="1">
            <a:off x="8285737" y="2758504"/>
            <a:ext cx="308463" cy="500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C759663-D528-C648-BD50-AE1030525001}"/>
              </a:ext>
            </a:extLst>
          </p:cNvPr>
          <p:cNvSpPr/>
          <p:nvPr/>
        </p:nvSpPr>
        <p:spPr>
          <a:xfrm rot="1758272">
            <a:off x="7766739" y="2402717"/>
            <a:ext cx="569898" cy="35433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0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 Process </a:t>
            </a:r>
            <a:r>
              <a:rPr lang="en-US" u="sng" dirty="0"/>
              <a:t>With Tapered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pre-load sequence:  </a:t>
            </a:r>
          </a:p>
          <a:p>
            <a:pPr lvl="1"/>
            <a:r>
              <a:rPr lang="en-US" dirty="0"/>
              <a:t>Pre-loaded axial rods with average  ~50 µ</a:t>
            </a:r>
            <a:r>
              <a:rPr lang="el-GR" dirty="0"/>
              <a:t>ε;</a:t>
            </a:r>
          </a:p>
          <a:p>
            <a:pPr lvl="1"/>
            <a:r>
              <a:rPr lang="el-GR" dirty="0"/>
              <a:t>50% </a:t>
            </a:r>
            <a:r>
              <a:rPr lang="en-US" dirty="0"/>
              <a:t>azimuthal pre-load </a:t>
            </a:r>
            <a:r>
              <a:rPr lang="en-US" b="1" i="1" dirty="0"/>
              <a:t>(~0.030” shims, or total 13.52 mm)</a:t>
            </a:r>
          </a:p>
          <a:p>
            <a:pPr lvl="1"/>
            <a:r>
              <a:rPr lang="en-US" dirty="0"/>
              <a:t>50% axial pre-load </a:t>
            </a:r>
            <a:r>
              <a:rPr lang="en-US" b="1" i="1" dirty="0"/>
              <a:t>(~470 µ</a:t>
            </a:r>
            <a:r>
              <a:rPr lang="el-GR" b="1" i="1" dirty="0"/>
              <a:t>ε)</a:t>
            </a:r>
          </a:p>
          <a:p>
            <a:pPr lvl="1"/>
            <a:r>
              <a:rPr lang="el-GR" dirty="0"/>
              <a:t>100% </a:t>
            </a:r>
            <a:r>
              <a:rPr lang="en-US" dirty="0"/>
              <a:t>azimuthal pre-load </a:t>
            </a:r>
            <a:r>
              <a:rPr lang="en-US" b="1" i="1" dirty="0"/>
              <a:t>(~.040” shims, or total ~13.8 mm)</a:t>
            </a:r>
          </a:p>
          <a:p>
            <a:pPr lvl="2"/>
            <a:r>
              <a:rPr lang="en-US" b="1" i="1" u="sng" dirty="0">
                <a:solidFill>
                  <a:srgbClr val="FF0000"/>
                </a:solidFill>
              </a:rPr>
              <a:t>Final Operation with Tapered Load shims on LE</a:t>
            </a:r>
          </a:p>
          <a:p>
            <a:pPr lvl="1"/>
            <a:r>
              <a:rPr lang="en-US" dirty="0"/>
              <a:t>100% axial pre-load </a:t>
            </a:r>
            <a:r>
              <a:rPr lang="en-US" b="1" i="1" dirty="0"/>
              <a:t>(~950 µ</a:t>
            </a:r>
            <a:r>
              <a:rPr lang="el-GR" b="1" i="1" dirty="0"/>
              <a:t>ε)</a:t>
            </a:r>
            <a:endParaRPr lang="en-US" b="1" i="1" dirty="0"/>
          </a:p>
          <a:p>
            <a:endParaRPr lang="en-US" dirty="0"/>
          </a:p>
          <a:p>
            <a:r>
              <a:rPr lang="en-US" dirty="0"/>
              <a:t>The pre-load process:  </a:t>
            </a:r>
          </a:p>
          <a:p>
            <a:pPr lvl="1"/>
            <a:r>
              <a:rPr lang="en-US" dirty="0"/>
              <a:t>We preloaded MQXFA05 quadrant by quadrant from the initial 0.010” shims (total 13.01mm) in 0.005” steps, reaching a peak bladder pressure of 4500 psi.</a:t>
            </a:r>
          </a:p>
          <a:p>
            <a:pPr lvl="1"/>
            <a:r>
              <a:rPr lang="en-US" b="1" i="1" dirty="0"/>
              <a:t>All subsequent magnets used quadrant by quadrant loading after the 0.015” shims step (total ~13.14 mm)</a:t>
            </a:r>
          </a:p>
          <a:p>
            <a:endParaRPr lang="en-US" b="1" i="1" dirty="0"/>
          </a:p>
          <a:p>
            <a:endParaRPr lang="el-GR" i="1" dirty="0"/>
          </a:p>
          <a:p>
            <a:pPr lvl="1"/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BE6B708-B85C-834E-AA9E-E315BF41E2DE}"/>
              </a:ext>
            </a:extLst>
          </p:cNvPr>
          <p:cNvSpPr/>
          <p:nvPr/>
        </p:nvSpPr>
        <p:spPr>
          <a:xfrm>
            <a:off x="5545777" y="3265715"/>
            <a:ext cx="3501023" cy="1116283"/>
          </a:xfrm>
          <a:prstGeom prst="wedgeRoundRectCallout">
            <a:avLst>
              <a:gd name="adj1" fmla="val 13472"/>
              <a:gd name="adj2" fmla="val 146563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MQXFA05 Coil 115 slope may have been caused by “locking in” a position too early in the preload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E3055-3C54-5044-BFDA-625350544316}"/>
              </a:ext>
            </a:extLst>
          </p:cNvPr>
          <p:cNvSpPr/>
          <p:nvPr/>
        </p:nvSpPr>
        <p:spPr>
          <a:xfrm>
            <a:off x="6613451" y="971715"/>
            <a:ext cx="2530549" cy="8003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See Talk about shim package targets</a:t>
            </a:r>
          </a:p>
        </p:txBody>
      </p:sp>
    </p:spTree>
    <p:extLst>
      <p:ext uri="{BB962C8B-B14F-4D97-AF65-F5344CB8AC3E}">
        <p14:creationId xmlns:p14="http://schemas.microsoft.com/office/powerpoint/2010/main" val="34817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47C1FD-1642-A319-4925-9FE3AE917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83" y="1930941"/>
            <a:ext cx="6299791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MQXFA19 Pre-Stress due to Coil Variations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278060"/>
            <a:ext cx="6550800" cy="360000"/>
          </a:xfrm>
        </p:spPr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4461FF-E2EF-CC45-A8A4-66156C8719F7}"/>
              </a:ext>
            </a:extLst>
          </p:cNvPr>
          <p:cNvSpPr/>
          <p:nvPr/>
        </p:nvSpPr>
        <p:spPr>
          <a:xfrm>
            <a:off x="5930655" y="3392467"/>
            <a:ext cx="150395" cy="4119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958A9C-E761-3946-AE50-BECCB54BD114}"/>
              </a:ext>
            </a:extLst>
          </p:cNvPr>
          <p:cNvCxnSpPr>
            <a:cxnSpLocks/>
          </p:cNvCxnSpPr>
          <p:nvPr/>
        </p:nvCxnSpPr>
        <p:spPr>
          <a:xfrm flipH="1">
            <a:off x="2001817" y="3404753"/>
            <a:ext cx="44889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8E9044-EA8B-4045-A4F5-FB25157A7B22}"/>
              </a:ext>
            </a:extLst>
          </p:cNvPr>
          <p:cNvCxnSpPr>
            <a:cxnSpLocks/>
            <a:endCxn id="8" idx="5"/>
          </p:cNvCxnSpPr>
          <p:nvPr/>
        </p:nvCxnSpPr>
        <p:spPr>
          <a:xfrm flipH="1" flipV="1">
            <a:off x="6059025" y="3744116"/>
            <a:ext cx="695284" cy="1216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09B4B8-BB55-B949-A2F0-F7FC0118F0B9}"/>
              </a:ext>
            </a:extLst>
          </p:cNvPr>
          <p:cNvSpPr txBox="1"/>
          <p:nvPr/>
        </p:nvSpPr>
        <p:spPr>
          <a:xfrm>
            <a:off x="6690484" y="5057864"/>
            <a:ext cx="217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Starting with MQXFA08 coils there is now a CMM measurement at the SG location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1B3E9E-AF06-DF40-A46D-E8F9A1F5894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687359" y="2920726"/>
            <a:ext cx="4123973" cy="5236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433B53-687A-7541-8893-9C322ABF8890}"/>
              </a:ext>
            </a:extLst>
          </p:cNvPr>
          <p:cNvSpPr txBox="1"/>
          <p:nvPr/>
        </p:nvSpPr>
        <p:spPr>
          <a:xfrm>
            <a:off x="6811332" y="2505227"/>
            <a:ext cx="223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Two locations appear slightly larger on average than at the SG location, per measurements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E4E14-DE69-3B4D-A042-5103418E3EC4}"/>
              </a:ext>
            </a:extLst>
          </p:cNvPr>
          <p:cNvSpPr txBox="1"/>
          <p:nvPr/>
        </p:nvSpPr>
        <p:spPr>
          <a:xfrm>
            <a:off x="3228975" y="2071769"/>
            <a:ext cx="2288907" cy="1012048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US" dirty="0"/>
              <a:t>Shimmed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0.003” </a:t>
            </a:r>
            <a:r>
              <a:rPr lang="en-US" dirty="0"/>
              <a:t>on 156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0.003” </a:t>
            </a:r>
            <a:r>
              <a:rPr lang="en-US" dirty="0"/>
              <a:t>on 161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0.005” </a:t>
            </a:r>
            <a:r>
              <a:rPr lang="en-US" dirty="0"/>
              <a:t>on 248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0.003” </a:t>
            </a:r>
            <a:r>
              <a:rPr lang="en-US" dirty="0"/>
              <a:t>on 251</a:t>
            </a:r>
            <a:endParaRPr lang="en-US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88575"/>
            <a:ext cx="7920000" cy="84278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Coil sizes based on CMM and shimmed sizes on midplane</a:t>
            </a:r>
          </a:p>
          <a:p>
            <a:r>
              <a:rPr lang="en-US" u="sng" dirty="0"/>
              <a:t>The amount of increased average stress above what is measured at the SG is still below the +10 MPa “hard limit” when staying below the </a:t>
            </a:r>
            <a:r>
              <a:rPr lang="en-US" b="1" u="sng" dirty="0"/>
              <a:t>120 MPa</a:t>
            </a:r>
            <a:r>
              <a:rPr lang="en-US" u="sng" dirty="0"/>
              <a:t> limit during all pressure operations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2E98AC-B777-8749-A98E-06786C6F78C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141069" y="2920726"/>
            <a:ext cx="3670263" cy="552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98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Axial Preload for MQXFA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445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axial preload targets the same level of MQXFA04 - 11: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4324C5-5FE4-8840-976C-03A960E26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64393"/>
              </p:ext>
            </p:extLst>
          </p:nvPr>
        </p:nvGraphicFramePr>
        <p:xfrm>
          <a:off x="692150" y="2133600"/>
          <a:ext cx="775969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50">
                  <a:extLst>
                    <a:ext uri="{9D8B030D-6E8A-4147-A177-3AD203B41FA5}">
                      <a16:colId xmlns:a16="http://schemas.microsoft.com/office/drawing/2014/main" val="56093679"/>
                    </a:ext>
                  </a:extLst>
                </a:gridCol>
                <a:gridCol w="1737730">
                  <a:extLst>
                    <a:ext uri="{9D8B030D-6E8A-4147-A177-3AD203B41FA5}">
                      <a16:colId xmlns:a16="http://schemas.microsoft.com/office/drawing/2014/main" val="3516091826"/>
                    </a:ext>
                  </a:extLst>
                </a:gridCol>
                <a:gridCol w="1399170">
                  <a:extLst>
                    <a:ext uri="{9D8B030D-6E8A-4147-A177-3AD203B41FA5}">
                      <a16:colId xmlns:a16="http://schemas.microsoft.com/office/drawing/2014/main" val="2309056510"/>
                    </a:ext>
                  </a:extLst>
                </a:gridCol>
                <a:gridCol w="1543049">
                  <a:extLst>
                    <a:ext uri="{9D8B030D-6E8A-4147-A177-3AD203B41FA5}">
                      <a16:colId xmlns:a16="http://schemas.microsoft.com/office/drawing/2014/main" val="2357909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MQXFA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Nom. 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66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950 µε ± 95 µε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 µe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1750 µe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52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Axial Force (MN)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45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 to the E.M. force at nom.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3056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9FC2A6-BA54-ED4D-969D-0F2C871091B7}"/>
              </a:ext>
            </a:extLst>
          </p:cNvPr>
          <p:cNvSpPr txBox="1"/>
          <p:nvPr/>
        </p:nvSpPr>
        <p:spPr>
          <a:xfrm>
            <a:off x="1714499" y="4701897"/>
            <a:ext cx="571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axial </a:t>
            </a:r>
            <a:r>
              <a:rPr lang="en-US" dirty="0" err="1"/>
              <a:t>e.m</a:t>
            </a:r>
            <a:r>
              <a:rPr lang="en-US" dirty="0"/>
              <a:t>. force is 1.2 MN at nominal current</a:t>
            </a:r>
          </a:p>
        </p:txBody>
      </p:sp>
    </p:spTree>
    <p:extLst>
      <p:ext uri="{BB962C8B-B14F-4D97-AF65-F5344CB8AC3E}">
        <p14:creationId xmlns:p14="http://schemas.microsoft.com/office/powerpoint/2010/main" val="354318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R.T. preload targets for </a:t>
            </a:r>
            <a:r>
              <a:rPr lang="en-US" b="1" dirty="0"/>
              <a:t>MQXFA19 </a:t>
            </a:r>
            <a:r>
              <a:rPr lang="en-US" dirty="0"/>
              <a:t>remain unchanged and follow the Magnet Specifications:</a:t>
            </a:r>
          </a:p>
          <a:p>
            <a:pPr lvl="1"/>
            <a:r>
              <a:rPr lang="en-US" dirty="0"/>
              <a:t>Shell Stress: 58 ± 6 MPa</a:t>
            </a:r>
          </a:p>
          <a:p>
            <a:pPr lvl="1"/>
            <a:r>
              <a:rPr lang="en-US" dirty="0"/>
              <a:t>Coil Stress: -80 ± 8 MPa</a:t>
            </a:r>
          </a:p>
          <a:p>
            <a:pPr lvl="1"/>
            <a:r>
              <a:rPr lang="en-US" dirty="0"/>
              <a:t>Rod strain: 950 ± 95 µ</a:t>
            </a:r>
            <a:r>
              <a:rPr lang="el-GR" dirty="0"/>
              <a:t>ε</a:t>
            </a:r>
            <a:endParaRPr lang="en-US" dirty="0"/>
          </a:p>
          <a:p>
            <a:pPr lvl="1"/>
            <a:r>
              <a:rPr lang="en-US" i="1" dirty="0"/>
              <a:t>(New) Shell 1 average stress &lt;80 </a:t>
            </a:r>
            <a:r>
              <a:rPr lang="en-US" i="1" dirty="0" err="1"/>
              <a:t>Mpa</a:t>
            </a:r>
            <a:endParaRPr lang="en-US" i="1" dirty="0"/>
          </a:p>
          <a:p>
            <a:r>
              <a:rPr lang="en-US" dirty="0"/>
              <a:t>Cold powering deltas are used to determine the preload on the coils (MQXFA7b Coil SG data is the latest set available)</a:t>
            </a:r>
          </a:p>
          <a:p>
            <a:r>
              <a:rPr lang="en-US"/>
              <a:t>Max </a:t>
            </a:r>
            <a:r>
              <a:rPr lang="en-US" dirty="0"/>
              <a:t>Coil stress excursion to 120 </a:t>
            </a:r>
            <a:r>
              <a:rPr lang="en-US" dirty="0" err="1"/>
              <a:t>Mpa</a:t>
            </a:r>
            <a:r>
              <a:rPr lang="en-US" dirty="0"/>
              <a:t> </a:t>
            </a:r>
          </a:p>
          <a:p>
            <a:r>
              <a:rPr lang="en-US" dirty="0"/>
              <a:t>Average coil size (arc length) after shimming is within ~±100 µm with respect to average coil size measured at the strain gauge location within the straight section</a:t>
            </a:r>
          </a:p>
          <a:p>
            <a:r>
              <a:rPr lang="en-US" dirty="0"/>
              <a:t>The preload process will start quadrant by quadrant loading after the ~13.14 mm load key step</a:t>
            </a:r>
          </a:p>
          <a:p>
            <a:pPr lvl="1"/>
            <a:r>
              <a:rPr lang="en-US" dirty="0"/>
              <a:t>Intended to prevent “locking in” a position too early</a:t>
            </a:r>
          </a:p>
          <a:p>
            <a:r>
              <a:rPr lang="en-US" dirty="0"/>
              <a:t>See other talk for a discussion on the shim package targets</a:t>
            </a:r>
          </a:p>
          <a:p>
            <a:r>
              <a:rPr lang="en-US" dirty="0"/>
              <a:t>Tapered load shims will be installed in this magnet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56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8B59-647F-3C4C-B3ED-96DB0A79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9FD0-BCEE-7B40-A49A-9387E1B3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B837-3BDE-9843-9404-71A2CFED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C1BE-D2FA-9745-ADD9-A4B0D0F02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38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79999"/>
            <a:ext cx="7920000" cy="899239"/>
          </a:xfrm>
        </p:spPr>
        <p:txBody>
          <a:bodyPr/>
          <a:lstStyle/>
          <a:p>
            <a:r>
              <a:rPr lang="en-US" dirty="0"/>
              <a:t>The Load Condition after CD </a:t>
            </a:r>
            <a:br>
              <a:rPr lang="en-US" dirty="0"/>
            </a:br>
            <a:r>
              <a:rPr lang="en-US" dirty="0"/>
              <a:t>(based on powering)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9985BB-9F33-49B0-891C-8B38D64E5E3C}"/>
              </a:ext>
            </a:extLst>
          </p:cNvPr>
          <p:cNvGrpSpPr/>
          <p:nvPr/>
        </p:nvGrpSpPr>
        <p:grpSpPr>
          <a:xfrm>
            <a:off x="1773025" y="1470068"/>
            <a:ext cx="5788450" cy="4305604"/>
            <a:chOff x="1830175" y="1500548"/>
            <a:chExt cx="5788450" cy="43056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175" y="1500548"/>
              <a:ext cx="5788450" cy="430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5-Point Star 6">
              <a:extLst>
                <a:ext uri="{FF2B5EF4-FFF2-40B4-BE49-F238E27FC236}">
                  <a16:creationId xmlns:a16="http://schemas.microsoft.com/office/drawing/2014/main" id="{9545D449-3481-4447-9E1B-334E89991F44}"/>
                </a:ext>
              </a:extLst>
            </p:cNvPr>
            <p:cNvSpPr/>
            <p:nvPr/>
          </p:nvSpPr>
          <p:spPr>
            <a:xfrm>
              <a:off x="5569136" y="2799991"/>
              <a:ext cx="214180" cy="16545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AD30F-A0B8-4CE8-BB2A-D43EF1B17A81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5783318" y="2549502"/>
              <a:ext cx="275442" cy="306444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DD12281-41D5-45D5-9977-DAFE74B324F9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5256600" y="2481206"/>
              <a:ext cx="363243" cy="216799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441B8A-B7A0-4403-B28A-785306CFBB2F}"/>
                </a:ext>
              </a:extLst>
            </p:cNvPr>
            <p:cNvSpPr txBox="1"/>
            <p:nvPr/>
          </p:nvSpPr>
          <p:spPr>
            <a:xfrm>
              <a:off x="5604135" y="2287892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58FD89-D26B-416D-BC66-5C903FE97432}"/>
                </a:ext>
              </a:extLst>
            </p:cNvPr>
            <p:cNvSpPr txBox="1"/>
            <p:nvPr/>
          </p:nvSpPr>
          <p:spPr>
            <a:xfrm>
              <a:off x="4801975" y="221959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MXQFA04</a:t>
              </a:r>
            </a:p>
          </p:txBody>
        </p:sp>
        <p:sp>
          <p:nvSpPr>
            <p:cNvPr id="22" name="5-Point Star 6">
              <a:extLst>
                <a:ext uri="{FF2B5EF4-FFF2-40B4-BE49-F238E27FC236}">
                  <a16:creationId xmlns:a16="http://schemas.microsoft.com/office/drawing/2014/main" id="{3D91EDC1-C17D-4432-A000-27304A34D015}"/>
                </a:ext>
              </a:extLst>
            </p:cNvPr>
            <p:cNvSpPr/>
            <p:nvPr/>
          </p:nvSpPr>
          <p:spPr>
            <a:xfrm>
              <a:off x="5497045" y="2773217"/>
              <a:ext cx="214180" cy="165459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4CEB191-D2E3-4602-83F8-D1224D82C665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5225036" y="2959615"/>
              <a:ext cx="363909" cy="230631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031EDB-8D8A-40A9-A309-FD4D0BA4B49C}"/>
                </a:ext>
              </a:extLst>
            </p:cNvPr>
            <p:cNvSpPr txBox="1"/>
            <p:nvPr/>
          </p:nvSpPr>
          <p:spPr>
            <a:xfrm>
              <a:off x="4770411" y="319024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MXQFA05</a:t>
              </a:r>
            </a:p>
          </p:txBody>
        </p:sp>
        <p:sp>
          <p:nvSpPr>
            <p:cNvPr id="27" name="5-Point Star 6">
              <a:extLst>
                <a:ext uri="{FF2B5EF4-FFF2-40B4-BE49-F238E27FC236}">
                  <a16:creationId xmlns:a16="http://schemas.microsoft.com/office/drawing/2014/main" id="{FEE69FA3-F90A-4F3F-AF09-40924BA14593}"/>
                </a:ext>
              </a:extLst>
            </p:cNvPr>
            <p:cNvSpPr/>
            <p:nvPr/>
          </p:nvSpPr>
          <p:spPr>
            <a:xfrm>
              <a:off x="5619843" y="2928547"/>
              <a:ext cx="214180" cy="165459"/>
            </a:xfrm>
            <a:prstGeom prst="star5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603F2DE-EEA5-475F-B958-3BE33FCC3762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H="1" flipV="1">
              <a:off x="5744507" y="3086428"/>
              <a:ext cx="84238" cy="31031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8D26AF-7C7A-4525-92E3-C575CD72C8EC}"/>
                </a:ext>
              </a:extLst>
            </p:cNvPr>
            <p:cNvSpPr txBox="1"/>
            <p:nvPr/>
          </p:nvSpPr>
          <p:spPr>
            <a:xfrm>
              <a:off x="5374120" y="3396744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MXQFA06</a:t>
              </a:r>
            </a:p>
          </p:txBody>
        </p:sp>
        <p:sp>
          <p:nvSpPr>
            <p:cNvPr id="34" name="5-Point Star 6">
              <a:extLst>
                <a:ext uri="{FF2B5EF4-FFF2-40B4-BE49-F238E27FC236}">
                  <a16:creationId xmlns:a16="http://schemas.microsoft.com/office/drawing/2014/main" id="{340149AD-F0E9-4BF4-A3F6-C9525154A70F}"/>
                </a:ext>
              </a:extLst>
            </p:cNvPr>
            <p:cNvSpPr/>
            <p:nvPr/>
          </p:nvSpPr>
          <p:spPr>
            <a:xfrm>
              <a:off x="5380310" y="2794360"/>
              <a:ext cx="214180" cy="165459"/>
            </a:xfrm>
            <a:prstGeom prst="star5">
              <a:avLst/>
            </a:prstGeom>
            <a:solidFill>
              <a:srgbClr val="B4C6E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C13BE51-9D10-478B-BB45-92CBA0EBD7D2}"/>
                </a:ext>
              </a:extLst>
            </p:cNvPr>
            <p:cNvCxnSpPr>
              <a:cxnSpLocks/>
            </p:cNvCxnSpPr>
            <p:nvPr/>
          </p:nvCxnSpPr>
          <p:spPr>
            <a:xfrm>
              <a:off x="5021348" y="2658330"/>
              <a:ext cx="358631" cy="19520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AB3CEE-7146-41A8-9AF2-CDBCCDEAD8B4}"/>
                </a:ext>
              </a:extLst>
            </p:cNvPr>
            <p:cNvSpPr txBox="1"/>
            <p:nvPr/>
          </p:nvSpPr>
          <p:spPr>
            <a:xfrm>
              <a:off x="4392956" y="2447451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MXQFA07</a:t>
              </a:r>
            </a:p>
          </p:txBody>
        </p:sp>
        <p:sp>
          <p:nvSpPr>
            <p:cNvPr id="39" name="5-Point Star 6">
              <a:extLst>
                <a:ext uri="{FF2B5EF4-FFF2-40B4-BE49-F238E27FC236}">
                  <a16:creationId xmlns:a16="http://schemas.microsoft.com/office/drawing/2014/main" id="{8DA5F298-6F7C-4509-8943-C978AF543725}"/>
                </a:ext>
              </a:extLst>
            </p:cNvPr>
            <p:cNvSpPr/>
            <p:nvPr/>
          </p:nvSpPr>
          <p:spPr>
            <a:xfrm>
              <a:off x="5561736" y="2652239"/>
              <a:ext cx="214180" cy="165459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D2BA898-1B0C-5D44-94C3-672E98DFD81E}"/>
              </a:ext>
            </a:extLst>
          </p:cNvPr>
          <p:cNvSpPr txBox="1"/>
          <p:nvPr/>
        </p:nvSpPr>
        <p:spPr>
          <a:xfrm>
            <a:off x="3634805" y="5835383"/>
            <a:ext cx="5182829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NOTE: axial load values due to cool down SG data is still being examined</a:t>
            </a:r>
          </a:p>
        </p:txBody>
      </p:sp>
    </p:spTree>
    <p:extLst>
      <p:ext uri="{BB962C8B-B14F-4D97-AF65-F5344CB8AC3E}">
        <p14:creationId xmlns:p14="http://schemas.microsoft.com/office/powerpoint/2010/main" val="305900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entury Gothic" panose="020B0502020202020204" pitchFamily="34" charset="0"/>
              </a:rPr>
              <a:t>Preload Targets for MQXFA</a:t>
            </a:r>
            <a:endParaRPr lang="zh-CN" altLang="en-US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2550" y="1745397"/>
          <a:ext cx="3335337" cy="134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76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Interference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gap (µm/side)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 interception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shell</a:t>
                      </a:r>
                      <a:r>
                        <a:rPr lang="en-US" sz="1200" i="1" baseline="-25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i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(1.9K)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130206" y="4704080"/>
          <a:ext cx="60477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16.47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17.89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19 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Average Von Mises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Peak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E: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3"/>
          <a:stretch/>
        </p:blipFill>
        <p:spPr bwMode="auto">
          <a:xfrm>
            <a:off x="830263" y="2991966"/>
            <a:ext cx="4019572" cy="15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982133" y="4326467"/>
            <a:ext cx="1185334" cy="1303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21000" y="3640667"/>
            <a:ext cx="1016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5867" y="3962401"/>
            <a:ext cx="855133" cy="1126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08867" y="3378202"/>
            <a:ext cx="660400" cy="1710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9160" y="914400"/>
            <a:ext cx="446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We have kept the same pole-gap since MQXFA03: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zh-CN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bout ≥ 5.5 mil/side: </a:t>
            </a: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will not fully close at cold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3332A2E-7EF1-48FC-978F-909823D4D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2D90C9-2C5D-4E9A-950F-29C7FC25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35" y="854717"/>
            <a:ext cx="399153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F742-9E34-684B-BECE-42EC3B5F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</a:t>
            </a:r>
            <a:r>
              <a:rPr lang="en-US" altLang="zh-CN" dirty="0"/>
              <a:t>&amp;6</a:t>
            </a:r>
            <a:r>
              <a:rPr lang="en-US" dirty="0"/>
              <a:t> Load Key Shimming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01993-4B0B-4C45-85AD-401C4438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Fr</a:t>
            </a:r>
            <a:r>
              <a:rPr lang="en-US" altLang="zh-CN" i="1" dirty="0"/>
              <a:t>om</a:t>
            </a:r>
            <a:r>
              <a:rPr lang="en-US" i="1" dirty="0"/>
              <a:t> MQXFA05, we reduced number of operations from ~10 steps to 7 steps using a constant 0.005” shim increment</a:t>
            </a:r>
          </a:p>
          <a:p>
            <a:endParaRPr lang="en-US" dirty="0"/>
          </a:p>
          <a:p>
            <a:r>
              <a:rPr lang="en-US" dirty="0"/>
              <a:t>Magnets MQXFA03 to -05 were plotted together</a:t>
            </a:r>
          </a:p>
          <a:p>
            <a:pPr lvl="1"/>
            <a:r>
              <a:rPr lang="en-US" dirty="0"/>
              <a:t>Shows full-quadrant loading, diametrical loading, and quadrant loading</a:t>
            </a:r>
          </a:p>
          <a:p>
            <a:r>
              <a:rPr lang="en-US" dirty="0"/>
              <a:t>Load key shims stacks are shown vs. pump pressure required to achieve insertion</a:t>
            </a:r>
          </a:p>
          <a:p>
            <a:pPr lvl="1"/>
            <a:r>
              <a:rPr lang="en-US" dirty="0"/>
              <a:t>Pressures shown are the highest pressure required (in the case of diametrical and/or quadrant) to complete a full round of shimming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3DAEE-CD56-8D41-9DC1-762771C2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275D8-3C1C-4544-BB85-C33088D3B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96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Preload targets</a:t>
            </a:r>
          </a:p>
          <a:p>
            <a:r>
              <a:rPr lang="en-US" dirty="0"/>
              <a:t>Overview of MQXFA03-13b pre-loads achieved</a:t>
            </a:r>
          </a:p>
          <a:p>
            <a:r>
              <a:rPr lang="en-US" dirty="0"/>
              <a:t>Proposed preload 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92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Analysis of low stress in MQXFA05 coil 115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196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341438" y="1009650"/>
            <a:ext cx="6249987" cy="4838700"/>
            <a:chOff x="1341438" y="1009650"/>
            <a:chExt cx="6249987" cy="4838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38" y="1009650"/>
              <a:ext cx="6249987" cy="48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066256" y="1390650"/>
              <a:ext cx="1380331" cy="298132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Detailed data points in 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134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 (detailed)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800101"/>
            <a:ext cx="6604583" cy="51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7206" y="1162050"/>
            <a:ext cx="1579060" cy="31623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Detailed data points from 20 mil to 30 mil shims</a:t>
            </a:r>
          </a:p>
        </p:txBody>
      </p:sp>
    </p:spTree>
    <p:extLst>
      <p:ext uri="{BB962C8B-B14F-4D97-AF65-F5344CB8AC3E}">
        <p14:creationId xmlns:p14="http://schemas.microsoft.com/office/powerpoint/2010/main" val="539911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Individual Coil TF Comparisons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345834"/>
            <a:ext cx="9144000" cy="2439324"/>
            <a:chOff x="0" y="1345834"/>
            <a:chExt cx="9144000" cy="2439324"/>
          </a:xfrm>
        </p:grpSpPr>
        <p:pic>
          <p:nvPicPr>
            <p:cNvPr id="2051" name="Picture 3" descr="G:\My Drive\SG Measurements\LARP_and_CERN_QXF\MQXFA3\Preload\Individual_Coil_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G:\My Drive\SG Measurements\LARP_and_CERN_QXF\MQXFA04\Preload\Plots\Indivicual_Coil_T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5\Preload\plots\Coils_T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799"/>
              <a:ext cx="3200400" cy="2337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1204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22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40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2767" y="498894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 general, coil stress spreads in MQXFA03 and A06 are much smaller.</a:t>
            </a:r>
          </a:p>
        </p:txBody>
      </p:sp>
      <p:pic>
        <p:nvPicPr>
          <p:cNvPr id="16" name="Picture 3" descr="G:\My Drive\SG Measurements\LARP_and_CERN_QXF\MQXFA06\Codes\Coils_TF.png">
            <a:extLst>
              <a:ext uri="{FF2B5EF4-FFF2-40B4-BE49-F238E27FC236}">
                <a16:creationId xmlns:a16="http://schemas.microsoft.com/office/drawing/2014/main" id="{822B3A45-3D48-45D1-A093-E7CE737B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" y="4311566"/>
            <a:ext cx="3100499" cy="24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C37D62A6-736D-4599-982D-F5EE8BA70A2C}"/>
              </a:ext>
            </a:extLst>
          </p:cNvPr>
          <p:cNvSpPr/>
          <p:nvPr/>
        </p:nvSpPr>
        <p:spPr>
          <a:xfrm>
            <a:off x="1120407" y="3852475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MQXFA06</a:t>
            </a:r>
          </a:p>
        </p:txBody>
      </p:sp>
    </p:spTree>
    <p:extLst>
      <p:ext uri="{BB962C8B-B14F-4D97-AF65-F5344CB8AC3E}">
        <p14:creationId xmlns:p14="http://schemas.microsoft.com/office/powerpoint/2010/main" val="4208945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4A08-EE1E-4BEC-9D45-D83ED189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4B2A-BF03-4B30-A17F-F8DA10CC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5560D-376E-4DBA-A502-6173DA92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1B3A6-D525-45F2-8A84-B360DEC4E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16A31-4E23-4B7A-A074-4E3E9C1AA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3" t="26258" r="20081" b="39806"/>
          <a:stretch/>
        </p:blipFill>
        <p:spPr>
          <a:xfrm>
            <a:off x="612000" y="1740642"/>
            <a:ext cx="8024369" cy="24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D07C-77EC-4336-AA48-D175E260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9597-C331-48EF-A8C9-D996F109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6B110-340D-464F-B3B7-6270910C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273D2-05F3-44C7-A9EE-29C8BC914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F0EA8-5889-45CC-9B41-8A976163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664" y="0"/>
            <a:ext cx="5082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62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2113" y="2549737"/>
            <a:ext cx="7659194" cy="2950950"/>
            <a:chOff x="832113" y="2549737"/>
            <a:chExt cx="7659194" cy="2950950"/>
          </a:xfrm>
        </p:grpSpPr>
        <p:pic>
          <p:nvPicPr>
            <p:cNvPr id="2051" name="Picture 3" descr="G:\My Drive\SG Measurements\LARP_and_CERN_QXF\MQXFA06\Codes\Shell 7 Shims 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113" y="2549737"/>
              <a:ext cx="369598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6\Codes\Shims_Coil_stre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811" y="2574607"/>
              <a:ext cx="382649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2353876" y="2834952"/>
              <a:ext cx="5551874" cy="2241873"/>
              <a:chOff x="2353876" y="2473002"/>
              <a:chExt cx="5551874" cy="2241873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353876" y="2484120"/>
                <a:ext cx="1560899" cy="222123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537232" y="2484120"/>
                <a:ext cx="1574006" cy="223075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473614" y="2473002"/>
                <a:ext cx="1212003" cy="189791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753226" y="2473002"/>
                <a:ext cx="1152524" cy="183864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1286" y="1042278"/>
            <a:ext cx="8147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correlations of the total load key thickness and the average coil / shell azimuthal stresses are investigated;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</a:t>
            </a:r>
            <a:r>
              <a:rPr lang="en-US" altLang="zh-CN" sz="14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of the linear part of the three magnets are very close.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MQXFA03 </a:t>
            </a:r>
            <a:r>
              <a:rPr lang="en-US" altLang="zh-CN" sz="3200" dirty="0">
                <a:latin typeface="Century Gothic" panose="020B0502020202020204" pitchFamily="34" charset="0"/>
              </a:rPr>
              <a:t>- </a:t>
            </a:r>
            <a:r>
              <a:rPr lang="en-GB" sz="3200" dirty="0">
                <a:latin typeface="Century Gothic" panose="020B0502020202020204" pitchFamily="34" charset="0"/>
              </a:rPr>
              <a:t>06 Shims TF Plots</a:t>
            </a:r>
          </a:p>
        </p:txBody>
      </p:sp>
    </p:spTree>
    <p:extLst>
      <p:ext uri="{BB962C8B-B14F-4D97-AF65-F5344CB8AC3E}">
        <p14:creationId xmlns:p14="http://schemas.microsoft.com/office/powerpoint/2010/main" val="4246171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only for MQXFA05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all the shells (shell 2, shell 4 and shell 7) seems linear (red line) 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the shells 2 &amp; 4 seems linear (Dark blue line) 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 shell 7 seems to have slope change (green line).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1746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Only MQXFA05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447" y="1636236"/>
            <a:ext cx="3696636" cy="2926595"/>
            <a:chOff x="2232685" y="1285716"/>
            <a:chExt cx="4835525" cy="3828243"/>
          </a:xfrm>
        </p:grpSpPr>
        <p:pic>
          <p:nvPicPr>
            <p:cNvPr id="2050" name="Picture 2" descr="G:\My Drive\SG Measurements\LARP_and_CERN_QXF\MQXFA05\Preload\plots\Shims_Shell_stress_A0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685" y="1285716"/>
              <a:ext cx="4835525" cy="382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4594326" y="1906112"/>
              <a:ext cx="1917530" cy="2675413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75302" y="3317875"/>
              <a:ext cx="777790" cy="892175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553092" y="1990725"/>
              <a:ext cx="752458" cy="1327150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G:\My Drive\SG Measurements\LARP_and_CERN_QXF\MQXFA05\Preload\plots\Shims_Shell_stress 2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76" y="1670116"/>
            <a:ext cx="369598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0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Individual Shell Shim TF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87877" y="1241976"/>
            <a:ext cx="583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Individual shell stress with error bar at each final data point.</a:t>
            </a:r>
          </a:p>
        </p:txBody>
      </p:sp>
      <p:grpSp>
        <p:nvGrpSpPr>
          <p:cNvPr id="2069" name="Group 2068"/>
          <p:cNvGrpSpPr/>
          <p:nvPr/>
        </p:nvGrpSpPr>
        <p:grpSpPr>
          <a:xfrm>
            <a:off x="0" y="1624557"/>
            <a:ext cx="9144000" cy="2491009"/>
            <a:chOff x="0" y="1624557"/>
            <a:chExt cx="9144000" cy="2491009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624557"/>
              <a:ext cx="9144000" cy="2491009"/>
              <a:chOff x="0" y="1235075"/>
              <a:chExt cx="9144000" cy="2491009"/>
            </a:xfrm>
          </p:grpSpPr>
          <p:pic>
            <p:nvPicPr>
              <p:cNvPr id="1027" name="Picture 3" descr="G:\My Drive\SG Measurements\LARP_and_CERN_QXF\MQXFA05\Codes\Shell 2 Shims TF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35076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G:\My Drive\SG Measurements\LARP_and_CERN_QXF\MQXFA05\Codes\Shell 4 Shims TF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7520" y="1264748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G:\My Drive\SG Measurements\LARP_and_CERN_QXF\MQXFA05\Codes\Shell 7 Shims TF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5040" y="1235075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321727" y="1852609"/>
                <a:ext cx="54864" cy="130969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0809" y="1618458"/>
                <a:ext cx="54864" cy="109728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92056" y="1749430"/>
                <a:ext cx="54864" cy="182880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9223" y="1827750"/>
                <a:ext cx="54864" cy="292608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608647" y="1727132"/>
                <a:ext cx="54864" cy="146304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09894" y="1848248"/>
                <a:ext cx="54864" cy="146304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356608" y="1763287"/>
                <a:ext cx="54864" cy="91440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625690" y="1479135"/>
                <a:ext cx="54864" cy="219456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624556" y="1624393"/>
                <a:ext cx="54864" cy="109728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H="1">
              <a:off x="1504950" y="2062804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816101" y="2631346"/>
              <a:ext cx="533058" cy="76272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349159" y="2062804"/>
              <a:ext cx="269082" cy="568542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743075" y="2217232"/>
              <a:ext cx="87641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591049" y="2044061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979194" y="2697956"/>
              <a:ext cx="387463" cy="750401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366655" y="2196909"/>
              <a:ext cx="274646" cy="501047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886325" y="2198489"/>
              <a:ext cx="81926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543351" y="2020255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811582" y="2674150"/>
              <a:ext cx="484693" cy="68848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8296275" y="1978345"/>
              <a:ext cx="355607" cy="695805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20013" y="2926556"/>
              <a:ext cx="440531" cy="52180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8160544" y="2068739"/>
              <a:ext cx="483060" cy="857817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778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Pack Pole-key Gaps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" y="2285619"/>
            <a:ext cx="9144001" cy="2112908"/>
            <a:chOff x="-1" y="997839"/>
            <a:chExt cx="9144001" cy="2112908"/>
          </a:xfrm>
        </p:grpSpPr>
        <p:pic>
          <p:nvPicPr>
            <p:cNvPr id="1029" name="Picture 5" descr="C:\Users\hengpan.LBL\Downloads\MQXFA03 coil pack g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999953"/>
              <a:ext cx="3108960" cy="210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hengpan.LBL\Downloads\MQXFA04 coil pack ga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519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hengpan.LBL\Downloads\MQXFA05 coil pack ga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040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6035040" y="2049206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7519" y="2054663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040601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100" dirty="0"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153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1047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75409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</p:spTree>
    <p:extLst>
      <p:ext uri="{BB962C8B-B14F-4D97-AF65-F5344CB8AC3E}">
        <p14:creationId xmlns:p14="http://schemas.microsoft.com/office/powerpoint/2010/main" val="166854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0CD044C-EBB4-6042-9C62-6FE2EE09B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239" y="2938801"/>
            <a:ext cx="180076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75" y="2707141"/>
            <a:ext cx="6570903" cy="209909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HBM gauges and FBG (next slide) are installed</a:t>
            </a:r>
          </a:p>
          <a:p>
            <a:r>
              <a:rPr lang="en-US" dirty="0"/>
              <a:t>Shell gauges --- three axial locations:</a:t>
            </a:r>
          </a:p>
          <a:p>
            <a:pPr lvl="1"/>
            <a:r>
              <a:rPr lang="en-US" dirty="0"/>
              <a:t>Shell gauges (T &amp; Z): on shell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, 4, &amp; 7</a:t>
            </a:r>
          </a:p>
          <a:p>
            <a:pPr lvl="2"/>
            <a:r>
              <a:rPr lang="en-US" b="1" u="sng" dirty="0">
                <a:solidFill>
                  <a:srgbClr val="FF0000"/>
                </a:solidFill>
              </a:rPr>
              <a:t>Shell 1 gauges are for tapered load shims</a:t>
            </a:r>
          </a:p>
          <a:p>
            <a:pPr lvl="2"/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Shell 2 gauges will no longer be employed</a:t>
            </a:r>
          </a:p>
          <a:p>
            <a:r>
              <a:rPr lang="en-US" dirty="0"/>
              <a:t>Coil gauges (T &amp; Z): on the axial location of 3989 mm (RE) from LE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Adding gauges to LE coil pole for tapered load shims</a:t>
            </a:r>
          </a:p>
          <a:p>
            <a:r>
              <a:rPr lang="en-US" dirty="0"/>
              <a:t>Rod stations are located on the RE (see inset)</a:t>
            </a:r>
          </a:p>
          <a:p>
            <a:pPr lvl="1"/>
            <a:r>
              <a:rPr lang="en-US" dirty="0"/>
              <a:t>Each station is full bridge with four individual gauges.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grpSp>
        <p:nvGrpSpPr>
          <p:cNvPr id="9" name="组合 6"/>
          <p:cNvGrpSpPr/>
          <p:nvPr/>
        </p:nvGrpSpPr>
        <p:grpSpPr>
          <a:xfrm>
            <a:off x="798599" y="1084277"/>
            <a:ext cx="8040601" cy="1422985"/>
            <a:chOff x="537070" y="1459467"/>
            <a:chExt cx="8040601" cy="1422985"/>
          </a:xfrm>
        </p:grpSpPr>
        <p:sp>
          <p:nvSpPr>
            <p:cNvPr id="10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LE</a:t>
              </a:r>
              <a:endParaRPr lang="zh-CN" altLang="en-US" dirty="0"/>
            </a:p>
          </p:txBody>
        </p:sp>
        <p:sp>
          <p:nvSpPr>
            <p:cNvPr id="1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</a:t>
              </a:r>
              <a:endParaRPr lang="zh-CN" altLang="en-US" dirty="0"/>
            </a:p>
          </p:txBody>
        </p:sp>
        <p:sp>
          <p:nvSpPr>
            <p:cNvPr id="1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MID</a:t>
              </a:r>
              <a:endParaRPr lang="zh-CN" altLang="en-US" dirty="0"/>
            </a:p>
          </p:txBody>
        </p:sp>
        <p:pic>
          <p:nvPicPr>
            <p:cNvPr id="13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7439025" y="1871943"/>
            <a:ext cx="178092" cy="252132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27"/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496962" y="2124075"/>
            <a:ext cx="31109" cy="4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27">
            <a:extLst>
              <a:ext uri="{FF2B5EF4-FFF2-40B4-BE49-F238E27FC236}">
                <a16:creationId xmlns:a16="http://schemas.microsoft.com/office/drawing/2014/main" id="{0099476C-AE8A-B94E-ACCF-C70D727BD608}"/>
              </a:ext>
            </a:extLst>
          </p:cNvPr>
          <p:cNvSpPr txBox="1"/>
          <p:nvPr/>
        </p:nvSpPr>
        <p:spPr>
          <a:xfrm>
            <a:off x="8089487" y="2567903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Rod Stations</a:t>
            </a:r>
            <a:endParaRPr lang="zh-CN" altLang="en-US" sz="105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8EAEC1-B23D-4745-A27A-5F3AA0C3A3C4}"/>
              </a:ext>
            </a:extLst>
          </p:cNvPr>
          <p:cNvCxnSpPr>
            <a:cxnSpLocks/>
          </p:cNvCxnSpPr>
          <p:nvPr/>
        </p:nvCxnSpPr>
        <p:spPr>
          <a:xfrm flipH="1">
            <a:off x="8415462" y="2832327"/>
            <a:ext cx="121572" cy="913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36E845-B952-7546-96CC-437C0A504E0D}"/>
              </a:ext>
            </a:extLst>
          </p:cNvPr>
          <p:cNvCxnSpPr>
            <a:cxnSpLocks/>
          </p:cNvCxnSpPr>
          <p:nvPr/>
        </p:nvCxnSpPr>
        <p:spPr>
          <a:xfrm flipH="1">
            <a:off x="7808496" y="2832327"/>
            <a:ext cx="667307" cy="54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7">
            <a:extLst>
              <a:ext uri="{FF2B5EF4-FFF2-40B4-BE49-F238E27FC236}">
                <a16:creationId xmlns:a16="http://schemas.microsoft.com/office/drawing/2014/main" id="{2C820457-ECB7-E742-BE40-683E3E2B42E4}"/>
              </a:ext>
            </a:extLst>
          </p:cNvPr>
          <p:cNvSpPr txBox="1"/>
          <p:nvPr/>
        </p:nvSpPr>
        <p:spPr>
          <a:xfrm>
            <a:off x="7496961" y="4821505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 axial plate assembly</a:t>
            </a:r>
            <a:endParaRPr lang="zh-CN" altLang="en-US" sz="105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4A93D2-9EBA-C641-971D-CB72A5E74A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53"/>
          <a:stretch/>
        </p:blipFill>
        <p:spPr>
          <a:xfrm>
            <a:off x="4708158" y="5075421"/>
            <a:ext cx="3918111" cy="16980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B01D81-D974-B041-A2A9-7E9613147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107" y="4983675"/>
            <a:ext cx="2158455" cy="18288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A93E57B-AD4C-3848-A13F-D25453DE2D44}"/>
              </a:ext>
            </a:extLst>
          </p:cNvPr>
          <p:cNvSpPr/>
          <p:nvPr/>
        </p:nvSpPr>
        <p:spPr>
          <a:xfrm>
            <a:off x="2494086" y="4853689"/>
            <a:ext cx="1962319" cy="1962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0174F2-4765-F947-92FD-760591C91C05}"/>
              </a:ext>
            </a:extLst>
          </p:cNvPr>
          <p:cNvSpPr/>
          <p:nvPr/>
        </p:nvSpPr>
        <p:spPr>
          <a:xfrm>
            <a:off x="6337489" y="5918686"/>
            <a:ext cx="229644" cy="22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本框 25">
            <a:extLst>
              <a:ext uri="{FF2B5EF4-FFF2-40B4-BE49-F238E27FC236}">
                <a16:creationId xmlns:a16="http://schemas.microsoft.com/office/drawing/2014/main" id="{03AC0CCB-34CE-E722-AC41-118798FB09AE}"/>
              </a:ext>
            </a:extLst>
          </p:cNvPr>
          <p:cNvSpPr txBox="1"/>
          <p:nvPr/>
        </p:nvSpPr>
        <p:spPr>
          <a:xfrm>
            <a:off x="1157760" y="1653668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1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808BD3-ECDA-7E7E-8DA9-936CCD75FD0C}"/>
              </a:ext>
            </a:extLst>
          </p:cNvPr>
          <p:cNvSpPr/>
          <p:nvPr/>
        </p:nvSpPr>
        <p:spPr>
          <a:xfrm>
            <a:off x="923809" y="1468427"/>
            <a:ext cx="1006453" cy="55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A5CD38B-AD7B-A64B-8173-0D4B67862A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585" t="18950" r="31062" b="17040"/>
          <a:stretch/>
        </p:blipFill>
        <p:spPr>
          <a:xfrm>
            <a:off x="166994" y="4663336"/>
            <a:ext cx="1865382" cy="1647632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7EFD8F7-08E5-3449-AB8F-85C478003D2E}"/>
              </a:ext>
            </a:extLst>
          </p:cNvPr>
          <p:cNvCxnSpPr>
            <a:cxnSpLocks/>
          </p:cNvCxnSpPr>
          <p:nvPr/>
        </p:nvCxnSpPr>
        <p:spPr>
          <a:xfrm flipH="1">
            <a:off x="1427035" y="4153942"/>
            <a:ext cx="433614" cy="1178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ross 5">
            <a:extLst>
              <a:ext uri="{FF2B5EF4-FFF2-40B4-BE49-F238E27FC236}">
                <a16:creationId xmlns:a16="http://schemas.microsoft.com/office/drawing/2014/main" id="{9506C059-963E-9BE1-CB62-2474E2C2C72B}"/>
              </a:ext>
            </a:extLst>
          </p:cNvPr>
          <p:cNvSpPr/>
          <p:nvPr/>
        </p:nvSpPr>
        <p:spPr>
          <a:xfrm rot="18900000">
            <a:off x="1887079" y="1480770"/>
            <a:ext cx="595966" cy="595966"/>
          </a:xfrm>
          <a:prstGeom prst="plus">
            <a:avLst>
              <a:gd name="adj" fmla="val 39695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49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Shell ID Measurements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56139" y="1393276"/>
            <a:ext cx="1229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Unit: mm</a:t>
            </a:r>
          </a:p>
        </p:txBody>
      </p:sp>
      <p:pic>
        <p:nvPicPr>
          <p:cNvPr id="2050" name="Picture 2" descr="C:\Users\hengpan.LBL\Downloads\MQXFA05 sh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019902"/>
            <a:ext cx="3017520" cy="28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engpan.LBL\Downloads\MQXFA03 she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" y="2093080"/>
            <a:ext cx="3017520" cy="26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engpan.LBL\Downloads\MQXFA04 she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36" y="2019902"/>
            <a:ext cx="3017520" cy="27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6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17" y="1162475"/>
            <a:ext cx="2719236" cy="271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Possible </a:t>
            </a:r>
            <a:r>
              <a:rPr lang="en-US" dirty="0" err="1"/>
              <a:t>Polekey</a:t>
            </a:r>
            <a:r>
              <a:rPr lang="en-US" dirty="0"/>
              <a:t> Interception in Q4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25616" y="2781300"/>
            <a:ext cx="220134" cy="228600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1"/>
          </p:cNvCxnSpPr>
          <p:nvPr/>
        </p:nvCxnSpPr>
        <p:spPr>
          <a:xfrm flipH="1">
            <a:off x="6993760" y="2895600"/>
            <a:ext cx="531856" cy="1292832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45750" y="3009900"/>
            <a:ext cx="751992" cy="117164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flipV="1">
            <a:off x="6993758" y="4181540"/>
            <a:ext cx="1503984" cy="1316316"/>
            <a:chOff x="6525016" y="4325409"/>
            <a:chExt cx="1503984" cy="131631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016" y="4325409"/>
              <a:ext cx="1503984" cy="131631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7058025" y="4586288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393251" y="4912519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1262154">
              <a:off x="6721552" y="4470872"/>
              <a:ext cx="5870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0649431">
              <a:off x="7428968" y="5037177"/>
              <a:ext cx="5613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58730" y="1297515"/>
            <a:ext cx="43815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 size 2D model.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pad is assumed as only iron.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Initial pole key gap is 140 </a:t>
            </a:r>
            <a:r>
              <a:rPr lang="el-GR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/ side in quadrant 1 to 3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libri"/>
                <a:ea typeface="Cambria" panose="02040503050406030204" pitchFamily="18" charset="0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pole key gap in quadrant 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axial loading in the 2D model.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components are in contact using contact elements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Contact172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Target169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Baseline Friction coefficient is 0.2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603060" y="880535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2D model Basic Settings: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730" y="4329700"/>
            <a:ext cx="47657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and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ux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on Y-lock and X-lock, respectively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interference at the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loadkey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p-master interface</a:t>
            </a: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03060" y="3912720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Boundary conditions: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22371" y="2186941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43591" y="2186940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43591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1734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9841" y="2243359"/>
            <a:ext cx="596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Y-lock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1720" y="85048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X-lock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95950" y="2463940"/>
            <a:ext cx="28194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260461" y="1071035"/>
            <a:ext cx="150894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46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y Drive\SG Measurements\LARP_and_CERN_QXF\MQXFA05\Preload\plots\Shims_Shell_with_F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(with FE simulations)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 of average stress of FE is slightly higher than the measurements;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However, the slopes of the simulation results are not different obviously to make a clear comparison with the measurements.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2210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 simulations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71777" y="2238375"/>
            <a:ext cx="1019173" cy="1633440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G:\My Drive\SG Measurements\LARP_and_CERN_QXF\MQXFA05\Preload\plots\Shims_Shell_with_FE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97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7027333" y="3189771"/>
            <a:ext cx="521230" cy="598798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48564" y="2175198"/>
            <a:ext cx="561974" cy="1014573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315200" y="2328863"/>
            <a:ext cx="778669" cy="145970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65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12" y="1705219"/>
            <a:ext cx="4950687" cy="35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6" y="1641510"/>
            <a:ext cx="4318217" cy="334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Measurements vs. Simulation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9654" y="1312064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3178" y="1255333"/>
            <a:ext cx="1665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424005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TF of the Simulation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6054" y="950929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7" y="1466850"/>
            <a:ext cx="6784114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32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2087" y="1477101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818" y="1504195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1229" y="2470854"/>
            <a:ext cx="546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479" y="2123701"/>
            <a:ext cx="8625332" cy="3108960"/>
            <a:chOff x="40479" y="2419773"/>
            <a:chExt cx="8625332" cy="3108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997" y="2421467"/>
              <a:ext cx="4230234" cy="310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9" y="2419773"/>
              <a:ext cx="4088093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119229" y="2442784"/>
              <a:ext cx="5465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Pa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after preloads:</a:t>
            </a:r>
          </a:p>
        </p:txBody>
      </p:sp>
    </p:spTree>
    <p:extLst>
      <p:ext uri="{BB962C8B-B14F-4D97-AF65-F5344CB8AC3E}">
        <p14:creationId xmlns:p14="http://schemas.microsoft.com/office/powerpoint/2010/main" val="110602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63166" y="2616903"/>
            <a:ext cx="3316044" cy="2743200"/>
            <a:chOff x="363166" y="2616903"/>
            <a:chExt cx="3316044" cy="27432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81" y="2616903"/>
              <a:ext cx="3062129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16200000">
              <a:off x="-60875" y="3758923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5320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438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on the path (red dash line):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09" y="612252"/>
            <a:ext cx="1851341" cy="181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365827" y="940932"/>
            <a:ext cx="1153333" cy="115333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51282" y="2829283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2181" y="4719043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82324" y="2610146"/>
            <a:ext cx="3268033" cy="2743200"/>
            <a:chOff x="3982324" y="2610146"/>
            <a:chExt cx="3268033" cy="27432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695" y="2610146"/>
              <a:ext cx="3056662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 rot="16200000">
              <a:off x="3558283" y="3739625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943779" y="1221720"/>
            <a:ext cx="3323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0° </a:t>
            </a:r>
          </a:p>
        </p:txBody>
      </p:sp>
      <p:cxnSp>
        <p:nvCxnSpPr>
          <p:cNvPr id="7" name="Straight Arrow Connector 6"/>
          <p:cNvCxnSpPr>
            <a:endCxn id="3" idx="6"/>
          </p:cNvCxnSpPr>
          <p:nvPr/>
        </p:nvCxnSpPr>
        <p:spPr>
          <a:xfrm>
            <a:off x="8183880" y="1388866"/>
            <a:ext cx="335280" cy="128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770697" y="940932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90°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65827" y="1388866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180°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59196" y="1867407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270°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35023" y="2849242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13021" y="4723836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</p:spTree>
    <p:extLst>
      <p:ext uri="{BB962C8B-B14F-4D97-AF65-F5344CB8AC3E}">
        <p14:creationId xmlns:p14="http://schemas.microsoft.com/office/powerpoint/2010/main" val="222724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98C6-83EE-9B46-8BBE-AE8B886A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 (FBG)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29E3-D5C9-D04E-B5E3-CFC6C4A7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18252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FBG Coil gauges (T &amp; Z): on three axial locations:</a:t>
            </a:r>
          </a:p>
          <a:p>
            <a:pPr lvl="1"/>
            <a:r>
              <a:rPr lang="en-US" dirty="0"/>
              <a:t>715 mm, 1915 mm, and 3725 mm from LE.</a:t>
            </a:r>
          </a:p>
          <a:p>
            <a:r>
              <a:rPr lang="en-US" dirty="0"/>
              <a:t>Based on experience since MQXFA09</a:t>
            </a:r>
          </a:p>
          <a:p>
            <a:pPr lvl="1"/>
            <a:r>
              <a:rPr lang="en-US" dirty="0"/>
              <a:t>Only on Upper coils</a:t>
            </a:r>
          </a:p>
          <a:p>
            <a:pPr lvl="1"/>
            <a:r>
              <a:rPr lang="en-US" dirty="0"/>
              <a:t>Except for MQXFA16, MQXFA17, which have all four coils with FBG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4E819-6EA0-8847-A311-DEBE471F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20C1F-97CF-8B45-B606-A3C844B1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FA74B-5B83-F843-A7FB-61879ED83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31099" r="5900" b="15981"/>
          <a:stretch/>
        </p:blipFill>
        <p:spPr>
          <a:xfrm>
            <a:off x="899592" y="3040902"/>
            <a:ext cx="7344816" cy="277927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28AE00B-C4F0-1B4F-B7AC-3452E51264F1}"/>
              </a:ext>
            </a:extLst>
          </p:cNvPr>
          <p:cNvSpPr/>
          <p:nvPr/>
        </p:nvSpPr>
        <p:spPr>
          <a:xfrm flipH="1">
            <a:off x="7002658" y="4210690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51A8DA-E80E-154C-97C5-BC7261692ECA}"/>
              </a:ext>
            </a:extLst>
          </p:cNvPr>
          <p:cNvSpPr/>
          <p:nvPr/>
        </p:nvSpPr>
        <p:spPr>
          <a:xfrm flipH="1">
            <a:off x="4162476" y="4224672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FDF68E-C4AD-F243-9028-7BA51FD3E8F6}"/>
              </a:ext>
            </a:extLst>
          </p:cNvPr>
          <p:cNvSpPr/>
          <p:nvPr/>
        </p:nvSpPr>
        <p:spPr>
          <a:xfrm flipH="1">
            <a:off x="2356767" y="4224672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0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F8F496-0A6C-E944-A221-22E66F6C3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448" y="929038"/>
            <a:ext cx="3532909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Preload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0" y="1219200"/>
            <a:ext cx="4562273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Pole key gap: </a:t>
            </a:r>
            <a:r>
              <a:rPr lang="en-US" b="1" dirty="0"/>
              <a:t>0.016”</a:t>
            </a:r>
            <a:r>
              <a:rPr lang="en-US" dirty="0"/>
              <a:t> (~400µm) average per side </a:t>
            </a:r>
          </a:p>
          <a:p>
            <a:pPr lvl="1"/>
            <a:r>
              <a:rPr lang="en-US" dirty="0"/>
              <a:t>New specification wording has been in place since MQXFA11</a:t>
            </a:r>
          </a:p>
          <a:p>
            <a:r>
              <a:rPr lang="en-US" dirty="0"/>
              <a:t>Azimuthal pre-load</a:t>
            </a:r>
          </a:p>
          <a:p>
            <a:pPr lvl="1"/>
            <a:r>
              <a:rPr lang="en-US" dirty="0"/>
              <a:t>Target coil pre-stress at cold of 100 </a:t>
            </a:r>
            <a:r>
              <a:rPr lang="en-US" dirty="0" err="1"/>
              <a:t>MPa</a:t>
            </a:r>
            <a:r>
              <a:rPr lang="en-US" dirty="0"/>
              <a:t> requires: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80 ± 8 MPa </a:t>
            </a:r>
            <a:r>
              <a:rPr lang="en-US" dirty="0"/>
              <a:t>at R.T. after 24 hours</a:t>
            </a:r>
          </a:p>
          <a:p>
            <a:pPr lvl="3"/>
            <a:r>
              <a:rPr lang="en-US" i="1" dirty="0"/>
              <a:t>Assumes 5-10 </a:t>
            </a:r>
            <a:r>
              <a:rPr lang="en-US" i="1" dirty="0" err="1"/>
              <a:t>MPa</a:t>
            </a:r>
            <a:r>
              <a:rPr lang="en-US" i="1" dirty="0"/>
              <a:t> decrease in 24 hours</a:t>
            </a:r>
          </a:p>
          <a:p>
            <a:pPr lvl="1"/>
            <a:r>
              <a:rPr lang="en-US" i="1" dirty="0"/>
              <a:t>We set as maximum coil stress to </a:t>
            </a:r>
            <a:r>
              <a:rPr lang="en-US" b="1" i="1" dirty="0">
                <a:solidFill>
                  <a:srgbClr val="FF0000"/>
                </a:solidFill>
              </a:rPr>
              <a:t>120 MPa</a:t>
            </a:r>
            <a:r>
              <a:rPr lang="en-US" b="1" i="1" dirty="0"/>
              <a:t> </a:t>
            </a:r>
            <a:r>
              <a:rPr lang="en-US" i="1" dirty="0"/>
              <a:t>during loading </a:t>
            </a:r>
          </a:p>
          <a:p>
            <a:r>
              <a:rPr lang="en-US" dirty="0"/>
              <a:t>Axial pre-load</a:t>
            </a:r>
          </a:p>
          <a:p>
            <a:pPr lvl="1"/>
            <a:r>
              <a:rPr lang="en-US" dirty="0"/>
              <a:t>The total force at cold is: 1.0 MN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950 </a:t>
            </a:r>
            <a:r>
              <a:rPr lang="el-GR" b="1" dirty="0"/>
              <a:t>με</a:t>
            </a:r>
            <a:r>
              <a:rPr lang="en-US" b="1" dirty="0"/>
              <a:t> </a:t>
            </a:r>
            <a:r>
              <a:rPr lang="en-US" dirty="0"/>
              <a:t>at R.T</a:t>
            </a:r>
          </a:p>
          <a:p>
            <a:pPr lvl="2"/>
            <a:r>
              <a:rPr lang="en-US" dirty="0"/>
              <a:t>Equates to</a:t>
            </a:r>
            <a:r>
              <a:rPr lang="el-GR" dirty="0"/>
              <a:t> </a:t>
            </a:r>
            <a:r>
              <a:rPr lang="en-US" dirty="0"/>
              <a:t>total rod force ~</a:t>
            </a:r>
            <a:r>
              <a:rPr lang="en-US" b="1" dirty="0"/>
              <a:t>0.58 MN </a:t>
            </a:r>
            <a:r>
              <a:rPr lang="en-US" dirty="0"/>
              <a:t>at R.T.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0DD23B-9BD3-AB4E-A10C-15C0A002D595}"/>
              </a:ext>
            </a:extLst>
          </p:cNvPr>
          <p:cNvSpPr/>
          <p:nvPr/>
        </p:nvSpPr>
        <p:spPr>
          <a:xfrm>
            <a:off x="4630443" y="4203700"/>
            <a:ext cx="4416357" cy="203755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stress targets have remained unchanged for both Pre-Series (MQXFA03-A07) and Series magnets, and are captured in the Series Magnet Specifications Document (US-Hilumi-Doc-4009).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816FEBB-F805-D640-8592-2E6F14EA6EAE}"/>
              </a:ext>
            </a:extLst>
          </p:cNvPr>
          <p:cNvSpPr/>
          <p:nvPr/>
        </p:nvSpPr>
        <p:spPr>
          <a:xfrm>
            <a:off x="4702589" y="2837924"/>
            <a:ext cx="2611123" cy="950457"/>
          </a:xfrm>
          <a:prstGeom prst="wedgeRoundRectCallout">
            <a:avLst>
              <a:gd name="adj1" fmla="val -50644"/>
              <a:gd name="adj2" fmla="val 794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Revised “target” after MQXFA17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3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9F77C6-04BC-0440-8ACB-499379260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134375"/>
              </p:ext>
            </p:extLst>
          </p:nvPr>
        </p:nvGraphicFramePr>
        <p:xfrm>
          <a:off x="700684" y="885600"/>
          <a:ext cx="80525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80">
                  <a:extLst>
                    <a:ext uri="{9D8B030D-6E8A-4147-A177-3AD203B41FA5}">
                      <a16:colId xmlns:a16="http://schemas.microsoft.com/office/drawing/2014/main" val="2374510757"/>
                    </a:ext>
                  </a:extLst>
                </a:gridCol>
                <a:gridCol w="524193">
                  <a:extLst>
                    <a:ext uri="{9D8B030D-6E8A-4147-A177-3AD203B41FA5}">
                      <a16:colId xmlns:a16="http://schemas.microsoft.com/office/drawing/2014/main" val="3845753587"/>
                    </a:ext>
                  </a:extLst>
                </a:gridCol>
                <a:gridCol w="519103">
                  <a:extLst>
                    <a:ext uri="{9D8B030D-6E8A-4147-A177-3AD203B41FA5}">
                      <a16:colId xmlns:a16="http://schemas.microsoft.com/office/drawing/2014/main" val="1395698060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525102631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692918945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75784925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967584836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218053565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789721773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612666260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8869053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4187202927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934040322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4166722847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930848687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1077534303"/>
                    </a:ext>
                  </a:extLst>
                </a:gridCol>
                <a:gridCol w="410776">
                  <a:extLst>
                    <a:ext uri="{9D8B030D-6E8A-4147-A177-3AD203B41FA5}">
                      <a16:colId xmlns:a16="http://schemas.microsoft.com/office/drawing/2014/main" val="2054566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/>
                        <a:t>Target </a:t>
                      </a:r>
                    </a:p>
                    <a:p>
                      <a:pPr algn="ctr"/>
                      <a:r>
                        <a:rPr lang="en-US" sz="800" i="1" dirty="0"/>
                        <a:t>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A07b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755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R.T.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/>
                        <a:t>-80 ±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-71/    -77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37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/>
                        <a:t>58 ±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66*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8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43721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Cold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-103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Determined from </a:t>
                      </a:r>
                      <a:r>
                        <a:rPr lang="en-US" sz="800" b="1" baseline="0" dirty="0"/>
                        <a:t>unloading deltas</a:t>
                      </a:r>
                      <a:r>
                        <a:rPr lang="en-US" sz="800" b="1" dirty="0"/>
                        <a:t> during powering (see pictures on next slide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47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134</a:t>
                      </a:r>
                      <a:endParaRPr lang="en-US" sz="8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8424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58BA8E9-B83A-4FCC-8082-5FCD787C4064}"/>
              </a:ext>
            </a:extLst>
          </p:cNvPr>
          <p:cNvSpPr txBox="1"/>
          <p:nvPr/>
        </p:nvSpPr>
        <p:spPr>
          <a:xfrm>
            <a:off x="928708" y="6010059"/>
            <a:ext cx="699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Maximum stress values of each coil were selected for these plots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In red: Coil quadrants with the highest stress increase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In blue: Coil quadrants with the lowest stress increase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76588D-1D73-4BC5-BF9B-1C257F5E0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5" y="3066759"/>
            <a:ext cx="4130687" cy="2756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DE8C17-12E8-480B-B805-FEC5957BF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66759"/>
            <a:ext cx="4089654" cy="27560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B0EA39-0025-6B48-AB07-E00544008A9A}"/>
              </a:ext>
            </a:extLst>
          </p:cNvPr>
          <p:cNvSpPr txBox="1"/>
          <p:nvPr/>
        </p:nvSpPr>
        <p:spPr>
          <a:xfrm>
            <a:off x="4428566" y="2660667"/>
            <a:ext cx="4716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*Apparent high shell stress is due to residual offsets observed after the unloading of the MQXFA09 shell-yokes, which were reused in MQXFA11</a:t>
            </a:r>
          </a:p>
        </p:txBody>
      </p:sp>
    </p:spTree>
    <p:extLst>
      <p:ext uri="{BB962C8B-B14F-4D97-AF65-F5344CB8AC3E}">
        <p14:creationId xmlns:p14="http://schemas.microsoft.com/office/powerpoint/2010/main" val="126217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8FF953-4264-8F42-87F2-1DA7C1A31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72" y="4731842"/>
            <a:ext cx="2350008" cy="1535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5E57C3-5B86-41F1-BADB-C8191B00B2AD}"/>
              </a:ext>
            </a:extLst>
          </p:cNvPr>
          <p:cNvGrpSpPr/>
          <p:nvPr/>
        </p:nvGrpSpPr>
        <p:grpSpPr>
          <a:xfrm>
            <a:off x="-108721" y="1128076"/>
            <a:ext cx="2420756" cy="2461826"/>
            <a:chOff x="-108721" y="1128076"/>
            <a:chExt cx="2420756" cy="24618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709336-6840-4EB9-B47F-AAB1000D9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119" y="1733427"/>
              <a:ext cx="2318154" cy="18564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78AA68-B007-4F42-8158-E67680160588}"/>
                </a:ext>
              </a:extLst>
            </p:cNvPr>
            <p:cNvSpPr txBox="1"/>
            <p:nvPr/>
          </p:nvSpPr>
          <p:spPr>
            <a:xfrm>
              <a:off x="-108721" y="1128076"/>
              <a:ext cx="2357920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MQXFA03</a:t>
              </a:r>
            </a:p>
            <a:p>
              <a:pPr algn="ctr"/>
              <a:r>
                <a:rPr lang="en-US" dirty="0"/>
                <a:t>Ramp to 16.65 kA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846CAE-5873-405D-99F4-D40B320F737E}"/>
                </a:ext>
              </a:extLst>
            </p:cNvPr>
            <p:cNvSpPr txBox="1"/>
            <p:nvPr/>
          </p:nvSpPr>
          <p:spPr>
            <a:xfrm>
              <a:off x="874083" y="2625920"/>
              <a:ext cx="1396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101 MPa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1B682D-8F2D-475C-9247-4C697084B751}"/>
              </a:ext>
            </a:extLst>
          </p:cNvPr>
          <p:cNvGrpSpPr/>
          <p:nvPr/>
        </p:nvGrpSpPr>
        <p:grpSpPr>
          <a:xfrm>
            <a:off x="2295101" y="1157977"/>
            <a:ext cx="2379364" cy="2431925"/>
            <a:chOff x="2312035" y="1157977"/>
            <a:chExt cx="2379364" cy="24319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D5827C-C7CC-48BC-AA9E-611802EB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2035" y="1750247"/>
              <a:ext cx="2297152" cy="18396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7AA472-6263-4095-A6DC-8A55AECA23BE}"/>
                </a:ext>
              </a:extLst>
            </p:cNvPr>
            <p:cNvSpPr txBox="1"/>
            <p:nvPr/>
          </p:nvSpPr>
          <p:spPr>
            <a:xfrm>
              <a:off x="2333481" y="1157977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MQXFA04</a:t>
              </a:r>
            </a:p>
            <a:p>
              <a:pPr algn="ctr"/>
              <a:r>
                <a:rPr lang="en-US" dirty="0"/>
                <a:t>Ramp to 16.55 kA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9348FB-D504-4809-B8D5-2F9B1E104292}"/>
                </a:ext>
              </a:extLst>
            </p:cNvPr>
            <p:cNvSpPr txBox="1"/>
            <p:nvPr/>
          </p:nvSpPr>
          <p:spPr>
            <a:xfrm>
              <a:off x="3188789" y="2613860"/>
              <a:ext cx="1397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115 MPa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A22A22-5711-4B0E-986E-423DD8CAAD2F}"/>
              </a:ext>
            </a:extLst>
          </p:cNvPr>
          <p:cNvGrpSpPr/>
          <p:nvPr/>
        </p:nvGrpSpPr>
        <p:grpSpPr>
          <a:xfrm>
            <a:off x="4514322" y="1208750"/>
            <a:ext cx="2379365" cy="2384095"/>
            <a:chOff x="4514322" y="1208750"/>
            <a:chExt cx="2379365" cy="23840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5D5417-4268-442E-A6D1-6CEB14C5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4322" y="1756021"/>
              <a:ext cx="2293617" cy="183682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4D1005-B9B2-433B-90F2-A3B5EC2AF709}"/>
                </a:ext>
              </a:extLst>
            </p:cNvPr>
            <p:cNvSpPr txBox="1"/>
            <p:nvPr/>
          </p:nvSpPr>
          <p:spPr>
            <a:xfrm>
              <a:off x="4535768" y="1208750"/>
              <a:ext cx="2357919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MQXFA05</a:t>
              </a:r>
            </a:p>
            <a:p>
              <a:pPr algn="ctr"/>
              <a:r>
                <a:rPr lang="en-US" dirty="0"/>
                <a:t>Ramp to 16.46 kA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968CDE-F784-4351-B276-3D67DA9B079D}"/>
                </a:ext>
              </a:extLst>
            </p:cNvPr>
            <p:cNvSpPr txBox="1"/>
            <p:nvPr/>
          </p:nvSpPr>
          <p:spPr>
            <a:xfrm>
              <a:off x="5454122" y="2611248"/>
              <a:ext cx="1358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102 MPa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334343-8FB7-4FCE-A347-6C995E218670}"/>
              </a:ext>
            </a:extLst>
          </p:cNvPr>
          <p:cNvGrpSpPr/>
          <p:nvPr/>
        </p:nvGrpSpPr>
        <p:grpSpPr>
          <a:xfrm>
            <a:off x="6743158" y="1204559"/>
            <a:ext cx="2382830" cy="2385343"/>
            <a:chOff x="6743158" y="1204559"/>
            <a:chExt cx="2382830" cy="238534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057032-8189-4B63-8E2F-FFF03F2B0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3158" y="1733427"/>
              <a:ext cx="2322223" cy="18564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9CA7F9-CAA0-4690-99D7-AD3E270CF4F1}"/>
                </a:ext>
              </a:extLst>
            </p:cNvPr>
            <p:cNvSpPr txBox="1"/>
            <p:nvPr/>
          </p:nvSpPr>
          <p:spPr>
            <a:xfrm>
              <a:off x="6768070" y="1204559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MQXFA06</a:t>
              </a:r>
            </a:p>
            <a:p>
              <a:pPr algn="ctr"/>
              <a:r>
                <a:rPr lang="en-US" dirty="0"/>
                <a:t>Ramp to 16.45 kA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612F96-F566-4197-96BF-948F52BA48E9}"/>
                </a:ext>
              </a:extLst>
            </p:cNvPr>
            <p:cNvSpPr txBox="1"/>
            <p:nvPr/>
          </p:nvSpPr>
          <p:spPr>
            <a:xfrm>
              <a:off x="7644912" y="2623530"/>
              <a:ext cx="1426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C286C2-9BA4-463A-A403-94712347C381}"/>
              </a:ext>
            </a:extLst>
          </p:cNvPr>
          <p:cNvGrpSpPr/>
          <p:nvPr/>
        </p:nvGrpSpPr>
        <p:grpSpPr>
          <a:xfrm>
            <a:off x="-6119" y="3980079"/>
            <a:ext cx="2334225" cy="2473985"/>
            <a:chOff x="324980" y="3542555"/>
            <a:chExt cx="2830869" cy="28170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12E6D91-56C4-42E8-A66B-C2771145B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4980" y="4190490"/>
              <a:ext cx="2830869" cy="21690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86F22C-D7FD-4695-BE9F-20295C10C233}"/>
                </a:ext>
              </a:extLst>
            </p:cNvPr>
            <p:cNvSpPr txBox="1"/>
            <p:nvPr/>
          </p:nvSpPr>
          <p:spPr>
            <a:xfrm>
              <a:off x="373784" y="3542555"/>
              <a:ext cx="2607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MQXFA07</a:t>
              </a:r>
            </a:p>
            <a:p>
              <a:pPr algn="ctr"/>
              <a:r>
                <a:rPr lang="en-US" dirty="0"/>
                <a:t>Ramp to 15.45 kA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2E5AD5-2B43-4748-A4FE-E881814F762A}"/>
                </a:ext>
              </a:extLst>
            </p:cNvPr>
            <p:cNvSpPr txBox="1"/>
            <p:nvPr/>
          </p:nvSpPr>
          <p:spPr>
            <a:xfrm>
              <a:off x="1190270" y="5294097"/>
              <a:ext cx="1685734" cy="525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107 MPa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2EE6EC-155C-41DD-A3BA-1781DA579646}"/>
              </a:ext>
            </a:extLst>
          </p:cNvPr>
          <p:cNvGrpSpPr/>
          <p:nvPr/>
        </p:nvGrpSpPr>
        <p:grpSpPr>
          <a:xfrm>
            <a:off x="2284130" y="3977699"/>
            <a:ext cx="2230190" cy="2002300"/>
            <a:chOff x="3146847" y="3539787"/>
            <a:chExt cx="2785320" cy="228107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873296-7C02-4C14-A0B5-D147C1AF863F}"/>
                </a:ext>
              </a:extLst>
            </p:cNvPr>
            <p:cNvSpPr txBox="1"/>
            <p:nvPr/>
          </p:nvSpPr>
          <p:spPr>
            <a:xfrm>
              <a:off x="3146847" y="3539787"/>
              <a:ext cx="2785320" cy="73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MQXFA08b</a:t>
              </a:r>
            </a:p>
            <a:p>
              <a:pPr algn="ctr"/>
              <a:r>
                <a:rPr lang="en-US" dirty="0"/>
                <a:t>Ramp to 16.50 kA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3D45D1-AC42-4A84-B9BC-1402091E35C8}"/>
                </a:ext>
              </a:extLst>
            </p:cNvPr>
            <p:cNvSpPr txBox="1"/>
            <p:nvPr/>
          </p:nvSpPr>
          <p:spPr>
            <a:xfrm>
              <a:off x="4175727" y="5294921"/>
              <a:ext cx="1707110" cy="525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111 MPa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35F39D-180B-41B7-B4C2-76CD40FF6E8C}"/>
              </a:ext>
            </a:extLst>
          </p:cNvPr>
          <p:cNvGrpSpPr/>
          <p:nvPr/>
        </p:nvGrpSpPr>
        <p:grpSpPr>
          <a:xfrm>
            <a:off x="4568889" y="3981867"/>
            <a:ext cx="2290982" cy="2481091"/>
            <a:chOff x="6056952" y="3434348"/>
            <a:chExt cx="2935049" cy="275678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86662D9-A18D-461B-9B5C-751D4F7A8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56952" y="4034232"/>
              <a:ext cx="2935049" cy="215690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6739F4-AFFF-4339-892D-1D0867C719E0}"/>
                </a:ext>
              </a:extLst>
            </p:cNvPr>
            <p:cNvSpPr txBox="1"/>
            <p:nvPr/>
          </p:nvSpPr>
          <p:spPr>
            <a:xfrm>
              <a:off x="6089071" y="3434348"/>
              <a:ext cx="2785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MQXFA10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CAAA87-09AD-457D-855D-6867FF01872F}"/>
                </a:ext>
              </a:extLst>
            </p:cNvPr>
            <p:cNvSpPr txBox="1"/>
            <p:nvPr/>
          </p:nvSpPr>
          <p:spPr>
            <a:xfrm>
              <a:off x="7024101" y="5109921"/>
              <a:ext cx="1721850" cy="512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89 MPa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CFF794-F6C2-4E04-AC92-1A73E0DDB6F4}"/>
              </a:ext>
            </a:extLst>
          </p:cNvPr>
          <p:cNvGrpSpPr/>
          <p:nvPr/>
        </p:nvGrpSpPr>
        <p:grpSpPr>
          <a:xfrm>
            <a:off x="6788399" y="3978361"/>
            <a:ext cx="2337589" cy="2484597"/>
            <a:chOff x="6788399" y="3978361"/>
            <a:chExt cx="2337589" cy="248459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5C0BC0C-1CEB-4A11-BBC8-358068D50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8399" y="4518816"/>
              <a:ext cx="2337589" cy="194414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B41D61-F164-4D42-8E74-2D60D7DB1BA1}"/>
                </a:ext>
              </a:extLst>
            </p:cNvPr>
            <p:cNvSpPr txBox="1"/>
            <p:nvPr/>
          </p:nvSpPr>
          <p:spPr>
            <a:xfrm>
              <a:off x="6902474" y="3978361"/>
              <a:ext cx="2174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MQXFA11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EA056F-8EBF-48FA-B7E4-A80637A6D0A0}"/>
                </a:ext>
              </a:extLst>
            </p:cNvPr>
            <p:cNvSpPr txBox="1"/>
            <p:nvPr/>
          </p:nvSpPr>
          <p:spPr>
            <a:xfrm>
              <a:off x="7674581" y="5489872"/>
              <a:ext cx="134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65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238830" y="1452155"/>
            <a:ext cx="4316342" cy="4171319"/>
            <a:chOff x="2238830" y="1452155"/>
            <a:chExt cx="4316342" cy="41713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3F5493-28C4-4E11-B4AF-22AE5735E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8830" y="2069198"/>
              <a:ext cx="4316342" cy="355427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A6E33A-36DB-475B-9FBB-C8A4460DAE5C}"/>
                </a:ext>
              </a:extLst>
            </p:cNvPr>
            <p:cNvSpPr txBox="1"/>
            <p:nvPr/>
          </p:nvSpPr>
          <p:spPr>
            <a:xfrm>
              <a:off x="3217388" y="1452155"/>
              <a:ext cx="2357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MQXFA07b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184531-B95B-47EA-BED9-8350BC175836}"/>
                </a:ext>
              </a:extLst>
            </p:cNvPr>
            <p:cNvSpPr txBox="1"/>
            <p:nvPr/>
          </p:nvSpPr>
          <p:spPr>
            <a:xfrm>
              <a:off x="4980448" y="4123728"/>
              <a:ext cx="1396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133 MPa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159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7A07C4-D3E3-B0A7-AC33-A53B238A5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035" y="4330906"/>
            <a:ext cx="325755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DBD929-36D9-FE06-E914-D71652CF4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035" y="1973943"/>
            <a:ext cx="325755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9B6FA7-BB8A-C93C-1F83-E7164BE1F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896" y="4303475"/>
            <a:ext cx="3282134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212374-6473-AF09-6C60-9A5ED2E99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702" y="1961978"/>
            <a:ext cx="3291328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1F76C1-6FD9-DD9F-006B-6CD1771BB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1715" y="1961978"/>
            <a:ext cx="3376448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270F5A-9C34-BB48-CB9C-10154A2C4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0860" y="4330906"/>
            <a:ext cx="3366774" cy="2286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78ECF5-CEB5-EB43-9F6A-905A30E709C7}"/>
              </a:ext>
            </a:extLst>
          </p:cNvPr>
          <p:cNvSpPr txBox="1"/>
          <p:nvPr/>
        </p:nvSpPr>
        <p:spPr>
          <a:xfrm>
            <a:off x="1166027" y="2023568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MQXFA13b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F1A047-BD30-CD4A-A238-E746A0488FD4}"/>
              </a:ext>
            </a:extLst>
          </p:cNvPr>
          <p:cNvSpPr txBox="1"/>
          <p:nvPr/>
        </p:nvSpPr>
        <p:spPr>
          <a:xfrm>
            <a:off x="1154452" y="4398989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MQXFA13b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7" y="180000"/>
            <a:ext cx="8229600" cy="720000"/>
          </a:xfrm>
        </p:spPr>
        <p:txBody>
          <a:bodyPr/>
          <a:lstStyle/>
          <a:p>
            <a:r>
              <a:rPr lang="en-US" dirty="0"/>
              <a:t>MQXFA13b, MQXFA12b, and MQXFA18</a:t>
            </a:r>
            <a:br>
              <a:rPr lang="en-US" dirty="0"/>
            </a:br>
            <a:r>
              <a:rPr lang="en-US" dirty="0"/>
              <a:t>Transfer Function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51105"/>
            <a:ext cx="8074800" cy="84480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MQXFA13b (rebuild after test) had a large spread, avg 72 MPa preload</a:t>
            </a:r>
          </a:p>
          <a:p>
            <a:r>
              <a:rPr lang="en-US" dirty="0"/>
              <a:t>MQXFA12b (rebuild after preload) had a small spread, avg 82 MPa preload</a:t>
            </a:r>
          </a:p>
          <a:p>
            <a:r>
              <a:rPr lang="en-US" dirty="0"/>
              <a:t>MQXFA18 had a small spread; followed FEA line; avg 83 MPa preload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MQXFA19 Preload Targets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463A3-0A55-2A40-B546-DFCAB30F010C}"/>
              </a:ext>
            </a:extLst>
          </p:cNvPr>
          <p:cNvSpPr txBox="1"/>
          <p:nvPr/>
        </p:nvSpPr>
        <p:spPr>
          <a:xfrm>
            <a:off x="3390185" y="2090827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MQXFA12b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124B9-CBE4-8D41-A5EB-827211F4718E}"/>
              </a:ext>
            </a:extLst>
          </p:cNvPr>
          <p:cNvSpPr txBox="1"/>
          <p:nvPr/>
        </p:nvSpPr>
        <p:spPr>
          <a:xfrm>
            <a:off x="3372133" y="4449158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MQXFA12b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26559E-F9F3-4F44-A5FD-7C82E77CC721}"/>
              </a:ext>
            </a:extLst>
          </p:cNvPr>
          <p:cNvSpPr txBox="1"/>
          <p:nvPr/>
        </p:nvSpPr>
        <p:spPr>
          <a:xfrm>
            <a:off x="7101445" y="2029006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C7F2A7-22A8-1E46-984C-94F2F8727807}"/>
              </a:ext>
            </a:extLst>
          </p:cNvPr>
          <p:cNvSpPr txBox="1"/>
          <p:nvPr/>
        </p:nvSpPr>
        <p:spPr>
          <a:xfrm>
            <a:off x="7089870" y="4404427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MQXFA18</a:t>
            </a:r>
          </a:p>
        </p:txBody>
      </p:sp>
    </p:spTree>
    <p:extLst>
      <p:ext uri="{BB962C8B-B14F-4D97-AF65-F5344CB8AC3E}">
        <p14:creationId xmlns:p14="http://schemas.microsoft.com/office/powerpoint/2010/main" val="17253028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58640</TotalTime>
  <Words>2148</Words>
  <Application>Microsoft Macintosh PowerPoint</Application>
  <PresentationFormat>On-screen Show (4:3)</PresentationFormat>
  <Paragraphs>448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</vt:lpstr>
      <vt:lpstr>Century Gothic</vt:lpstr>
      <vt:lpstr>Wingdings</vt:lpstr>
      <vt:lpstr>Thème Office</vt:lpstr>
      <vt:lpstr>MQXFA19 Preload Targets</vt:lpstr>
      <vt:lpstr>Outline</vt:lpstr>
      <vt:lpstr>MQXFA SG Layout</vt:lpstr>
      <vt:lpstr>MQXFA SG Layout (FBG)</vt:lpstr>
      <vt:lpstr>MQXFA Preload Specifications</vt:lpstr>
      <vt:lpstr>Preloads Measured for MQXFA Magnets</vt:lpstr>
      <vt:lpstr>Preloads Measured for MQXFA Magnets</vt:lpstr>
      <vt:lpstr>PowerPoint Presentation</vt:lpstr>
      <vt:lpstr>MQXFA13b, MQXFA12b, and MQXFA18 Transfer Function Plots</vt:lpstr>
      <vt:lpstr>Transfer Function at RT for MQXFA Magnets </vt:lpstr>
      <vt:lpstr>MQXFA Bladder Pressures</vt:lpstr>
      <vt:lpstr>Preload Process With Tapered Keys</vt:lpstr>
      <vt:lpstr>Variation of MQXFA19 Pre-Stress due to Coil Variations</vt:lpstr>
      <vt:lpstr>Axial Preload for MQXFA</vt:lpstr>
      <vt:lpstr>Summary</vt:lpstr>
      <vt:lpstr>Additional Slides</vt:lpstr>
      <vt:lpstr>The Load Condition after CD  (based on powering)</vt:lpstr>
      <vt:lpstr>Preload Targets for MQXFA</vt:lpstr>
      <vt:lpstr>MQXFA05 &amp;6 Load Key Shimming Summary</vt:lpstr>
      <vt:lpstr>PowerPoint Presentation</vt:lpstr>
      <vt:lpstr>MQXFA05 Coils TF</vt:lpstr>
      <vt:lpstr>MQXFA05 Coils TF (detailed)</vt:lpstr>
      <vt:lpstr>Individual Coil TF Comparisons</vt:lpstr>
      <vt:lpstr>Previous cases</vt:lpstr>
      <vt:lpstr>PowerPoint Presentation</vt:lpstr>
      <vt:lpstr>MQXFA03 - 06 Shims TF Plots</vt:lpstr>
      <vt:lpstr>Shim TF only for MQXFA05</vt:lpstr>
      <vt:lpstr>Individual Shell Shim TF Comparison</vt:lpstr>
      <vt:lpstr>Coil Pack Pole-key Gaps</vt:lpstr>
      <vt:lpstr>Shell ID Measurements</vt:lpstr>
      <vt:lpstr>Appendix: Possible Polekey Interception in Q4 </vt:lpstr>
      <vt:lpstr>Shim TF (with FE simulations)</vt:lpstr>
      <vt:lpstr>Measurements vs. Simulation </vt:lpstr>
      <vt:lpstr>TF of the Simulation</vt:lpstr>
      <vt:lpstr>Coil stress distribution</vt:lpstr>
      <vt:lpstr>Coil stress distribution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Dan Cheng</cp:lastModifiedBy>
  <cp:revision>425</cp:revision>
  <cp:lastPrinted>2022-06-10T19:28:57Z</cp:lastPrinted>
  <dcterms:created xsi:type="dcterms:W3CDTF">2020-02-10T17:47:20Z</dcterms:created>
  <dcterms:modified xsi:type="dcterms:W3CDTF">2024-11-20T14:51:27Z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