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63" r:id="rId5"/>
    <p:sldId id="358" r:id="rId6"/>
    <p:sldId id="383" r:id="rId7"/>
    <p:sldId id="666" r:id="rId8"/>
    <p:sldId id="549" r:id="rId9"/>
    <p:sldId id="561" r:id="rId10"/>
    <p:sldId id="562" r:id="rId11"/>
    <p:sldId id="672" r:id="rId12"/>
    <p:sldId id="667" r:id="rId13"/>
    <p:sldId id="668" r:id="rId14"/>
    <p:sldId id="664" r:id="rId15"/>
    <p:sldId id="670" r:id="rId16"/>
    <p:sldId id="256" r:id="rId17"/>
    <p:sldId id="671" r:id="rId18"/>
    <p:sldId id="416" r:id="rId19"/>
    <p:sldId id="417" r:id="rId20"/>
    <p:sldId id="410" r:id="rId21"/>
    <p:sldId id="286" r:id="rId22"/>
    <p:sldId id="285" r:id="rId23"/>
    <p:sldId id="381" r:id="rId24"/>
    <p:sldId id="392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5F5F5F"/>
    <a:srgbClr val="8000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286" autoAdjust="0"/>
  </p:normalViewPr>
  <p:slideViewPr>
    <p:cSldViewPr snapToGrid="0" showGuides="1">
      <p:cViewPr>
        <p:scale>
          <a:sx n="127" d="100"/>
          <a:sy n="127" d="100"/>
        </p:scale>
        <p:origin x="1656" y="-64"/>
      </p:cViewPr>
      <p:guideLst>
        <p:guide orient="horz" pos="4080"/>
        <p:guide pos="2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19/11/2024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19/11/2024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629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522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3928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019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58b0d13458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g258b0d134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779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1997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547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20-Nov-2024 MQXFA19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20-Nov-2024 MQXFA19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20-Nov-2024 MQXFA19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20-Nov-2024 MQXFA19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20-Nov-2024 MQXFA19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20-Nov-2024 MQXFA19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20-Nov-2024 MQXFA19 Magnet Structure and Status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B074F-665B-D741-B307-3920D207E5D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52" y="6187107"/>
            <a:ext cx="790600" cy="6746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66169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MQXFA19</a:t>
            </a:r>
            <a:b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Coil Pack and Shimming Proposal</a:t>
            </a:r>
            <a:b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796912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Dan Cheng, Paolo </a:t>
            </a:r>
            <a:r>
              <a:rPr lang="en-GB" dirty="0" err="1"/>
              <a:t>Ferracin</a:t>
            </a:r>
            <a:r>
              <a:rPr lang="en-GB" dirty="0"/>
              <a:t>, Mike Solis</a:t>
            </a:r>
          </a:p>
          <a:p>
            <a:r>
              <a:rPr lang="en-US" i="1" dirty="0"/>
              <a:t>11/20/24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F30229-DC34-4A2E-8E42-FC111684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5266"/>
            <a:ext cx="4407408" cy="3197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C48109-80DA-4A86-ABC1-F6E052ABF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37" y="2628537"/>
            <a:ext cx="4407408" cy="3197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Radius Deviations (Pion Locations)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839EBA-C67A-0B40-94A3-727711FB6102}"/>
              </a:ext>
            </a:extLst>
          </p:cNvPr>
          <p:cNvCxnSpPr>
            <a:cxnSpLocks/>
          </p:cNvCxnSpPr>
          <p:nvPr/>
        </p:nvCxnSpPr>
        <p:spPr>
          <a:xfrm flipH="1">
            <a:off x="4058646" y="2650163"/>
            <a:ext cx="675400" cy="7704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59BE3C-C858-9C4D-BA8E-F9F0BBA15488}"/>
              </a:ext>
            </a:extLst>
          </p:cNvPr>
          <p:cNvSpPr txBox="1"/>
          <p:nvPr/>
        </p:nvSpPr>
        <p:spPr>
          <a:xfrm>
            <a:off x="4058645" y="1842352"/>
            <a:ext cx="2833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Inner Radius of the pole key is small (deviation into the bore)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9D0BC97-3A35-FC4F-83A0-B3B53D4A39A0}"/>
              </a:ext>
            </a:extLst>
          </p:cNvPr>
          <p:cNvSpPr/>
          <p:nvPr/>
        </p:nvSpPr>
        <p:spPr>
          <a:xfrm>
            <a:off x="3732522" y="3299792"/>
            <a:ext cx="326123" cy="76965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14C439-8593-4249-A3D9-49D4198F0BD4}"/>
              </a:ext>
            </a:extLst>
          </p:cNvPr>
          <p:cNvGrpSpPr/>
          <p:nvPr/>
        </p:nvGrpSpPr>
        <p:grpSpPr>
          <a:xfrm>
            <a:off x="673710" y="1644179"/>
            <a:ext cx="2614980" cy="1029668"/>
            <a:chOff x="394492" y="1937268"/>
            <a:chExt cx="4513837" cy="1777357"/>
          </a:xfrm>
        </p:grpSpPr>
        <p:pic>
          <p:nvPicPr>
            <p:cNvPr id="16" name="Content Placeholder 5">
              <a:extLst>
                <a:ext uri="{FF2B5EF4-FFF2-40B4-BE49-F238E27FC236}">
                  <a16:creationId xmlns:a16="http://schemas.microsoft.com/office/drawing/2014/main" id="{5D611584-A905-804F-A5BD-C616ACF6F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492" y="1937268"/>
              <a:ext cx="4513837" cy="1777357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9F75185-AF37-F34B-AA99-D0FC78FE23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3959" y="3137493"/>
              <a:ext cx="1" cy="30960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FDE0CEC9-8487-6A4F-B44B-B58528C5C459}"/>
              </a:ext>
            </a:extLst>
          </p:cNvPr>
          <p:cNvSpPr/>
          <p:nvPr/>
        </p:nvSpPr>
        <p:spPr>
          <a:xfrm>
            <a:off x="8625329" y="3733012"/>
            <a:ext cx="475516" cy="98882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922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20A7D7-D20A-4809-85AF-D6E1BBAFA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" y="1326297"/>
            <a:ext cx="6766560" cy="4912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839EBA-C67A-0B40-94A3-727711FB6102}"/>
              </a:ext>
            </a:extLst>
          </p:cNvPr>
          <p:cNvCxnSpPr>
            <a:cxnSpLocks/>
          </p:cNvCxnSpPr>
          <p:nvPr/>
        </p:nvCxnSpPr>
        <p:spPr>
          <a:xfrm flipH="1">
            <a:off x="2557637" y="1766427"/>
            <a:ext cx="1526389" cy="541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59BE3C-C858-9C4D-BA8E-F9F0BBA15488}"/>
              </a:ext>
            </a:extLst>
          </p:cNvPr>
          <p:cNvSpPr txBox="1"/>
          <p:nvPr/>
        </p:nvSpPr>
        <p:spPr>
          <a:xfrm>
            <a:off x="4084026" y="1271099"/>
            <a:ext cx="1572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Single point out of spec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9D0BC97-3A35-FC4F-83A0-B3B53D4A39A0}"/>
              </a:ext>
            </a:extLst>
          </p:cNvPr>
          <p:cNvSpPr/>
          <p:nvPr/>
        </p:nvSpPr>
        <p:spPr>
          <a:xfrm>
            <a:off x="7023506" y="1766427"/>
            <a:ext cx="266774" cy="706917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73FD-1179-C441-97DA-F41859AA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MQXFA19 Coils Matrix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FC749FC-57CD-5F48-BA9E-E95FDB6808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856248"/>
              </p:ext>
            </p:extLst>
          </p:nvPr>
        </p:nvGraphicFramePr>
        <p:xfrm>
          <a:off x="612775" y="779663"/>
          <a:ext cx="7918449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502">
                  <a:extLst>
                    <a:ext uri="{9D8B030D-6E8A-4147-A177-3AD203B41FA5}">
                      <a16:colId xmlns:a16="http://schemas.microsoft.com/office/drawing/2014/main" val="1049327427"/>
                    </a:ext>
                  </a:extLst>
                </a:gridCol>
                <a:gridCol w="959761">
                  <a:extLst>
                    <a:ext uri="{9D8B030D-6E8A-4147-A177-3AD203B41FA5}">
                      <a16:colId xmlns:a16="http://schemas.microsoft.com/office/drawing/2014/main" val="330595013"/>
                    </a:ext>
                  </a:extLst>
                </a:gridCol>
                <a:gridCol w="1300102">
                  <a:extLst>
                    <a:ext uri="{9D8B030D-6E8A-4147-A177-3AD203B41FA5}">
                      <a16:colId xmlns:a16="http://schemas.microsoft.com/office/drawing/2014/main" val="3623164223"/>
                    </a:ext>
                  </a:extLst>
                </a:gridCol>
                <a:gridCol w="1667670">
                  <a:extLst>
                    <a:ext uri="{9D8B030D-6E8A-4147-A177-3AD203B41FA5}">
                      <a16:colId xmlns:a16="http://schemas.microsoft.com/office/drawing/2014/main" val="3793856644"/>
                    </a:ext>
                  </a:extLst>
                </a:gridCol>
                <a:gridCol w="1055946">
                  <a:extLst>
                    <a:ext uri="{9D8B030D-6E8A-4147-A177-3AD203B41FA5}">
                      <a16:colId xmlns:a16="http://schemas.microsoft.com/office/drawing/2014/main" val="3129968683"/>
                    </a:ext>
                  </a:extLst>
                </a:gridCol>
                <a:gridCol w="1085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5234">
                  <a:extLst>
                    <a:ext uri="{9D8B030D-6E8A-4147-A177-3AD203B41FA5}">
                      <a16:colId xmlns:a16="http://schemas.microsoft.com/office/drawing/2014/main" val="1765017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b6 Corr.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Keyway 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Avg. Pole </a:t>
                      </a:r>
                    </a:p>
                    <a:p>
                      <a:pPr algn="ctr"/>
                      <a:r>
                        <a:rPr lang="en-US" dirty="0"/>
                        <a:t>Inner R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Avg</a:t>
                      </a:r>
                      <a:r>
                        <a:rPr lang="en-US" sz="1600" dirty="0"/>
                        <a:t> R Dev.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Avg. </a:t>
                      </a:r>
                      <a:r>
                        <a:rPr lang="en-US" sz="1600" dirty="0" err="1"/>
                        <a:t>Midpl</a:t>
                      </a:r>
                      <a:r>
                        <a:rPr lang="en-US" sz="1600" dirty="0"/>
                        <a:t> Dev.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Ends Delta Arc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2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-54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-32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-88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-264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06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-32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-87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-242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303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µm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-22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-55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- 357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-46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-41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-111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-269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6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-85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-42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-113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-128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151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µm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-30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-76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-147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63699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4EAB4-A278-F44F-89E4-65F133F6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1887-DC2C-0E47-9ED9-48FA89F66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E3F35F-3A8B-6B49-8418-9BA9A67887CE}"/>
              </a:ext>
            </a:extLst>
          </p:cNvPr>
          <p:cNvSpPr txBox="1">
            <a:spLocks/>
          </p:cNvSpPr>
          <p:nvPr/>
        </p:nvSpPr>
        <p:spPr>
          <a:xfrm>
            <a:off x="611999" y="3898899"/>
            <a:ext cx="7906887" cy="2323135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OD: all coils are slightly undersized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Midplane: all coils are undersized, will require extra midplane shim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Midplane LE deviations out of spec for most coils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Several coils’ </a:t>
            </a:r>
            <a:r>
              <a:rPr lang="en-US" sz="2800" dirty="0">
                <a:solidFill>
                  <a:schemeClr val="accent5"/>
                </a:solidFill>
              </a:rPr>
              <a:t>pole inner radii show deviations into the bore; </a:t>
            </a:r>
            <a:r>
              <a:rPr lang="en-US" sz="2800" dirty="0" err="1">
                <a:solidFill>
                  <a:schemeClr val="accent5"/>
                </a:solidFill>
              </a:rPr>
              <a:t>pions</a:t>
            </a:r>
            <a:r>
              <a:rPr lang="en-US" sz="2800" dirty="0">
                <a:solidFill>
                  <a:schemeClr val="accent5"/>
                </a:solidFill>
              </a:rPr>
              <a:t> will need to be machined in these locations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LBNL measurements are using Leica system data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lang="en-US" sz="2800" dirty="0">
              <a:solidFill>
                <a:schemeClr val="accent5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8BA788-4DD7-9A18-46F7-3C8BD2199FAC}"/>
              </a:ext>
            </a:extLst>
          </p:cNvPr>
          <p:cNvSpPr/>
          <p:nvPr/>
        </p:nvSpPr>
        <p:spPr>
          <a:xfrm>
            <a:off x="457200" y="2347545"/>
            <a:ext cx="8168054" cy="75488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3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8b0d13458_0_0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  <p:sp>
        <p:nvSpPr>
          <p:cNvPr id="52" name="Google Shape;52;g258b0d13458_0_0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20-Nov-2024 MQXFA19 Magnet Structure and Status</a:t>
            </a:r>
            <a:endParaRPr/>
          </a:p>
        </p:txBody>
      </p:sp>
      <p:sp>
        <p:nvSpPr>
          <p:cNvPr id="55" name="Google Shape;55;g258b0d13458_0_0"/>
          <p:cNvSpPr txBox="1"/>
          <p:nvPr/>
        </p:nvSpPr>
        <p:spPr>
          <a:xfrm>
            <a:off x="6770548" y="144825"/>
            <a:ext cx="2280264" cy="64629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Coils are </a:t>
            </a:r>
            <a:r>
              <a:rPr lang="it-IT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reported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it-IT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mechanical</a:t>
            </a:r>
            <a:r>
              <a:rPr lang="it-IT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order</a:t>
            </a:r>
            <a:endParaRPr dirty="0"/>
          </a:p>
        </p:txBody>
      </p:sp>
      <p:sp>
        <p:nvSpPr>
          <p:cNvPr id="56" name="Google Shape;56;g258b0d13458_0_0"/>
          <p:cNvSpPr txBox="1"/>
          <p:nvPr/>
        </p:nvSpPr>
        <p:spPr>
          <a:xfrm>
            <a:off x="91503" y="879112"/>
            <a:ext cx="90525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</a:pPr>
            <a:r>
              <a:rPr lang="it-IT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There are </a:t>
            </a:r>
            <a:r>
              <a:rPr lang="it-IT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62</a:t>
            </a:r>
            <a:r>
              <a:rPr lang="it-IT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(with coils 248/244) acceptable coil orderings with voltage &lt; 353 V that are common for both rolled and minor edge RRR values (values reported for rolled RRR) </a:t>
            </a:r>
          </a:p>
        </p:txBody>
      </p:sp>
      <p:sp>
        <p:nvSpPr>
          <p:cNvPr id="57" name="Google Shape;57;g258b0d13458_0_0"/>
          <p:cNvSpPr txBox="1">
            <a:spLocks noGrp="1"/>
          </p:cNvSpPr>
          <p:nvPr>
            <p:ph type="title"/>
          </p:nvPr>
        </p:nvSpPr>
        <p:spPr>
          <a:xfrm>
            <a:off x="-352917" y="-12734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it-IT" dirty="0"/>
              <a:t>Acceptable coil </a:t>
            </a:r>
            <a:r>
              <a:rPr lang="it-IT" dirty="0" err="1"/>
              <a:t>ordering</a:t>
            </a:r>
            <a:r>
              <a:rPr lang="it-IT" dirty="0"/>
              <a:t> (244 spare)</a:t>
            </a:r>
            <a:endParaRPr dirty="0"/>
          </a:p>
        </p:txBody>
      </p:sp>
      <p:graphicFrame>
        <p:nvGraphicFramePr>
          <p:cNvPr id="2" name="Tabella 8">
            <a:extLst>
              <a:ext uri="{FF2B5EF4-FFF2-40B4-BE49-F238E27FC236}">
                <a16:creationId xmlns:a16="http://schemas.microsoft.com/office/drawing/2014/main" id="{CA0971D0-C5AF-5EC5-B6F7-8B47C265CF83}"/>
              </a:ext>
            </a:extLst>
          </p:cNvPr>
          <p:cNvGraphicFramePr>
            <a:graphicFrameLocks noGrp="1"/>
          </p:cNvGraphicFramePr>
          <p:nvPr/>
        </p:nvGraphicFramePr>
        <p:xfrm>
          <a:off x="91504" y="1985651"/>
          <a:ext cx="2926035" cy="3973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07">
                  <a:extLst>
                    <a:ext uri="{9D8B030D-6E8A-4147-A177-3AD203B41FA5}">
                      <a16:colId xmlns:a16="http://schemas.microsoft.com/office/drawing/2014/main" val="534196917"/>
                    </a:ext>
                  </a:extLst>
                </a:gridCol>
                <a:gridCol w="585207">
                  <a:extLst>
                    <a:ext uri="{9D8B030D-6E8A-4147-A177-3AD203B41FA5}">
                      <a16:colId xmlns:a16="http://schemas.microsoft.com/office/drawing/2014/main" val="3430114189"/>
                    </a:ext>
                  </a:extLst>
                </a:gridCol>
                <a:gridCol w="585207">
                  <a:extLst>
                    <a:ext uri="{9D8B030D-6E8A-4147-A177-3AD203B41FA5}">
                      <a16:colId xmlns:a16="http://schemas.microsoft.com/office/drawing/2014/main" val="3023615416"/>
                    </a:ext>
                  </a:extLst>
                </a:gridCol>
                <a:gridCol w="585207">
                  <a:extLst>
                    <a:ext uri="{9D8B030D-6E8A-4147-A177-3AD203B41FA5}">
                      <a16:colId xmlns:a16="http://schemas.microsoft.com/office/drawing/2014/main" val="435058151"/>
                    </a:ext>
                  </a:extLst>
                </a:gridCol>
                <a:gridCol w="585207">
                  <a:extLst>
                    <a:ext uri="{9D8B030D-6E8A-4147-A177-3AD203B41FA5}">
                      <a16:colId xmlns:a16="http://schemas.microsoft.com/office/drawing/2014/main" val="1016224226"/>
                    </a:ext>
                  </a:extLst>
                </a:gridCol>
              </a:tblGrid>
              <a:tr h="252898"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Volt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852491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2038485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5119961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8567003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1303566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79702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8845518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27422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61383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70537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423736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08483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178357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328079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36485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6153737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034399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5541117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286021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497351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03465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4959092"/>
                  </a:ext>
                </a:extLst>
              </a:tr>
            </a:tbl>
          </a:graphicData>
        </a:graphic>
      </p:graphicFrame>
      <p:graphicFrame>
        <p:nvGraphicFramePr>
          <p:cNvPr id="4" name="Tabella 8">
            <a:extLst>
              <a:ext uri="{FF2B5EF4-FFF2-40B4-BE49-F238E27FC236}">
                <a16:creationId xmlns:a16="http://schemas.microsoft.com/office/drawing/2014/main" id="{27889633-FE73-9387-8A8B-C38C55BC3ABE}"/>
              </a:ext>
            </a:extLst>
          </p:cNvPr>
          <p:cNvGraphicFramePr>
            <a:graphicFrameLocks noGrp="1"/>
          </p:cNvGraphicFramePr>
          <p:nvPr/>
        </p:nvGraphicFramePr>
        <p:xfrm>
          <a:off x="3108982" y="1978378"/>
          <a:ext cx="2926035" cy="3973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07">
                  <a:extLst>
                    <a:ext uri="{9D8B030D-6E8A-4147-A177-3AD203B41FA5}">
                      <a16:colId xmlns:a16="http://schemas.microsoft.com/office/drawing/2014/main" val="534196917"/>
                    </a:ext>
                  </a:extLst>
                </a:gridCol>
                <a:gridCol w="585207">
                  <a:extLst>
                    <a:ext uri="{9D8B030D-6E8A-4147-A177-3AD203B41FA5}">
                      <a16:colId xmlns:a16="http://schemas.microsoft.com/office/drawing/2014/main" val="3430114189"/>
                    </a:ext>
                  </a:extLst>
                </a:gridCol>
                <a:gridCol w="585207">
                  <a:extLst>
                    <a:ext uri="{9D8B030D-6E8A-4147-A177-3AD203B41FA5}">
                      <a16:colId xmlns:a16="http://schemas.microsoft.com/office/drawing/2014/main" val="3023615416"/>
                    </a:ext>
                  </a:extLst>
                </a:gridCol>
                <a:gridCol w="585207">
                  <a:extLst>
                    <a:ext uri="{9D8B030D-6E8A-4147-A177-3AD203B41FA5}">
                      <a16:colId xmlns:a16="http://schemas.microsoft.com/office/drawing/2014/main" val="435058151"/>
                    </a:ext>
                  </a:extLst>
                </a:gridCol>
                <a:gridCol w="585207">
                  <a:extLst>
                    <a:ext uri="{9D8B030D-6E8A-4147-A177-3AD203B41FA5}">
                      <a16:colId xmlns:a16="http://schemas.microsoft.com/office/drawing/2014/main" val="1016224226"/>
                    </a:ext>
                  </a:extLst>
                </a:gridCol>
              </a:tblGrid>
              <a:tr h="252898"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Volt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852491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2038485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5119961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8567003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1303566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79702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8845518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27422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61383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70537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423736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08483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178357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328079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36485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6153737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034399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5541117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286021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497351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03465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4959092"/>
                  </a:ext>
                </a:extLst>
              </a:tr>
            </a:tbl>
          </a:graphicData>
        </a:graphic>
      </p:graphicFrame>
      <p:graphicFrame>
        <p:nvGraphicFramePr>
          <p:cNvPr id="5" name="Tabella 8">
            <a:extLst>
              <a:ext uri="{FF2B5EF4-FFF2-40B4-BE49-F238E27FC236}">
                <a16:creationId xmlns:a16="http://schemas.microsoft.com/office/drawing/2014/main" id="{A1764857-4335-A6EA-745E-403DCE8E9DEB}"/>
              </a:ext>
            </a:extLst>
          </p:cNvPr>
          <p:cNvGraphicFramePr>
            <a:graphicFrameLocks noGrp="1"/>
          </p:cNvGraphicFramePr>
          <p:nvPr/>
        </p:nvGraphicFramePr>
        <p:xfrm>
          <a:off x="6184541" y="1978379"/>
          <a:ext cx="2926035" cy="3796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07">
                  <a:extLst>
                    <a:ext uri="{9D8B030D-6E8A-4147-A177-3AD203B41FA5}">
                      <a16:colId xmlns:a16="http://schemas.microsoft.com/office/drawing/2014/main" val="534196917"/>
                    </a:ext>
                  </a:extLst>
                </a:gridCol>
                <a:gridCol w="585207">
                  <a:extLst>
                    <a:ext uri="{9D8B030D-6E8A-4147-A177-3AD203B41FA5}">
                      <a16:colId xmlns:a16="http://schemas.microsoft.com/office/drawing/2014/main" val="3430114189"/>
                    </a:ext>
                  </a:extLst>
                </a:gridCol>
                <a:gridCol w="585207">
                  <a:extLst>
                    <a:ext uri="{9D8B030D-6E8A-4147-A177-3AD203B41FA5}">
                      <a16:colId xmlns:a16="http://schemas.microsoft.com/office/drawing/2014/main" val="3023615416"/>
                    </a:ext>
                  </a:extLst>
                </a:gridCol>
                <a:gridCol w="585207">
                  <a:extLst>
                    <a:ext uri="{9D8B030D-6E8A-4147-A177-3AD203B41FA5}">
                      <a16:colId xmlns:a16="http://schemas.microsoft.com/office/drawing/2014/main" val="435058151"/>
                    </a:ext>
                  </a:extLst>
                </a:gridCol>
                <a:gridCol w="585207">
                  <a:extLst>
                    <a:ext uri="{9D8B030D-6E8A-4147-A177-3AD203B41FA5}">
                      <a16:colId xmlns:a16="http://schemas.microsoft.com/office/drawing/2014/main" val="1016224226"/>
                    </a:ext>
                  </a:extLst>
                </a:gridCol>
              </a:tblGrid>
              <a:tr h="252898"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Volt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852491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2038485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5119961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8567003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1303566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79702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8845518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27422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61383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70537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423736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08483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178357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328079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36485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6153737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034399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5541117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286021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497351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0346502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9605B38D-282B-9FBB-CEDF-B95447C2CD11}"/>
              </a:ext>
            </a:extLst>
          </p:cNvPr>
          <p:cNvSpPr/>
          <p:nvPr/>
        </p:nvSpPr>
        <p:spPr>
          <a:xfrm>
            <a:off x="217715" y="2362198"/>
            <a:ext cx="2913039" cy="2939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A420F6-4FE3-CD44-549C-C8FC240AD15E}"/>
              </a:ext>
            </a:extLst>
          </p:cNvPr>
          <p:cNvSpPr/>
          <p:nvPr/>
        </p:nvSpPr>
        <p:spPr>
          <a:xfrm>
            <a:off x="6347061" y="4288970"/>
            <a:ext cx="2913039" cy="2939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9">
            <a:extLst>
              <a:ext uri="{FF2B5EF4-FFF2-40B4-BE49-F238E27FC236}">
                <a16:creationId xmlns:a16="http://schemas.microsoft.com/office/drawing/2014/main" id="{8314249D-6CB0-1438-9485-1698CBE2E52E}"/>
              </a:ext>
            </a:extLst>
          </p:cNvPr>
          <p:cNvSpPr txBox="1"/>
          <p:nvPr/>
        </p:nvSpPr>
        <p:spPr>
          <a:xfrm>
            <a:off x="2613343" y="5946966"/>
            <a:ext cx="6411686" cy="76620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rmAutofit fontScale="70000" lnSpcReduction="20000"/>
          </a:bodyPr>
          <a:lstStyle/>
          <a:p>
            <a:r>
              <a:rPr lang="it-IT" dirty="0"/>
              <a:t>Coils reported in </a:t>
            </a:r>
            <a:r>
              <a:rPr lang="it-IT" dirty="0" err="1"/>
              <a:t>mechanical</a:t>
            </a:r>
            <a:r>
              <a:rPr lang="it-IT" dirty="0"/>
              <a:t> </a:t>
            </a:r>
            <a:r>
              <a:rPr lang="it-IT" dirty="0" err="1"/>
              <a:t>ordering</a:t>
            </a:r>
            <a:r>
              <a:rPr lang="it-IT" dirty="0"/>
              <a:t> from CSR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err="1"/>
              <a:t>Used</a:t>
            </a:r>
            <a:r>
              <a:rPr lang="it-IT" i="1" dirty="0"/>
              <a:t> </a:t>
            </a:r>
            <a:r>
              <a:rPr lang="it-IT" i="1" dirty="0" err="1"/>
              <a:t>opposing</a:t>
            </a:r>
            <a:r>
              <a:rPr lang="it-IT" i="1" dirty="0"/>
              <a:t> </a:t>
            </a:r>
            <a:r>
              <a:rPr lang="it-IT" i="1" dirty="0" err="1"/>
              <a:t>quadrants</a:t>
            </a:r>
            <a:r>
              <a:rPr lang="it-IT" i="1" dirty="0"/>
              <a:t> to </a:t>
            </a:r>
            <a:r>
              <a:rPr lang="it-IT" i="1" dirty="0" err="1"/>
              <a:t>minimize</a:t>
            </a:r>
            <a:r>
              <a:rPr lang="it-IT" i="1" dirty="0"/>
              <a:t> </a:t>
            </a:r>
            <a:r>
              <a:rPr lang="it-IT" i="1" dirty="0" err="1"/>
              <a:t>potential</a:t>
            </a:r>
            <a:r>
              <a:rPr lang="it-IT" i="1" dirty="0"/>
              <a:t> CLIQ </a:t>
            </a:r>
            <a:r>
              <a:rPr lang="it-IT" i="1" dirty="0" err="1"/>
              <a:t>effects</a:t>
            </a:r>
            <a:r>
              <a:rPr lang="it-IT" i="1" dirty="0"/>
              <a:t> on Q2/Q4 BNL coils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Delta LE </a:t>
            </a:r>
            <a:r>
              <a:rPr lang="it-IT" i="1" dirty="0" err="1"/>
              <a:t>midplane</a:t>
            </a:r>
            <a:r>
              <a:rPr lang="it-IT" i="1" dirty="0"/>
              <a:t> </a:t>
            </a:r>
            <a:r>
              <a:rPr lang="it-IT" i="1" dirty="0" err="1"/>
              <a:t>values</a:t>
            </a:r>
            <a:r>
              <a:rPr lang="it-IT" i="1" dirty="0"/>
              <a:t> </a:t>
            </a:r>
            <a:r>
              <a:rPr lang="it-IT" i="1" dirty="0" err="1"/>
              <a:t>preferred</a:t>
            </a:r>
            <a:r>
              <a:rPr lang="it-IT" i="1" dirty="0"/>
              <a:t> Coil 244 </a:t>
            </a:r>
            <a:r>
              <a:rPr lang="it-IT" i="1" dirty="0" err="1"/>
              <a:t>instead</a:t>
            </a:r>
            <a:r>
              <a:rPr lang="it-IT" i="1" dirty="0"/>
              <a:t> of Coil 248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FB96F2-77BB-457B-DE67-62F542B83641}"/>
              </a:ext>
            </a:extLst>
          </p:cNvPr>
          <p:cNvSpPr/>
          <p:nvPr/>
        </p:nvSpPr>
        <p:spPr>
          <a:xfrm>
            <a:off x="195943" y="2877270"/>
            <a:ext cx="2913039" cy="2939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B8253E-028B-B76F-76C0-56DF761DAB38}"/>
              </a:ext>
            </a:extLst>
          </p:cNvPr>
          <p:cNvSpPr/>
          <p:nvPr/>
        </p:nvSpPr>
        <p:spPr>
          <a:xfrm>
            <a:off x="6347061" y="4826375"/>
            <a:ext cx="2913039" cy="2939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2B1C33DB-BACA-2747-ADF9-CB1E9891B151}"/>
              </a:ext>
            </a:extLst>
          </p:cNvPr>
          <p:cNvSpPr/>
          <p:nvPr/>
        </p:nvSpPr>
        <p:spPr>
          <a:xfrm rot="3538398">
            <a:off x="3155147" y="2390548"/>
            <a:ext cx="406400" cy="6865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5A1671-89CA-4F48-97FA-4719E0ED6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1" y="3073721"/>
            <a:ext cx="4407408" cy="3197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Size estimates with midplane shims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080655"/>
            <a:ext cx="7920000" cy="63902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Coil measurement plots created to show the effect of adding shims to both midplanes of Coils </a:t>
            </a:r>
            <a:r>
              <a:rPr lang="en-US" dirty="0">
                <a:solidFill>
                  <a:srgbClr val="FF0000"/>
                </a:solidFill>
              </a:rPr>
              <a:t>156, 161, 248, 251</a:t>
            </a:r>
          </a:p>
          <a:p>
            <a:r>
              <a:rPr lang="en-US" sz="2700" i="1" dirty="0"/>
              <a:t>Limited by thicknesses of </a:t>
            </a:r>
            <a:r>
              <a:rPr lang="en-US" sz="2700" i="1" dirty="0" err="1"/>
              <a:t>Kapton</a:t>
            </a:r>
            <a:r>
              <a:rPr lang="en-US" sz="2700" i="1" dirty="0"/>
              <a:t> </a:t>
            </a:r>
            <a:r>
              <a:rPr lang="en-US" sz="2700" i="1" dirty="0" err="1"/>
              <a:t>midplane</a:t>
            </a:r>
            <a:r>
              <a:rPr lang="en-US" sz="2700" i="1" dirty="0"/>
              <a:t> shim </a:t>
            </a:r>
            <a:r>
              <a:rPr lang="en-US" sz="2700" i="1" dirty="0" err="1"/>
              <a:t>availalble</a:t>
            </a:r>
            <a:endParaRPr lang="en-US" sz="27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4252671" y="4138983"/>
            <a:ext cx="473272" cy="8913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18260" y="3197005"/>
            <a:ext cx="14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Unshimmed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5227" y="1719677"/>
            <a:ext cx="16081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Shimmed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0.003” </a:t>
            </a:r>
            <a:r>
              <a:rPr lang="en-US" dirty="0"/>
              <a:t>on 156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0.003” </a:t>
            </a:r>
            <a:r>
              <a:rPr lang="en-US" dirty="0"/>
              <a:t>on 161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248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0.003” </a:t>
            </a:r>
            <a:r>
              <a:rPr lang="en-US" dirty="0"/>
              <a:t>on 251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214FF3-1009-46CE-8F7E-C00B86E37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592" y="3112821"/>
            <a:ext cx="4407408" cy="31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70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CFEE-F64B-7A45-A1DA-FC528C63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MQXFA19 Proposed Coil Arrangement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A5650-8CEA-F149-B257-E1C342C1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6B8EF-068C-1640-A6EC-4063408A1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89E5B87-81F6-7B4A-BD7B-447BEF853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>
            <a:off x="4500796" y="1549159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9EFDB8-ED13-DB45-BB09-61A45239C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6200000">
            <a:off x="2745030" y="1570678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91917D2-6BEC-C147-B851-3A61EF5DF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5400000">
            <a:off x="4521092" y="3296157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F8B4D05-39CB-0447-9C91-A3B60AC1A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0800000">
            <a:off x="2760477" y="3311604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7B9FDA-5434-5744-A3B8-C7D78240FBBC}"/>
              </a:ext>
            </a:extLst>
          </p:cNvPr>
          <p:cNvSpPr txBox="1"/>
          <p:nvPr/>
        </p:nvSpPr>
        <p:spPr>
          <a:xfrm>
            <a:off x="5082153" y="3831386"/>
            <a:ext cx="7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F6BD6-35A6-F44E-88AA-1B6808D65CC9}"/>
              </a:ext>
            </a:extLst>
          </p:cNvPr>
          <p:cNvSpPr txBox="1"/>
          <p:nvPr/>
        </p:nvSpPr>
        <p:spPr>
          <a:xfrm>
            <a:off x="3306921" y="2136000"/>
            <a:ext cx="105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5B0C7-7952-FF44-A361-4C412B55D406}"/>
              </a:ext>
            </a:extLst>
          </p:cNvPr>
          <p:cNvSpPr txBox="1"/>
          <p:nvPr/>
        </p:nvSpPr>
        <p:spPr>
          <a:xfrm>
            <a:off x="5096835" y="2158758"/>
            <a:ext cx="81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EE4BC-34C6-564D-9751-9F62BBDDF0BE}"/>
              </a:ext>
            </a:extLst>
          </p:cNvPr>
          <p:cNvSpPr txBox="1"/>
          <p:nvPr/>
        </p:nvSpPr>
        <p:spPr>
          <a:xfrm>
            <a:off x="3221336" y="3891843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485BB-6BB2-B340-9D95-019A1CE9E8AB}"/>
              </a:ext>
            </a:extLst>
          </p:cNvPr>
          <p:cNvSpPr txBox="1"/>
          <p:nvPr/>
        </p:nvSpPr>
        <p:spPr>
          <a:xfrm>
            <a:off x="1348831" y="4298765"/>
            <a:ext cx="2510578" cy="883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~0.003”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0.003”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4CF99-774B-FE43-A485-1C466FB79538}"/>
              </a:ext>
            </a:extLst>
          </p:cNvPr>
          <p:cNvSpPr txBox="1"/>
          <p:nvPr/>
        </p:nvSpPr>
        <p:spPr>
          <a:xfrm>
            <a:off x="5662018" y="1391636"/>
            <a:ext cx="2666973" cy="8370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~0.0015”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~0.0045”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0.005”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9B8FA-02F8-934A-A062-74B9B5D7F584}"/>
              </a:ext>
            </a:extLst>
          </p:cNvPr>
          <p:cNvSpPr txBox="1"/>
          <p:nvPr/>
        </p:nvSpPr>
        <p:spPr>
          <a:xfrm>
            <a:off x="5571105" y="4285413"/>
            <a:ext cx="2757886" cy="969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~0.0035”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0.003”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rgbClr val="009900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D90C09-C9CC-1E4E-B4AF-570C958BEBE0}"/>
              </a:ext>
            </a:extLst>
          </p:cNvPr>
          <p:cNvSpPr txBox="1"/>
          <p:nvPr/>
        </p:nvSpPr>
        <p:spPr>
          <a:xfrm>
            <a:off x="934300" y="1408827"/>
            <a:ext cx="2431473" cy="8472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~0.005”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~.0035”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0.003” shim per side</a:t>
            </a: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F144FC-DFB4-1743-A7D6-E9198820455F}"/>
              </a:ext>
            </a:extLst>
          </p:cNvPr>
          <p:cNvSpPr/>
          <p:nvPr/>
        </p:nvSpPr>
        <p:spPr>
          <a:xfrm>
            <a:off x="417231" y="854179"/>
            <a:ext cx="2629331" cy="41900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8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midplane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= 2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OR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67450C-00AD-844C-BFD5-8562DA7B334D}"/>
              </a:ext>
            </a:extLst>
          </p:cNvPr>
          <p:cNvCxnSpPr/>
          <p:nvPr/>
        </p:nvCxnSpPr>
        <p:spPr>
          <a:xfrm>
            <a:off x="4415725" y="1171653"/>
            <a:ext cx="0" cy="40313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0D14E-DDD0-0942-A933-A38340ADC311}"/>
              </a:ext>
            </a:extLst>
          </p:cNvPr>
          <p:cNvCxnSpPr/>
          <p:nvPr/>
        </p:nvCxnSpPr>
        <p:spPr>
          <a:xfrm flipH="1" flipV="1">
            <a:off x="2713656" y="3221786"/>
            <a:ext cx="3585275" cy="72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60594" y="5216322"/>
            <a:ext cx="5339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Electrical Order: </a:t>
            </a:r>
            <a:r>
              <a:rPr lang="en-US" b="1" dirty="0"/>
              <a:t>A :248 – 156 – 161 – 251: B</a:t>
            </a:r>
          </a:p>
          <a:p>
            <a:r>
              <a:rPr lang="en-US" i="1" u="sng" dirty="0">
                <a:solidFill>
                  <a:srgbClr val="FF0000"/>
                </a:solidFill>
              </a:rPr>
              <a:t>Conforms to a favorable order based on RRR data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9470ED-B178-AC42-A02B-6F836B189425}"/>
              </a:ext>
            </a:extLst>
          </p:cNvPr>
          <p:cNvCxnSpPr/>
          <p:nvPr/>
        </p:nvCxnSpPr>
        <p:spPr>
          <a:xfrm rot="5400000" flipH="1" flipV="1">
            <a:off x="4182143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2AD069-4A3A-474F-97DF-766B7ECE0805}"/>
              </a:ext>
            </a:extLst>
          </p:cNvPr>
          <p:cNvCxnSpPr/>
          <p:nvPr/>
        </p:nvCxnSpPr>
        <p:spPr>
          <a:xfrm rot="10800000">
            <a:off x="5326845" y="329866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123B59-26EE-9D41-8B7C-63C573F76974}"/>
              </a:ext>
            </a:extLst>
          </p:cNvPr>
          <p:cNvSpPr txBox="1"/>
          <p:nvPr/>
        </p:nvSpPr>
        <p:spPr>
          <a:xfrm>
            <a:off x="4635908" y="2680837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56C1F0-AC4D-414D-94E4-AA4742C057F7}"/>
              </a:ext>
            </a:extLst>
          </p:cNvPr>
          <p:cNvSpPr txBox="1"/>
          <p:nvPr/>
        </p:nvSpPr>
        <p:spPr>
          <a:xfrm>
            <a:off x="3761362" y="2680548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3B9D3-4BCE-8F48-BAF6-E7A04F26CDF1}"/>
              </a:ext>
            </a:extLst>
          </p:cNvPr>
          <p:cNvSpPr txBox="1"/>
          <p:nvPr/>
        </p:nvSpPr>
        <p:spPr>
          <a:xfrm>
            <a:off x="3753930" y="3462139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2D0117-BA15-C640-ACC1-E89F7B113297}"/>
              </a:ext>
            </a:extLst>
          </p:cNvPr>
          <p:cNvSpPr txBox="1"/>
          <p:nvPr/>
        </p:nvSpPr>
        <p:spPr>
          <a:xfrm>
            <a:off x="4626080" y="3449612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70A812-3549-C947-AFE8-152DA5644FBC}"/>
              </a:ext>
            </a:extLst>
          </p:cNvPr>
          <p:cNvCxnSpPr/>
          <p:nvPr/>
        </p:nvCxnSpPr>
        <p:spPr>
          <a:xfrm rot="5400000" flipH="1" flipV="1">
            <a:off x="3968495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2826533" y="329866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2826533" y="3130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D70A812-3549-C947-AFE8-152DA5644FBC}"/>
              </a:ext>
            </a:extLst>
          </p:cNvPr>
          <p:cNvCxnSpPr/>
          <p:nvPr/>
        </p:nvCxnSpPr>
        <p:spPr>
          <a:xfrm rot="5400000" flipH="1" flipV="1">
            <a:off x="3968495" y="1965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5336207" y="3130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D9470ED-B178-AC42-A02B-6F836B189425}"/>
              </a:ext>
            </a:extLst>
          </p:cNvPr>
          <p:cNvCxnSpPr/>
          <p:nvPr/>
        </p:nvCxnSpPr>
        <p:spPr>
          <a:xfrm rot="5400000" flipH="1" flipV="1">
            <a:off x="4182143" y="1970984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57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85" t="22222" r="5801" b="17778"/>
          <a:stretch>
            <a:fillRect/>
          </a:stretch>
        </p:blipFill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MQXFA19 Coil Pack Build 1 (Fuji)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504296"/>
              </p:ext>
            </p:extLst>
          </p:nvPr>
        </p:nvGraphicFramePr>
        <p:xfrm>
          <a:off x="971599" y="4201160"/>
          <a:ext cx="7200801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0.005”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0.003”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0.003”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0.007”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(0.175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(~0.25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Fuji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radial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~0.021”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~0.54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+ 0.007” Fuji + 0.005”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0.005” G11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</a:t>
            </a:r>
            <a:r>
              <a:rPr lang="en-US" sz="2400" dirty="0" err="1">
                <a:solidFill>
                  <a:srgbClr val="008000"/>
                </a:solidFill>
              </a:rPr>
              <a:t>Kapton</a:t>
            </a:r>
            <a:r>
              <a:rPr lang="en-US" sz="2400" dirty="0">
                <a:solidFill>
                  <a:srgbClr val="008000"/>
                </a:solidFill>
              </a:rPr>
              <a:t> to various </a:t>
            </a:r>
            <a:r>
              <a:rPr lang="en-US" sz="2400" dirty="0" err="1">
                <a:solidFill>
                  <a:srgbClr val="008000"/>
                </a:solidFill>
              </a:rPr>
              <a:t>midplanes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8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385" t="22222" r="5801" b="17778"/>
          <a:stretch>
            <a:fillRect/>
          </a:stretch>
        </p:blipFill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MQXFA19 Coil Pack Build (Final)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928822"/>
              </p:ext>
            </p:extLst>
          </p:nvPr>
        </p:nvGraphicFramePr>
        <p:xfrm>
          <a:off x="971599" y="4201160"/>
          <a:ext cx="7200801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0.005”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0.003”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0.003”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0.000”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(0.0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 + 0.005”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(~0.38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Actual r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~0.020”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~0.51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+ 0.005” Kapton + 0.005” Kapton &amp; 0.005” G11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</a:t>
            </a:r>
            <a:r>
              <a:rPr lang="en-US" sz="2400" dirty="0" err="1">
                <a:solidFill>
                  <a:srgbClr val="008000"/>
                </a:solidFill>
              </a:rPr>
              <a:t>Kapton</a:t>
            </a:r>
            <a:r>
              <a:rPr lang="en-US" sz="2400" dirty="0">
                <a:solidFill>
                  <a:srgbClr val="008000"/>
                </a:solidFill>
              </a:rPr>
              <a:t> to various </a:t>
            </a:r>
            <a:r>
              <a:rPr lang="en-US" sz="2400" dirty="0" err="1">
                <a:solidFill>
                  <a:srgbClr val="008000"/>
                </a:solidFill>
              </a:rPr>
              <a:t>midplanes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54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Pion</a:t>
            </a:r>
            <a:r>
              <a:rPr lang="en-US" dirty="0"/>
              <a:t> Machining,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301487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Used “average” values as starting point</a:t>
            </a:r>
          </a:p>
          <a:p>
            <a:pPr lvl="1"/>
            <a:r>
              <a:rPr lang="en-US" i="1" dirty="0"/>
              <a:t>Measurements based on best-fit of combined Outer Radius and Midplane deviations</a:t>
            </a:r>
          </a:p>
          <a:p>
            <a:r>
              <a:rPr lang="en-US" dirty="0"/>
              <a:t>Positive deviations = extra material in bore</a:t>
            </a:r>
          </a:p>
          <a:p>
            <a:pPr lvl="1"/>
            <a:r>
              <a:rPr lang="en-US" dirty="0"/>
              <a:t>This is what needs to be removed from a nominal 1.2 mm thick pion</a:t>
            </a:r>
          </a:p>
          <a:p>
            <a:r>
              <a:rPr lang="en-US" dirty="0"/>
              <a:t>Negative deviations will not require “addition” of material</a:t>
            </a:r>
          </a:p>
          <a:p>
            <a:pPr lvl="1"/>
            <a:r>
              <a:rPr lang="en-US" dirty="0"/>
              <a:t>Nothing will be done to these </a:t>
            </a:r>
            <a:r>
              <a:rPr lang="en-US" dirty="0" err="1"/>
              <a:t>pions</a:t>
            </a:r>
            <a:endParaRPr lang="en-US" dirty="0"/>
          </a:p>
          <a:p>
            <a:endParaRPr lang="en-US" dirty="0"/>
          </a:p>
          <a:p>
            <a:r>
              <a:rPr lang="en-US"/>
              <a:t>For MQXFA19 </a:t>
            </a:r>
            <a:r>
              <a:rPr lang="en-US" dirty="0"/>
              <a:t>many </a:t>
            </a:r>
            <a:r>
              <a:rPr lang="en-US" dirty="0" err="1"/>
              <a:t>pions</a:t>
            </a:r>
            <a:r>
              <a:rPr lang="en-US" dirty="0"/>
              <a:t> need to be modified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E31206-0254-9C47-934F-8F0CBE05C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00" y="4318308"/>
            <a:ext cx="5269120" cy="21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52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DE403926-AA34-EAE4-3801-6B835B95A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660" y="2647355"/>
            <a:ext cx="4952953" cy="3593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332F6-D949-AA45-AF16-73B5BD430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202" y="5187233"/>
            <a:ext cx="1531886" cy="155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MQXFA19 Pion Machining Positions</a:t>
            </a:r>
          </a:p>
        </p:txBody>
      </p:sp>
      <p:pic>
        <p:nvPicPr>
          <p:cNvPr id="6" name="Content Placeholder 5" descr="SU-1010-2057F-sht2.jpg"/>
          <p:cNvPicPr>
            <a:picLocks noGrp="1" noChangeAspect="1"/>
          </p:cNvPicPr>
          <p:nvPr>
            <p:ph idx="1"/>
          </p:nvPr>
        </p:nvPicPr>
        <p:blipFill>
          <a:blip r:embed="rId4"/>
          <a:srcRect l="3013" t="41928" r="3040" b="34778"/>
          <a:stretch>
            <a:fillRect/>
          </a:stretch>
        </p:blipFill>
        <p:spPr>
          <a:xfrm>
            <a:off x="0" y="1143000"/>
            <a:ext cx="9144000" cy="14667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5116851" y="4046373"/>
            <a:ext cx="132525" cy="8930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95890" y="3997280"/>
            <a:ext cx="132525" cy="46071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38240" y="4028731"/>
            <a:ext cx="132525" cy="56776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80976" y="4158796"/>
            <a:ext cx="132525" cy="34249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31243" y="3997281"/>
            <a:ext cx="132525" cy="77066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09156" y="3962400"/>
            <a:ext cx="132525" cy="6842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71124" y="4046373"/>
            <a:ext cx="132525" cy="302924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11389" y="4158796"/>
            <a:ext cx="132525" cy="65813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60677" y="4117976"/>
            <a:ext cx="132525" cy="405946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01221" y="4046373"/>
            <a:ext cx="136295" cy="514649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47887" y="3997281"/>
            <a:ext cx="132525" cy="407352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914789" y="5204460"/>
            <a:ext cx="1591736" cy="519500"/>
            <a:chOff x="1456264" y="3214300"/>
            <a:chExt cx="1591736" cy="519500"/>
          </a:xfrm>
        </p:grpSpPr>
        <p:sp>
          <p:nvSpPr>
            <p:cNvPr id="24" name="Rectangle 23"/>
            <p:cNvSpPr/>
            <p:nvPr/>
          </p:nvSpPr>
          <p:spPr>
            <a:xfrm>
              <a:off x="1456264" y="3214300"/>
              <a:ext cx="1591736" cy="5195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75840" y="3491299"/>
              <a:ext cx="469900" cy="14605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7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475840" y="3294449"/>
              <a:ext cx="451675" cy="14605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tint val="50000"/>
                    <a:satMod val="300000"/>
                    <a:alpha val="30000"/>
                  </a:schemeClr>
                </a:gs>
                <a:gs pos="35000">
                  <a:schemeClr val="accent2">
                    <a:tint val="37000"/>
                    <a:satMod val="300000"/>
                    <a:alpha val="30000"/>
                  </a:schemeClr>
                </a:gs>
                <a:gs pos="100000">
                  <a:schemeClr val="accent2">
                    <a:tint val="15000"/>
                    <a:satMod val="350000"/>
                    <a:alpha val="3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24000" y="3214300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Upper Coils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56264" y="3415098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Lower Coils</a:t>
              </a: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950883"/>
              </p:ext>
            </p:extLst>
          </p:nvPr>
        </p:nvGraphicFramePr>
        <p:xfrm>
          <a:off x="152399" y="2835205"/>
          <a:ext cx="3847187" cy="85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778">
                <a:tc>
                  <a:txBody>
                    <a:bodyPr/>
                    <a:lstStyle/>
                    <a:p>
                      <a:r>
                        <a:rPr lang="en-US" sz="1050" dirty="0"/>
                        <a:t>Loc.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3865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68693"/>
              </p:ext>
            </p:extLst>
          </p:nvPr>
        </p:nvGraphicFramePr>
        <p:xfrm>
          <a:off x="152400" y="4239399"/>
          <a:ext cx="3921225" cy="85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5778">
                <a:tc>
                  <a:txBody>
                    <a:bodyPr/>
                    <a:lstStyle/>
                    <a:p>
                      <a:r>
                        <a:rPr lang="en-US" sz="1050" dirty="0"/>
                        <a:t>Loc.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4310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7468" y="2514600"/>
            <a:ext cx="2640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Upper Coils, Pion thickness (mm)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318" y="3962400"/>
            <a:ext cx="2650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Lower Coils, Pion thickness (mm)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C940D0-71FF-9A4D-9AB0-558D9664B383}"/>
              </a:ext>
            </a:extLst>
          </p:cNvPr>
          <p:cNvGrpSpPr/>
          <p:nvPr/>
        </p:nvGrpSpPr>
        <p:grpSpPr>
          <a:xfrm>
            <a:off x="2616400" y="5504506"/>
            <a:ext cx="1474696" cy="1093002"/>
            <a:chOff x="2616400" y="5504506"/>
            <a:chExt cx="1474696" cy="109300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400E1D-3BD1-4A44-B9E4-603332E3731F}"/>
                </a:ext>
              </a:extLst>
            </p:cNvPr>
            <p:cNvSpPr txBox="1"/>
            <p:nvPr/>
          </p:nvSpPr>
          <p:spPr>
            <a:xfrm>
              <a:off x="2616400" y="6197398"/>
              <a:ext cx="1371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251		156	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2621841" y="5504506"/>
              <a:ext cx="14692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161		248	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1A83607-8796-AE4D-BC44-5EFA7877DCC4}"/>
              </a:ext>
            </a:extLst>
          </p:cNvPr>
          <p:cNvSpPr txBox="1"/>
          <p:nvPr/>
        </p:nvSpPr>
        <p:spPr>
          <a:xfrm>
            <a:off x="1489002" y="5514821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Upper Coils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4C67E1-6C78-AB4C-9E46-27D4915A8D75}"/>
              </a:ext>
            </a:extLst>
          </p:cNvPr>
          <p:cNvSpPr txBox="1"/>
          <p:nvPr/>
        </p:nvSpPr>
        <p:spPr>
          <a:xfrm>
            <a:off x="1489002" y="6172071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Lower Coils</a:t>
            </a:r>
          </a:p>
          <a:p>
            <a:endParaRPr lang="en-US" sz="12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7105A0-24C7-9590-16C1-2EFFBB4842DF}"/>
              </a:ext>
            </a:extLst>
          </p:cNvPr>
          <p:cNvSpPr txBox="1"/>
          <p:nvPr/>
        </p:nvSpPr>
        <p:spPr>
          <a:xfrm>
            <a:off x="4563657" y="3997280"/>
            <a:ext cx="4244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1.15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119122-DB81-FA25-9291-39AF8FEB7113}"/>
              </a:ext>
            </a:extLst>
          </p:cNvPr>
          <p:cNvSpPr txBox="1"/>
          <p:nvPr/>
        </p:nvSpPr>
        <p:spPr>
          <a:xfrm>
            <a:off x="4613424" y="3847257"/>
            <a:ext cx="4244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1.10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3F2E89-9E20-B802-C22C-7AE52AD758E3}"/>
              </a:ext>
            </a:extLst>
          </p:cNvPr>
          <p:cNvSpPr txBox="1"/>
          <p:nvPr/>
        </p:nvSpPr>
        <p:spPr>
          <a:xfrm>
            <a:off x="4563657" y="3718082"/>
            <a:ext cx="4244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1.05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12EF6B-463C-2677-D8D9-30CBB05F9F73}"/>
              </a:ext>
            </a:extLst>
          </p:cNvPr>
          <p:cNvSpPr txBox="1"/>
          <p:nvPr/>
        </p:nvSpPr>
        <p:spPr>
          <a:xfrm>
            <a:off x="4613424" y="3552337"/>
            <a:ext cx="4244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1.00</a:t>
            </a:r>
          </a:p>
        </p:txBody>
      </p:sp>
    </p:spTree>
    <p:extLst>
      <p:ext uri="{BB962C8B-B14F-4D97-AF65-F5344CB8AC3E}">
        <p14:creationId xmlns:p14="http://schemas.microsoft.com/office/powerpoint/2010/main" val="354706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3F35F-3A8B-6B49-8418-9BA9A6788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 Selection Review Recap</a:t>
            </a:r>
          </a:p>
          <a:p>
            <a:r>
              <a:rPr lang="en-US" dirty="0"/>
              <a:t>Coil CMM Summary</a:t>
            </a:r>
          </a:p>
          <a:p>
            <a:r>
              <a:rPr lang="en-US" dirty="0"/>
              <a:t>Coil Matrix</a:t>
            </a:r>
          </a:p>
          <a:p>
            <a:r>
              <a:rPr lang="en-US" dirty="0"/>
              <a:t>Proposed Coil Pack and shimming</a:t>
            </a:r>
          </a:p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006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CF8D-694D-2F4C-8925-D215DC0E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BE432-C60C-8C47-A5AD-83DCCF0D2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Coils 156, 161, 248, 251 chosen for the MQXFA19 magnet</a:t>
            </a:r>
          </a:p>
          <a:p>
            <a:pPr lvl="1"/>
            <a:r>
              <a:rPr lang="en-US" dirty="0" err="1"/>
              <a:t>Midplane</a:t>
            </a:r>
            <a:r>
              <a:rPr lang="en-US" dirty="0"/>
              <a:t> shimming determined to be added:</a:t>
            </a:r>
          </a:p>
          <a:p>
            <a:pPr lvl="2"/>
            <a:r>
              <a:rPr lang="en-US" dirty="0"/>
              <a:t>Coil 248 will have 0.005” per side added</a:t>
            </a:r>
          </a:p>
          <a:p>
            <a:pPr lvl="2"/>
            <a:r>
              <a:rPr lang="en-US" dirty="0"/>
              <a:t>Coil 161 will have 0.003” per side added</a:t>
            </a:r>
          </a:p>
          <a:p>
            <a:pPr lvl="2"/>
            <a:r>
              <a:rPr lang="en-US" dirty="0"/>
              <a:t>Coil 251 will have 0.003” per side added</a:t>
            </a:r>
          </a:p>
          <a:p>
            <a:pPr lvl="2"/>
            <a:r>
              <a:rPr lang="en-US" dirty="0"/>
              <a:t>Coil 156 will have 0.003” per side added</a:t>
            </a:r>
          </a:p>
          <a:p>
            <a:pPr lvl="1"/>
            <a:r>
              <a:rPr lang="en-US" dirty="0"/>
              <a:t>Coil 248, 161 will be upper coils</a:t>
            </a:r>
          </a:p>
          <a:p>
            <a:pPr lvl="2"/>
            <a:r>
              <a:rPr lang="en-US" dirty="0"/>
              <a:t>Most coils will require a number of </a:t>
            </a:r>
            <a:r>
              <a:rPr lang="en-US" dirty="0" err="1"/>
              <a:t>Pions</a:t>
            </a:r>
            <a:r>
              <a:rPr lang="en-US" dirty="0"/>
              <a:t> to be machined, even for the lower coils</a:t>
            </a:r>
          </a:p>
          <a:p>
            <a:r>
              <a:rPr lang="en-US" dirty="0"/>
              <a:t>Coil circuit order is </a:t>
            </a:r>
            <a:r>
              <a:rPr lang="en-US" b="1" dirty="0"/>
              <a:t>248-156-161-251</a:t>
            </a:r>
          </a:p>
          <a:p>
            <a:pPr lvl="1"/>
            <a:r>
              <a:rPr lang="en-US" dirty="0"/>
              <a:t>Conforms to a favorable order based on RRR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1A7E6-C828-914A-BEC6-3A80A19E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E32B7-068D-014D-9D8E-45A76749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929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191532" cy="720000"/>
          </a:xfrm>
        </p:spPr>
        <p:txBody>
          <a:bodyPr/>
          <a:lstStyle/>
          <a:p>
            <a:r>
              <a:rPr lang="en-US" dirty="0"/>
              <a:t>Coil Selection Review Report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3F35F-3A8B-6B49-8418-9BA9A6788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11" y="1219201"/>
            <a:ext cx="5580456" cy="46516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MQXFA19 Coil Selection Review was held 25-Sep-2024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3"/>
              </a:rPr>
              <a:t>https://indico.fnal.gov/event/66169/</a:t>
            </a:r>
            <a:endParaRPr lang="en-US" dirty="0"/>
          </a:p>
          <a:p>
            <a:pPr lvl="2"/>
            <a:r>
              <a:rPr lang="en-US" dirty="0"/>
              <a:t>Coils 156, 161, 248, 251 picked</a:t>
            </a:r>
          </a:p>
          <a:p>
            <a:pPr lvl="2"/>
            <a:r>
              <a:rPr lang="en-US" dirty="0"/>
              <a:t>Coils 244, 163 as spares</a:t>
            </a:r>
          </a:p>
          <a:p>
            <a:pPr lvl="1"/>
            <a:r>
              <a:rPr lang="en-US" dirty="0"/>
              <a:t>All coils have b6 correction</a:t>
            </a:r>
          </a:p>
          <a:p>
            <a:pPr lvl="1"/>
            <a:r>
              <a:rPr lang="en-US" dirty="0"/>
              <a:t>All electrical QC passed</a:t>
            </a:r>
          </a:p>
          <a:p>
            <a:pPr lvl="1"/>
            <a:r>
              <a:rPr lang="en-US" dirty="0"/>
              <a:t>Fabrication reports and CMM reported</a:t>
            </a:r>
          </a:p>
          <a:p>
            <a:pPr lvl="2"/>
            <a:r>
              <a:rPr lang="en-US" dirty="0"/>
              <a:t>Outer radial sizes appear similar</a:t>
            </a:r>
          </a:p>
          <a:p>
            <a:pPr lvl="2"/>
            <a:r>
              <a:rPr lang="en-US" dirty="0"/>
              <a:t>Midplanes (“arc length excess”) appear to be similar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DC2D43-D5D5-4242-836B-5B0744FAC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484" y="1219201"/>
            <a:ext cx="312731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9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60CB2-C81A-4167-A485-4F3EC58E9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080" y="1554964"/>
            <a:ext cx="4572000" cy="3318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Arc Length Excess (Leica)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9587BF-7440-174B-B56A-E4FF945B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84" y="989013"/>
            <a:ext cx="3871380" cy="33036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63C10A-C3C1-E442-A8F4-36B80BD0470B}"/>
              </a:ext>
            </a:extLst>
          </p:cNvPr>
          <p:cNvSpPr/>
          <p:nvPr/>
        </p:nvSpPr>
        <p:spPr>
          <a:xfrm>
            <a:off x="7955111" y="2897951"/>
            <a:ext cx="120626" cy="77853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7C6022-9FF2-4840-8CC5-3964352887E0}"/>
              </a:ext>
            </a:extLst>
          </p:cNvPr>
          <p:cNvCxnSpPr>
            <a:cxnSpLocks/>
          </p:cNvCxnSpPr>
          <p:nvPr/>
        </p:nvCxnSpPr>
        <p:spPr>
          <a:xfrm flipV="1">
            <a:off x="6626523" y="3676489"/>
            <a:ext cx="1328588" cy="13443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636962-5DE1-A748-A2CE-43023829DFEB}"/>
              </a:ext>
            </a:extLst>
          </p:cNvPr>
          <p:cNvSpPr txBox="1"/>
          <p:nvPr/>
        </p:nvSpPr>
        <p:spPr>
          <a:xfrm>
            <a:off x="4379827" y="4994476"/>
            <a:ext cx="37254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3965 mm is location of SG: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156 -126 µm (-177 µm avg)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161 -182 µm (-174 µm avg)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163 -140 µm (-110 µm avg)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244 -194 µm (-222 µm avg)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248 -144 µm (-225 µm avg)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251 -132 µm (-153 µm avg)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DE664F-228A-4F03-A334-E7653A0FC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0" y="1677282"/>
            <a:ext cx="4572000" cy="33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8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42-C7DC-40FC-8E93-0F08952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full length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FF76E-906A-4DAA-BA19-4E5BCEC4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022" y="6265363"/>
            <a:ext cx="5458977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20-Nov-2024 MQXFA19 Magnet Structure and Status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7CE7BA-C987-43DF-AAE1-E2B2614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CAD24E-E953-4F6A-BD2A-09727123E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50" y="952147"/>
            <a:ext cx="7251192" cy="526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7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42-C7DC-40FC-8E93-0F08952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FF76E-906A-4DAA-BA19-4E5BCEC4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022" y="6265363"/>
            <a:ext cx="5458977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20-Nov-2024 MQXFA19 Magnet Structure and Status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7CE7BA-C987-43DF-AAE1-E2B2614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C0231C-FF61-44DF-9E71-A8163ED0E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292" y="976942"/>
            <a:ext cx="6757416" cy="49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0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42-C7DC-40FC-8E93-0F08952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FF76E-906A-4DAA-BA19-4E5BCEC4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022" y="6265363"/>
            <a:ext cx="5458977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20-Nov-2024 MQXFA19 Magnet Structure and Status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7CE7BA-C987-43DF-AAE1-E2B2614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82393B-E0D1-497F-A295-7D74C216B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292" y="1130623"/>
            <a:ext cx="6757416" cy="49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D75CC-CC44-4F54-E38D-C00CD8FF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arc length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D2C8D-C817-5678-B3D5-462080DD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D69D6-5D79-2412-B161-DD8CB3562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C9003-AB50-495E-95F6-304BA2E81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292" y="1173740"/>
            <a:ext cx="6757416" cy="490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3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40080B2B-312B-5F56-82B0-D5FB20A2F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31" y="1219199"/>
            <a:ext cx="6761338" cy="490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(Leica)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20-Nov-2024 MQXFA19 Magnet Structure and Status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839EBA-C67A-0B40-94A3-727711FB6102}"/>
              </a:ext>
            </a:extLst>
          </p:cNvPr>
          <p:cNvCxnSpPr>
            <a:cxnSpLocks/>
          </p:cNvCxnSpPr>
          <p:nvPr/>
        </p:nvCxnSpPr>
        <p:spPr>
          <a:xfrm flipH="1">
            <a:off x="7003915" y="2105325"/>
            <a:ext cx="506741" cy="8931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59BE3C-C858-9C4D-BA8E-F9F0BBA15488}"/>
              </a:ext>
            </a:extLst>
          </p:cNvPr>
          <p:cNvSpPr txBox="1"/>
          <p:nvPr/>
        </p:nvSpPr>
        <p:spPr>
          <a:xfrm>
            <a:off x="7114609" y="1117935"/>
            <a:ext cx="1848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Outer Radius deviation ranges are all similar among the coils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9D0BC97-3A35-FC4F-83A0-B3B53D4A39A0}"/>
              </a:ext>
            </a:extLst>
          </p:cNvPr>
          <p:cNvSpPr/>
          <p:nvPr/>
        </p:nvSpPr>
        <p:spPr>
          <a:xfrm>
            <a:off x="6848880" y="2657994"/>
            <a:ext cx="310069" cy="1738765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9587BF-7440-174B-B56A-E4FF945BA837}"/>
              </a:ext>
            </a:extLst>
          </p:cNvPr>
          <p:cNvSpPr txBox="1">
            <a:spLocks/>
          </p:cNvSpPr>
          <p:nvPr/>
        </p:nvSpPr>
        <p:spPr>
          <a:xfrm>
            <a:off x="284984" y="989013"/>
            <a:ext cx="3644991" cy="7180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Coils within </a:t>
            </a:r>
            <a:r>
              <a:rPr lang="fr-FR" dirty="0" err="1"/>
              <a:t>spec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578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purl.org/dc/elements/1.1/"/>
    <ds:schemaRef ds:uri="8946e33d-fd2f-4ae4-8ee9-d90c129cdf9e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51706</TotalTime>
  <Words>1656</Words>
  <Application>Microsoft Macintosh PowerPoint</Application>
  <PresentationFormat>On-screen Show (4:3)</PresentationFormat>
  <Paragraphs>657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Noto Sans Symbols</vt:lpstr>
      <vt:lpstr>Symbol</vt:lpstr>
      <vt:lpstr>Wingdings</vt:lpstr>
      <vt:lpstr>Thème Office</vt:lpstr>
      <vt:lpstr>MQXFA19 Coil Pack and Shimming Proposal </vt:lpstr>
      <vt:lpstr>Outline</vt:lpstr>
      <vt:lpstr>Coil Selection Review Report Summary</vt:lpstr>
      <vt:lpstr>Total Arc Length Excess (Leica)</vt:lpstr>
      <vt:lpstr>Arc length excess full length</vt:lpstr>
      <vt:lpstr>Arc length excess LE</vt:lpstr>
      <vt:lpstr>Arc length excess RE</vt:lpstr>
      <vt:lpstr>Delta arc length</vt:lpstr>
      <vt:lpstr>Outer Radius Profile Deviations (Leica)</vt:lpstr>
      <vt:lpstr>Pole Inner Radius Deviations (Pion Locations)</vt:lpstr>
      <vt:lpstr>Key Slot Deviations</vt:lpstr>
      <vt:lpstr>MQXFA19 Coils Matrix</vt:lpstr>
      <vt:lpstr>Acceptable coil ordering (244 spare)</vt:lpstr>
      <vt:lpstr>Coil Size estimates with midplane shims </vt:lpstr>
      <vt:lpstr>MQXFA19 Proposed Coil Arrangement</vt:lpstr>
      <vt:lpstr>MQXFA19 Coil Pack Build 1 (Fuji)</vt:lpstr>
      <vt:lpstr>MQXFA19 Coil Pack Build (Final)</vt:lpstr>
      <vt:lpstr>Pion Machining, Details</vt:lpstr>
      <vt:lpstr>MQXFA19 Pion Machining Positions</vt:lpstr>
      <vt:lpstr>Summary</vt:lpstr>
      <vt:lpstr>Additional Slides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MQXFAP1b Preload Progress</dc:title>
  <dc:creator>Heng Pan</dc:creator>
  <cp:lastModifiedBy>Dan Cheng</cp:lastModifiedBy>
  <cp:revision>562</cp:revision>
  <cp:lastPrinted>2024-11-01T17:38:45Z</cp:lastPrinted>
  <dcterms:created xsi:type="dcterms:W3CDTF">2020-11-03T17:25:38Z</dcterms:created>
  <dcterms:modified xsi:type="dcterms:W3CDTF">2024-11-20T06:22:05Z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