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3" r:id="rId5"/>
    <p:sldId id="443" r:id="rId6"/>
    <p:sldId id="2073" r:id="rId7"/>
    <p:sldId id="307" r:id="rId8"/>
    <p:sldId id="446" r:id="rId9"/>
    <p:sldId id="1050" r:id="rId10"/>
    <p:sldId id="1051" r:id="rId11"/>
    <p:sldId id="2071" r:id="rId12"/>
    <p:sldId id="1053" r:id="rId13"/>
    <p:sldId id="1049" r:id="rId1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9900"/>
    <a:srgbClr val="B4C6E7"/>
    <a:srgbClr val="FFE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57" autoAdjust="0"/>
    <p:restoredTop sz="96395" autoAdjust="0"/>
  </p:normalViewPr>
  <p:slideViewPr>
    <p:cSldViewPr snapToObjects="1" showGuides="1">
      <p:cViewPr varScale="1">
        <p:scale>
          <a:sx n="100" d="100"/>
          <a:sy n="100" d="100"/>
        </p:scale>
        <p:origin x="786" y="78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18/11/2024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18/11/2024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176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190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693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6309000" cy="360000"/>
          </a:xfrm>
        </p:spPr>
        <p:txBody>
          <a:bodyPr lIns="0" tIns="0" rIns="0" bIns="0" anchor="b" anchorCtr="0"/>
          <a:lstStyle>
            <a:lvl1pPr algn="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MQXFA19 Structure &amp; Shim Review</a:t>
            </a:r>
            <a:endParaRPr lang="en-GB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59632" y="476672"/>
            <a:ext cx="4048095" cy="1896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905000" y="6356350"/>
            <a:ext cx="6627000" cy="360000"/>
          </a:xfrm>
        </p:spPr>
        <p:txBody>
          <a:bodyPr/>
          <a:lstStyle/>
          <a:p>
            <a:r>
              <a:rPr lang="en-US" noProof="0"/>
              <a:t>MQXFA19 Structure &amp; Shim Review</a:t>
            </a:r>
            <a:endParaRPr lang="en-GB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1905000" y="6356350"/>
            <a:ext cx="6627000" cy="360000"/>
          </a:xfrm>
        </p:spPr>
        <p:txBody>
          <a:bodyPr/>
          <a:lstStyle/>
          <a:p>
            <a:r>
              <a:rPr lang="en-US" noProof="0"/>
              <a:t>MQXFA19 Structure &amp; Shim Review</a:t>
            </a:r>
            <a:endParaRPr lang="en-GB" noProof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11" name="Grouper 10"/>
          <p:cNvGrpSpPr/>
          <p:nvPr userDrawn="1"/>
        </p:nvGrpSpPr>
        <p:grpSpPr>
          <a:xfrm>
            <a:off x="1440000" y="6300000"/>
            <a:ext cx="457200" cy="457200"/>
            <a:chOff x="1462200" y="4620913"/>
            <a:chExt cx="457200" cy="4572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1462200" y="4620913"/>
              <a:ext cx="457200" cy="457200"/>
            </a:xfrm>
            <a:prstGeom prst="rect">
              <a:avLst/>
            </a:prstGeom>
            <a:solidFill>
              <a:schemeClr val="accent5">
                <a:alpha val="3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ZoneTexte 12"/>
            <p:cNvSpPr txBox="1"/>
            <p:nvPr userDrawn="1"/>
          </p:nvSpPr>
          <p:spPr>
            <a:xfrm>
              <a:off x="1485900" y="4670164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900" dirty="0"/>
                <a:t>logo</a:t>
              </a:r>
            </a:p>
            <a:p>
              <a:pPr algn="ctr"/>
              <a:r>
                <a:rPr lang="en-GB" sz="900" dirty="0"/>
                <a:t>area</a:t>
              </a: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905000" y="6356350"/>
            <a:ext cx="6627000" cy="360000"/>
          </a:xfrm>
        </p:spPr>
        <p:txBody>
          <a:bodyPr/>
          <a:lstStyle/>
          <a:p>
            <a:r>
              <a:rPr lang="en-US" noProof="0"/>
              <a:t>MQXFA19 Structure &amp; Shim Review</a:t>
            </a:r>
            <a:endParaRPr lang="en-GB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7" name="Grouper 6"/>
          <p:cNvGrpSpPr/>
          <p:nvPr userDrawn="1"/>
        </p:nvGrpSpPr>
        <p:grpSpPr>
          <a:xfrm>
            <a:off x="1440000" y="6300000"/>
            <a:ext cx="457200" cy="457200"/>
            <a:chOff x="1462200" y="4620913"/>
            <a:chExt cx="457200" cy="457200"/>
          </a:xfrm>
        </p:grpSpPr>
        <p:sp>
          <p:nvSpPr>
            <p:cNvPr id="8" name="Rectangle 7"/>
            <p:cNvSpPr/>
            <p:nvPr userDrawn="1"/>
          </p:nvSpPr>
          <p:spPr>
            <a:xfrm>
              <a:off x="1462200" y="4620913"/>
              <a:ext cx="457200" cy="457200"/>
            </a:xfrm>
            <a:prstGeom prst="rect">
              <a:avLst/>
            </a:prstGeom>
            <a:solidFill>
              <a:schemeClr val="accent5">
                <a:alpha val="3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ZoneTexte 8"/>
            <p:cNvSpPr txBox="1"/>
            <p:nvPr userDrawn="1"/>
          </p:nvSpPr>
          <p:spPr>
            <a:xfrm>
              <a:off x="1485900" y="4670164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900" dirty="0"/>
                <a:t>logo</a:t>
              </a:r>
            </a:p>
            <a:p>
              <a:pPr algn="ctr"/>
              <a:r>
                <a:rPr lang="en-GB" sz="900" dirty="0"/>
                <a:t>area</a:t>
              </a: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6553200" cy="360000"/>
          </a:xfrm>
        </p:spPr>
        <p:txBody>
          <a:bodyPr/>
          <a:lstStyle/>
          <a:p>
            <a:r>
              <a:rPr lang="en-US" noProof="0"/>
              <a:t>MQXFA19 Structure &amp; Shim Review</a:t>
            </a:r>
            <a:endParaRPr lang="en-GB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6" name="Grouper 5"/>
          <p:cNvGrpSpPr/>
          <p:nvPr userDrawn="1"/>
        </p:nvGrpSpPr>
        <p:grpSpPr>
          <a:xfrm>
            <a:off x="1440000" y="6300000"/>
            <a:ext cx="457200" cy="457200"/>
            <a:chOff x="1462200" y="4620913"/>
            <a:chExt cx="457200" cy="457200"/>
          </a:xfrm>
        </p:grpSpPr>
        <p:sp>
          <p:nvSpPr>
            <p:cNvPr id="7" name="Rectangle 6"/>
            <p:cNvSpPr/>
            <p:nvPr userDrawn="1"/>
          </p:nvSpPr>
          <p:spPr>
            <a:xfrm>
              <a:off x="1462200" y="4620913"/>
              <a:ext cx="457200" cy="457200"/>
            </a:xfrm>
            <a:prstGeom prst="rect">
              <a:avLst/>
            </a:prstGeom>
            <a:solidFill>
              <a:schemeClr val="accent5">
                <a:alpha val="3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ZoneTexte 7"/>
            <p:cNvSpPr txBox="1"/>
            <p:nvPr userDrawn="1"/>
          </p:nvSpPr>
          <p:spPr>
            <a:xfrm>
              <a:off x="1485900" y="4670164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900" dirty="0"/>
                <a:t>logo</a:t>
              </a:r>
            </a:p>
            <a:p>
              <a:pPr algn="ctr"/>
              <a:r>
                <a:rPr lang="en-GB" sz="900" dirty="0"/>
                <a:t>area</a:t>
              </a: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6550800" cy="360000"/>
          </a:xfrm>
        </p:spPr>
        <p:txBody>
          <a:bodyPr/>
          <a:lstStyle/>
          <a:p>
            <a:r>
              <a:rPr lang="en-US" noProof="0"/>
              <a:t>MQXFA19 Structure &amp; Shim Review</a:t>
            </a:r>
            <a:endParaRPr lang="en-GB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grpSp>
        <p:nvGrpSpPr>
          <p:cNvPr id="10" name="Grouper 9"/>
          <p:cNvGrpSpPr/>
          <p:nvPr userDrawn="1"/>
        </p:nvGrpSpPr>
        <p:grpSpPr>
          <a:xfrm>
            <a:off x="1440000" y="6300000"/>
            <a:ext cx="457200" cy="457200"/>
            <a:chOff x="1462200" y="4620913"/>
            <a:chExt cx="457200" cy="45720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462200" y="4620913"/>
              <a:ext cx="457200" cy="457200"/>
            </a:xfrm>
            <a:prstGeom prst="rect">
              <a:avLst/>
            </a:prstGeom>
            <a:solidFill>
              <a:schemeClr val="accent5">
                <a:alpha val="3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ZoneTexte 11"/>
            <p:cNvSpPr txBox="1"/>
            <p:nvPr userDrawn="1"/>
          </p:nvSpPr>
          <p:spPr>
            <a:xfrm>
              <a:off x="1485900" y="4670164"/>
              <a:ext cx="381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GB" sz="900" dirty="0"/>
                <a:t>logo</a:t>
              </a:r>
            </a:p>
            <a:p>
              <a:pPr algn="ctr"/>
              <a:r>
                <a:rPr lang="en-GB" sz="900" dirty="0"/>
                <a:t>area</a:t>
              </a: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MQXFA19 Structure &amp; Shim Review</a:t>
            </a:r>
            <a:endParaRPr lang="en-GB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C8F6E1-DCAA-4B58-8837-5B94238538F3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" y="6126162"/>
            <a:ext cx="1562508" cy="7318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fnal.gov/event/66901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MQXFA19 Structure &amp; Shim Review</a:t>
            </a:r>
            <a:br>
              <a:rPr lang="en-US" dirty="0"/>
            </a:br>
            <a:r>
              <a:rPr lang="en-US" i="1" dirty="0"/>
              <a:t>Introduction </a:t>
            </a:r>
            <a:r>
              <a:rPr lang="en-GB" i="1" dirty="0"/>
              <a:t>&amp; Charge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Giorgio Ambrosio</a:t>
            </a:r>
          </a:p>
          <a:p>
            <a:r>
              <a:rPr lang="en-GB" dirty="0"/>
              <a:t>Magnets L2</a:t>
            </a:r>
          </a:p>
          <a:p>
            <a:r>
              <a:rPr lang="en-GB" dirty="0"/>
              <a:t>U.S. HL-LHC Accelerator Upgrade Project</a:t>
            </a:r>
          </a:p>
        </p:txBody>
      </p:sp>
      <p:sp>
        <p:nvSpPr>
          <p:cNvPr id="6" name="Rectangle 5"/>
          <p:cNvSpPr/>
          <p:nvPr/>
        </p:nvSpPr>
        <p:spPr>
          <a:xfrm>
            <a:off x="-6424" y="6141660"/>
            <a:ext cx="1547664" cy="6926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1371600" y="5899149"/>
            <a:ext cx="6480000" cy="447685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MQXFA19 Structure &amp; Shim Review</a:t>
            </a:r>
            <a:endParaRPr lang="en-US" dirty="0"/>
          </a:p>
          <a:p>
            <a:r>
              <a:rPr lang="en-GB" sz="1400" dirty="0"/>
              <a:t>November 20,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19C94-462B-4A1E-B52B-71F891C3F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B2A28-7706-493F-91AC-6285CC778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Today:  </a:t>
            </a:r>
          </a:p>
          <a:p>
            <a:pPr lvl="1"/>
            <a:r>
              <a:rPr lang="en-US" dirty="0"/>
              <a:t>Talks</a:t>
            </a:r>
          </a:p>
          <a:p>
            <a:pPr lvl="1"/>
            <a:r>
              <a:rPr lang="en-US" dirty="0"/>
              <a:t>Q&amp;A</a:t>
            </a:r>
          </a:p>
          <a:p>
            <a:pPr lvl="1"/>
            <a:endParaRPr lang="en-US" dirty="0"/>
          </a:p>
          <a:p>
            <a:r>
              <a:rPr lang="en-US" dirty="0"/>
              <a:t>Following days: </a:t>
            </a:r>
          </a:p>
          <a:p>
            <a:pPr lvl="1"/>
            <a:r>
              <a:rPr lang="en-US" dirty="0"/>
              <a:t>Closed session(s)</a:t>
            </a:r>
          </a:p>
          <a:p>
            <a:pPr lvl="1"/>
            <a:r>
              <a:rPr lang="en-US" dirty="0"/>
              <a:t>Possibly Q&amp;A by email</a:t>
            </a:r>
          </a:p>
          <a:p>
            <a:pPr lvl="1"/>
            <a:endParaRPr lang="en-US" dirty="0"/>
          </a:p>
          <a:p>
            <a:r>
              <a:rPr lang="en-US" dirty="0"/>
              <a:t>Report by email or Zoom mtg in ~2 weeks 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5C99ED-C03B-4F81-BA34-1721BA872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MQXFA19 Structure &amp; Shim Review</a:t>
            </a:r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4433C1-3DE2-43C7-9143-1DAE1BC93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52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18359-9572-4A46-94BC-582F74348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620688"/>
            <a:ext cx="8130480" cy="54726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Committee</a:t>
            </a:r>
            <a:endParaRPr lang="en-US" dirty="0"/>
          </a:p>
          <a:p>
            <a:r>
              <a:rPr lang="en-US" dirty="0"/>
              <a:t>Peter Wanderer, chairperson (BNL)</a:t>
            </a:r>
          </a:p>
          <a:p>
            <a:r>
              <a:rPr lang="en-US" dirty="0"/>
              <a:t>Rodger Bossert (FNAL)</a:t>
            </a:r>
          </a:p>
          <a:p>
            <a:r>
              <a:rPr lang="en-US" dirty="0"/>
              <a:t>Helene Felice (CEA-</a:t>
            </a:r>
            <a:r>
              <a:rPr lang="en-US" dirty="0" err="1"/>
              <a:t>Saclay</a:t>
            </a:r>
            <a:r>
              <a:rPr lang="en-US" dirty="0"/>
              <a:t>)</a:t>
            </a:r>
          </a:p>
          <a:p>
            <a:r>
              <a:rPr lang="en-US" dirty="0"/>
              <a:t>Susana Izquierdo Bermudez (CERN)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Date and Time</a:t>
            </a: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November 20, 2024. Start time is 7/9/10/16 (LBNL/FNAL/BNL/CERN,CEA)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b="1" dirty="0"/>
              <a:t>Location/Connection</a:t>
            </a:r>
            <a:endParaRPr lang="en-US" dirty="0"/>
          </a:p>
          <a:p>
            <a:r>
              <a:rPr lang="en-US" dirty="0"/>
              <a:t>Video-link by Zoom, info by email.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/>
              <a:t>Link to agenda with talks and other documents</a:t>
            </a:r>
          </a:p>
          <a:p>
            <a:r>
              <a:rPr lang="en-US" dirty="0">
                <a:hlinkClick r:id="rId2"/>
              </a:rPr>
              <a:t>MQXFA19 Structure &amp; Shims Review (November 20, 2024) · INDICO-FNAL (Indico)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827461-5ED1-45F3-81A5-ADC8AA7EB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MQXFA19 Structure &amp; Shim Review</a:t>
            </a:r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8466A-F22A-456E-BE77-BCCE47B6F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16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-63962"/>
            <a:ext cx="7920000" cy="720000"/>
          </a:xfrm>
        </p:spPr>
        <p:txBody>
          <a:bodyPr/>
          <a:lstStyle/>
          <a:p>
            <a:r>
              <a:rPr lang="en-US" dirty="0"/>
              <a:t>Review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614" y="548680"/>
            <a:ext cx="8424937" cy="4104456"/>
          </a:xfrm>
        </p:spPr>
        <p:txBody>
          <a:bodyPr>
            <a:normAutofit/>
          </a:bodyPr>
          <a:lstStyle/>
          <a:p>
            <a:r>
              <a:rPr lang="en-US" sz="2400" b="0" i="0" u="none" strike="noStrike" baseline="0" dirty="0">
                <a:latin typeface="Arial" panose="020B0604020202020204" pitchFamily="34" charset="0"/>
              </a:rPr>
              <a:t>The HL-LHC AUP project is starting the assembly of MQXFA19 quadrupole magnet. If MQXFA19 meets MQXFA requirements [1] it will be used in a Q1/Q3 cryo-assembly to be installed in the HL-LHC.</a:t>
            </a:r>
          </a:p>
          <a:p>
            <a:r>
              <a:rPr lang="en-US" sz="2400" b="0" i="0" u="none" strike="noStrike" baseline="0" dirty="0">
                <a:latin typeface="Arial" panose="020B0604020202020204" pitchFamily="34" charset="0"/>
              </a:rPr>
              <a:t>MQXFA19 coils were presented and approved at the MQXFA19 Coil Acceptance Review [2]. </a:t>
            </a:r>
          </a:p>
          <a:p>
            <a:r>
              <a:rPr lang="en-US" sz="2400" b="0" i="0" u="none" strike="noStrike" baseline="0" dirty="0">
                <a:latin typeface="Arial" panose="020B0604020202020204" pitchFamily="34" charset="0"/>
              </a:rPr>
              <a:t>Discrepancy or Non-Conformity Reports are generated whenever a component does not meet specifications [3-4].  </a:t>
            </a:r>
          </a:p>
          <a:p>
            <a:r>
              <a:rPr lang="en-US" sz="2400" b="0" i="0" u="none" strike="noStrike" baseline="0" dirty="0">
                <a:latin typeface="Arial" panose="020B0604020202020204" pitchFamily="34" charset="0"/>
              </a:rPr>
              <a:t>The goal of this review is to evaluate MQXFA19 structure and the proposed shim plan including tapered load shims.</a:t>
            </a:r>
          </a:p>
          <a:p>
            <a:endParaRPr lang="en-US" sz="24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05000" y="6441122"/>
            <a:ext cx="6627000" cy="360000"/>
          </a:xfrm>
        </p:spPr>
        <p:txBody>
          <a:bodyPr/>
          <a:lstStyle/>
          <a:p>
            <a:r>
              <a:rPr lang="en-US" noProof="0"/>
              <a:t>MQXFA19 Structure &amp; Shim Review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835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4624"/>
            <a:ext cx="7920000" cy="720000"/>
          </a:xfrm>
        </p:spPr>
        <p:txBody>
          <a:bodyPr/>
          <a:lstStyle/>
          <a:p>
            <a:r>
              <a:rPr lang="en-US" dirty="0"/>
              <a:t>CHARGE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856" y="836712"/>
            <a:ext cx="8450616" cy="5400281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2400" dirty="0"/>
              <a:t>The committee is requested to answer the following questions:</a:t>
            </a:r>
          </a:p>
          <a:p>
            <a:pPr marL="342900" marR="0" lvl="0" indent="-342900">
              <a:spcBef>
                <a:spcPts val="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Have all recommendations from previous reviews [5] been adequately addressed?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Have discrepancies and non-conformities been adequately documented and processed?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there are major/critical non-conformities, have they been adequately documented and processed?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Are the proposed shims adequate for allowing MQXFA19 to meet MQXFA requirements [1]?  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 you have any other comment or recommendation to assure MQXFA19 is going to meet requirements?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20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MQXFA19 Structure &amp; Shim Review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660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33E29-DD3F-43EA-B21B-39614CDAD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Major/Critical DR/NCR: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06FFE-B967-406C-8F1B-79A3AC146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832" y="950641"/>
            <a:ext cx="8558648" cy="537688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b="1" dirty="0"/>
              <a:t>Critical nonconformance</a:t>
            </a:r>
            <a:r>
              <a:rPr lang="en-US" dirty="0"/>
              <a:t>: </a:t>
            </a:r>
            <a:r>
              <a:rPr lang="en-US" i="1" dirty="0"/>
              <a:t>a nonconformance which meets at least one of the following:</a:t>
            </a:r>
          </a:p>
          <a:p>
            <a:pPr lvl="1">
              <a:lnSpc>
                <a:spcPct val="120000"/>
              </a:lnSpc>
            </a:pPr>
            <a:r>
              <a:rPr lang="en-US" u="sng" dirty="0"/>
              <a:t>affects form, fit, or function</a:t>
            </a:r>
            <a:r>
              <a:rPr lang="en-US" dirty="0"/>
              <a:t> in the as-found condition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involves </a:t>
            </a:r>
            <a:r>
              <a:rPr lang="en-US" u="sng" dirty="0"/>
              <a:t>damage, or suspected damage, to the coil conductor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is likely to trigger yellow or red schedule or cost variance reporting thresholds</a:t>
            </a:r>
          </a:p>
          <a:p>
            <a:pPr lvl="1">
              <a:lnSpc>
                <a:spcPct val="12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meets the requirements of “Moderate” or higher per the CERN Impact Matrix (for collaborations) in EDMS 1863763 </a:t>
            </a:r>
          </a:p>
          <a:p>
            <a:pPr lvl="1">
              <a:lnSpc>
                <a:spcPct val="120000"/>
              </a:lnSpc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BCA3E6-136F-4B95-8834-35B8D856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MQXFA19 Structure &amp; Shim Review</a:t>
            </a:r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148BE8-6A87-4218-96FD-066786AA6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69161B-B401-41B4-9D2A-29B8E83AA59F}"/>
              </a:ext>
            </a:extLst>
          </p:cNvPr>
          <p:cNvSpPr txBox="1"/>
          <p:nvPr/>
        </p:nvSpPr>
        <p:spPr>
          <a:xfrm>
            <a:off x="1610772" y="5833354"/>
            <a:ext cx="5647700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Handling of Discrepancies and Nonconformances</a:t>
            </a:r>
            <a:endParaRPr lang="en-US" dirty="0"/>
          </a:p>
          <a:p>
            <a:r>
              <a:rPr lang="en-US" dirty="0"/>
              <a:t>US-HiLumi-doc-2484 </a:t>
            </a:r>
          </a:p>
        </p:txBody>
      </p:sp>
    </p:spTree>
    <p:extLst>
      <p:ext uri="{BB962C8B-B14F-4D97-AF65-F5344CB8AC3E}">
        <p14:creationId xmlns:p14="http://schemas.microsoft.com/office/powerpoint/2010/main" val="351591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44624"/>
            <a:ext cx="7920000" cy="7200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MQXFA19 Structure &amp; Shim Review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6</a:t>
            </a:fld>
            <a:endParaRPr lang="fr-F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64664"/>
            <a:ext cx="1434505" cy="67188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894841E-CB70-31A0-EEF9-DF8E4D37C29A}"/>
              </a:ext>
            </a:extLst>
          </p:cNvPr>
          <p:cNvSpPr txBox="1"/>
          <p:nvPr/>
        </p:nvSpPr>
        <p:spPr>
          <a:xfrm>
            <a:off x="467764" y="1844824"/>
            <a:ext cx="820847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20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MQXFA Functional Requirements Specification,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US-HiLumi-doc-36.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MQXFA19 Coils Acceptance Review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US-HiLumi-doc-5354.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MQXFA Series Magnet Production Specification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US-HiLumi-doc-4009.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Handling of Discrepancies and Nonconformances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US-HiLumi-doc-2484.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MQXFA17b Structure and Shims Review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US-HiLumi-doc-5349.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303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CA727-32B2-4170-8C6A-7EC4F263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Traveler Upload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225D2-F3B3-4B9D-9578-BE99CAB71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000" y="1052736"/>
            <a:ext cx="8208472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Update by Jamie.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FFE19A-1DF6-4FA8-97F1-4DD812818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MQXFA19 Structure &amp; Shim Review</a:t>
            </a:r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2EF448-8F6D-423D-8D7A-CC1957C69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1752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5BC02-D818-E03C-CF6D-9745E104E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116632"/>
            <a:ext cx="7920000" cy="720000"/>
          </a:xfrm>
        </p:spPr>
        <p:txBody>
          <a:bodyPr/>
          <a:lstStyle/>
          <a:p>
            <a:r>
              <a:rPr lang="en-US" dirty="0"/>
              <a:t>MQXFA17b Review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B9038-10F7-FB70-F3CE-01CCFC687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900000"/>
            <a:ext cx="8111085" cy="5265304"/>
          </a:xfrm>
        </p:spPr>
        <p:txBody>
          <a:bodyPr>
            <a:normAutofit/>
          </a:bodyPr>
          <a:lstStyle/>
          <a:p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Proceed with the assembly of MQXFA17b.</a:t>
            </a:r>
          </a:p>
          <a:p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400" dirty="0"/>
              <a:t>MQXFA17b assembly is in progress and preloading will be done soon.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44004-95DD-7FE8-E31D-E271713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MQXFA19 Structure &amp; Shim Review</a:t>
            </a:r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8358-D25C-5308-4FC9-3D01BBF2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708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5BC02-D818-E03C-CF6D-9745E104E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000" y="116632"/>
            <a:ext cx="7920000" cy="720000"/>
          </a:xfrm>
        </p:spPr>
        <p:txBody>
          <a:bodyPr/>
          <a:lstStyle/>
          <a:p>
            <a:r>
              <a:rPr lang="en-US" dirty="0"/>
              <a:t>MQXFA17b Review Comment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B9038-10F7-FB70-F3CE-01CCFC687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052736"/>
            <a:ext cx="8496944" cy="5112568"/>
          </a:xfrm>
        </p:spPr>
        <p:txBody>
          <a:bodyPr>
            <a:normAutofit/>
          </a:bodyPr>
          <a:lstStyle/>
          <a:p>
            <a:r>
              <a:rPr lang="en-US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Consider starting with 0.050 mm shims instead of 0.100 mm shims.</a:t>
            </a:r>
          </a:p>
          <a:p>
            <a:pPr lvl="2"/>
            <a:endParaRPr lang="en-US" dirty="0"/>
          </a:p>
          <a:p>
            <a:r>
              <a:rPr lang="en-US" sz="2400" dirty="0"/>
              <a:t>We try to minimize the number of loading steps at high pressure, to minimize risk of bladder failures at bladder high pressure.</a:t>
            </a:r>
          </a:p>
          <a:p>
            <a:r>
              <a:rPr lang="en-US" sz="2400" dirty="0"/>
              <a:t>0.050 mm shims were installed in MQXFA12b and MQXFA16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F44004-95DD-7FE8-E31D-E271713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MQXFA19 Structure &amp; Shim Review</a:t>
            </a:r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8358-D25C-5308-4FC9-3D01BBF2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4F17E8-06FF-ACF3-FEF4-2E0B8CE02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70532"/>
            <a:ext cx="2609314" cy="198746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241525D-C1FC-4C47-06EB-8A5E9FE3AF50}"/>
              </a:ext>
            </a:extLst>
          </p:cNvPr>
          <p:cNvSpPr txBox="1"/>
          <p:nvPr/>
        </p:nvSpPr>
        <p:spPr>
          <a:xfrm>
            <a:off x="3192541" y="6001543"/>
            <a:ext cx="2961589" cy="30777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Tapered load shims in Lead End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681891A-7050-F3C2-11FD-7D84D1F398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9860" y="4940195"/>
            <a:ext cx="3221955" cy="104464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651F3B5-A28C-3B86-AE22-65907E6375A6}"/>
              </a:ext>
            </a:extLst>
          </p:cNvPr>
          <p:cNvSpPr txBox="1"/>
          <p:nvPr/>
        </p:nvSpPr>
        <p:spPr>
          <a:xfrm>
            <a:off x="3276977" y="5192763"/>
            <a:ext cx="2771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+ 100 </a:t>
            </a:r>
            <a:r>
              <a:rPr lang="en-US" dirty="0">
                <a:solidFill>
                  <a:srgbClr val="FF0000"/>
                </a:solidFill>
                <a:latin typeface="Symbol" panose="05050102010706020507" pitchFamily="18" charset="2"/>
              </a:rPr>
              <a:t>m</a:t>
            </a:r>
            <a:r>
              <a:rPr lang="en-US" dirty="0">
                <a:solidFill>
                  <a:srgbClr val="FF0000"/>
                </a:solidFill>
              </a:rPr>
              <a:t>m  </a:t>
            </a:r>
            <a:r>
              <a:rPr lang="en-US" dirty="0">
                <a:solidFill>
                  <a:schemeClr val="accent3"/>
                </a:solidFill>
              </a:rPr>
              <a:t>           </a:t>
            </a:r>
            <a:r>
              <a:rPr lang="en-US" dirty="0">
                <a:solidFill>
                  <a:srgbClr val="002060"/>
                </a:solidFill>
              </a:rPr>
              <a:t>+ 0 </a:t>
            </a:r>
            <a:r>
              <a:rPr lang="en-US" dirty="0">
                <a:solidFill>
                  <a:srgbClr val="002060"/>
                </a:solidFill>
                <a:latin typeface="Symbol" panose="05050102010706020507" pitchFamily="18" charset="2"/>
              </a:rPr>
              <a:t>m</a:t>
            </a:r>
            <a:r>
              <a:rPr lang="en-US" dirty="0">
                <a:solidFill>
                  <a:srgbClr val="002060"/>
                </a:solidFill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80514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/>
    </p:bldLst>
  </p:timing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Props1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F8EF391-2BAD-45F4-B22E-736040720C9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946e33d-fd2f-4ae4-8ee9-d90c129cdf9e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11769</TotalTime>
  <Words>588</Words>
  <Application>Microsoft Office PowerPoint</Application>
  <PresentationFormat>On-screen Show (4:3)</PresentationFormat>
  <Paragraphs>91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Wingdings</vt:lpstr>
      <vt:lpstr>Thème Office</vt:lpstr>
      <vt:lpstr>MQXFA19 Structure &amp; Shim Review Introduction &amp; Charge</vt:lpstr>
      <vt:lpstr>PowerPoint Presentation</vt:lpstr>
      <vt:lpstr>Review Goals</vt:lpstr>
      <vt:lpstr>CHARGE Questions</vt:lpstr>
      <vt:lpstr>Major/Critical DR/NCR:</vt:lpstr>
      <vt:lpstr>References</vt:lpstr>
      <vt:lpstr>Traveler Upload Status</vt:lpstr>
      <vt:lpstr>MQXFA17b Review Recommendations</vt:lpstr>
      <vt:lpstr>MQXFA17b Review Comment</vt:lpstr>
      <vt:lpstr>Schedule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Giorgio Ambrosio</cp:lastModifiedBy>
  <cp:revision>582</cp:revision>
  <cp:lastPrinted>2016-09-22T19:01:15Z</cp:lastPrinted>
  <dcterms:created xsi:type="dcterms:W3CDTF">2016-03-23T12:58:39Z</dcterms:created>
  <dcterms:modified xsi:type="dcterms:W3CDTF">2024-11-18T21:25:31Z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