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75" r:id="rId2"/>
    <p:sldId id="281" r:id="rId3"/>
    <p:sldId id="280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Machine Coordinator" id="{699FFD18-3F49-1144-B6CD-9EA17FBBE51D}">
          <p14:sldIdLst>
            <p14:sldId id="275"/>
          </p14:sldIdLst>
        </p14:section>
        <p14:section name="FESS Update" id="{D6324708-1DB5-8B42-8373-58F8F9FDC90F}">
          <p14:sldIdLst>
            <p14:sldId id="281"/>
          </p14:sldIdLst>
        </p14:section>
        <p14:section name="9-O'Clock report" id="{5BCD49B2-59DF-6044-B368-C96BA21A3077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50"/>
    <a:srgbClr val="97D7EB"/>
    <a:srgbClr val="98D7EA"/>
    <a:srgbClr val="98D7EB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96190"/>
  </p:normalViewPr>
  <p:slideViewPr>
    <p:cSldViewPr snapToGrid="0" snapToObjects="1" showGuides="1">
      <p:cViewPr varScale="1">
        <p:scale>
          <a:sx n="158" d="100"/>
          <a:sy n="158" d="100"/>
        </p:scale>
        <p:origin x="912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9B8349BA-15AC-D046-BFAA-8CB49D0161A2}"/>
    <pc:docChg chg="undo custSel modSld">
      <pc:chgData name="James K Santucci" userId="da0f49fa-c840-496c-88f6-bf3517000abb" providerId="ADAL" clId="{9B8349BA-15AC-D046-BFAA-8CB49D0161A2}" dt="2024-10-18T15:50:12.831" v="443" actId="20577"/>
      <pc:docMkLst>
        <pc:docMk/>
      </pc:docMkLst>
      <pc:sldChg chg="modSp mod">
        <pc:chgData name="James K Santucci" userId="da0f49fa-c840-496c-88f6-bf3517000abb" providerId="ADAL" clId="{9B8349BA-15AC-D046-BFAA-8CB49D0161A2}" dt="2024-10-18T15:50:12.831" v="443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9B8349BA-15AC-D046-BFAA-8CB49D0161A2}" dt="2024-10-18T15:50:12.831" v="443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9B8349BA-15AC-D046-BFAA-8CB49D0161A2}" dt="2024-10-15T22:52:43.812" v="313" actId="20577"/>
        <pc:sldMkLst>
          <pc:docMk/>
          <pc:sldMk cId="4176772354" sldId="280"/>
        </pc:sldMkLst>
        <pc:spChg chg="mod">
          <ac:chgData name="James K Santucci" userId="da0f49fa-c840-496c-88f6-bf3517000abb" providerId="ADAL" clId="{9B8349BA-15AC-D046-BFAA-8CB49D0161A2}" dt="2024-10-15T22:52:43.812" v="313" actId="20577"/>
          <ac:spMkLst>
            <pc:docMk/>
            <pc:sldMk cId="4176772354" sldId="280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9B8349BA-15AC-D046-BFAA-8CB49D0161A2}" dt="2024-10-15T22:43:23.780" v="231" actId="13926"/>
        <pc:sldMkLst>
          <pc:docMk/>
          <pc:sldMk cId="141328731" sldId="281"/>
        </pc:sldMkLst>
        <pc:spChg chg="mod">
          <ac:chgData name="James K Santucci" userId="da0f49fa-c840-496c-88f6-bf3517000abb" providerId="ADAL" clId="{9B8349BA-15AC-D046-BFAA-8CB49D0161A2}" dt="2024-10-15T22:43:23.780" v="231" actId="13926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  <pc:docChgLst>
    <pc:chgData name="James K Santucci" userId="da0f49fa-c840-496c-88f6-bf3517000abb" providerId="ADAL" clId="{D50C2D87-9C7A-CB46-AEF1-C92F44B7A1D9}"/>
    <pc:docChg chg="undo custSel delSld modSld modSection">
      <pc:chgData name="James K Santucci" userId="da0f49fa-c840-496c-88f6-bf3517000abb" providerId="ADAL" clId="{D50C2D87-9C7A-CB46-AEF1-C92F44B7A1D9}" dt="2024-10-04T15:54:57.717" v="145" actId="20577"/>
      <pc:docMkLst>
        <pc:docMk/>
      </pc:docMkLst>
      <pc:sldChg chg="modSp mod">
        <pc:chgData name="James K Santucci" userId="da0f49fa-c840-496c-88f6-bf3517000abb" providerId="ADAL" clId="{D50C2D87-9C7A-CB46-AEF1-C92F44B7A1D9}" dt="2024-10-04T15:39:45.941" v="65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D50C2D87-9C7A-CB46-AEF1-C92F44B7A1D9}" dt="2024-10-04T15:39:45.941" v="65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D50C2D87-9C7A-CB46-AEF1-C92F44B7A1D9}" dt="2024-10-04T15:54:57.717" v="145" actId="20577"/>
        <pc:sldMkLst>
          <pc:docMk/>
          <pc:sldMk cId="4176772354" sldId="280"/>
        </pc:sldMkLst>
        <pc:spChg chg="mod">
          <ac:chgData name="James K Santucci" userId="da0f49fa-c840-496c-88f6-bf3517000abb" providerId="ADAL" clId="{D50C2D87-9C7A-CB46-AEF1-C92F44B7A1D9}" dt="2024-10-04T15:54:57.717" v="145" actId="20577"/>
          <ac:spMkLst>
            <pc:docMk/>
            <pc:sldMk cId="4176772354" sldId="280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D50C2D87-9C7A-CB46-AEF1-C92F44B7A1D9}" dt="2024-10-04T15:50:10.002" v="141" actId="20577"/>
        <pc:sldMkLst>
          <pc:docMk/>
          <pc:sldMk cId="141328731" sldId="281"/>
        </pc:sldMkLst>
        <pc:spChg chg="mod">
          <ac:chgData name="James K Santucci" userId="da0f49fa-c840-496c-88f6-bf3517000abb" providerId="ADAL" clId="{D50C2D87-9C7A-CB46-AEF1-C92F44B7A1D9}" dt="2024-10-04T15:50:10.002" v="141" actId="20577"/>
          <ac:spMkLst>
            <pc:docMk/>
            <pc:sldMk cId="141328731" sldId="281"/>
            <ac:spMk id="2" creationId="{E7C739FF-31A3-CC57-1C5A-D0DCBE341F17}"/>
          </ac:spMkLst>
        </pc:spChg>
      </pc:sldChg>
      <pc:sldChg chg="del">
        <pc:chgData name="James K Santucci" userId="da0f49fa-c840-496c-88f6-bf3517000abb" providerId="ADAL" clId="{D50C2D87-9C7A-CB46-AEF1-C92F44B7A1D9}" dt="2024-10-04T15:49:16.355" v="134" actId="2696"/>
        <pc:sldMkLst>
          <pc:docMk/>
          <pc:sldMk cId="2350323363" sldId="283"/>
        </pc:sldMkLst>
      </pc:sldChg>
    </pc:docChg>
  </pc:docChgLst>
  <pc:docChgLst>
    <pc:chgData name="James K Santucci" userId="da0f49fa-c840-496c-88f6-bf3517000abb" providerId="ADAL" clId="{F216419F-B741-564D-86FC-4EFE6F797513}"/>
    <pc:docChg chg="undo custSel modSld">
      <pc:chgData name="James K Santucci" userId="da0f49fa-c840-496c-88f6-bf3517000abb" providerId="ADAL" clId="{F216419F-B741-564D-86FC-4EFE6F797513}" dt="2024-11-01T15:46:41.704" v="342" actId="207"/>
      <pc:docMkLst>
        <pc:docMk/>
      </pc:docMkLst>
      <pc:sldChg chg="modSp mod">
        <pc:chgData name="James K Santucci" userId="da0f49fa-c840-496c-88f6-bf3517000abb" providerId="ADAL" clId="{F216419F-B741-564D-86FC-4EFE6F797513}" dt="2024-11-01T15:46:41.704" v="342" actId="207"/>
        <pc:sldMkLst>
          <pc:docMk/>
          <pc:sldMk cId="3784689877" sldId="275"/>
        </pc:sldMkLst>
        <pc:spChg chg="mod">
          <ac:chgData name="James K Santucci" userId="da0f49fa-c840-496c-88f6-bf3517000abb" providerId="ADAL" clId="{F216419F-B741-564D-86FC-4EFE6F797513}" dt="2024-11-01T15:46:41.704" v="342" actId="20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F216419F-B741-564D-86FC-4EFE6F797513}" dt="2024-11-01T13:42:28.052" v="121" actId="113"/>
        <pc:sldMkLst>
          <pc:docMk/>
          <pc:sldMk cId="4176772354" sldId="280"/>
        </pc:sldMkLst>
        <pc:spChg chg="mod">
          <ac:chgData name="James K Santucci" userId="da0f49fa-c840-496c-88f6-bf3517000abb" providerId="ADAL" clId="{F216419F-B741-564D-86FC-4EFE6F797513}" dt="2024-11-01T13:42:28.052" v="121" actId="113"/>
          <ac:spMkLst>
            <pc:docMk/>
            <pc:sldMk cId="4176772354" sldId="280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F216419F-B741-564D-86FC-4EFE6F797513}" dt="2024-11-01T13:38:08.900" v="17" actId="400"/>
        <pc:sldMkLst>
          <pc:docMk/>
          <pc:sldMk cId="141328731" sldId="281"/>
        </pc:sldMkLst>
        <pc:spChg chg="mod">
          <ac:chgData name="James K Santucci" userId="da0f49fa-c840-496c-88f6-bf3517000abb" providerId="ADAL" clId="{F216419F-B741-564D-86FC-4EFE6F797513}" dt="2024-11-01T13:38:08.900" v="17" actId="400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B540EBA-2EBA-244E-83BD-BA69FA177D73}" type="datetime1">
              <a:rPr lang="en-US" smtClean="0"/>
              <a:t>11/1/24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FEF34B9-9094-5E42-A715-EF085E1878BC}" type="datetime1">
              <a:rPr lang="en-US" smtClean="0"/>
              <a:t>11/1/24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9D31DB9-ABA5-AB42-8324-DF23E0B8F669}" type="datetime1">
              <a:rPr lang="en-US" smtClean="0"/>
              <a:t>11/1/24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E495A-D283-534D-8BEA-A6EC1CF688CC}" type="datetime1">
              <a:rPr lang="en-US" smtClean="0"/>
              <a:t>11/1/24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AB7563A-6911-BF44-A655-8B7F091A51FE}" type="datetime1">
              <a:rPr lang="en-US" smtClean="0"/>
              <a:t>11/1/24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4D2BE4D-6153-694C-8CAA-8A50EBAF9C7B}" type="datetime1">
              <a:rPr lang="en-US" smtClean="0"/>
              <a:t>11/1/24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D7984F-5AEF-7B42-9F96-A579DCC107EA}" type="datetime1">
              <a:rPr lang="en-US" smtClean="0"/>
              <a:t>11/1/24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//../PO/Viewer.aspx?PONUMIN=717353" TargetMode="External"/><Relationship Id="rId2" Type="http://schemas.openxmlformats.org/officeDocument/2006/relationships/hyperlink" Target="https://webreq.fnal.gov/cgi-bin/admin/poForm.pl?poID=57570&amp;urlDeptID=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ocs.google.com/presentation/d/121w3A6eS1KbfoV2_u2r8RAw6Vvuxi02l/edit#slide=id.g28c7620cd27_0_0" TargetMode="External"/><Relationship Id="rId4" Type="http://schemas.openxmlformats.org/officeDocument/2006/relationships/hyperlink" Target="https://admd.fnal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21w3A6eS1KbfoV2_u2r8RAw6Vvuxi02l/edit#slide=id.g28c7620cd27_0_0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68940" y="152263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186117" y="603239"/>
            <a:ext cx="8957883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IPI installation and commissioning is our highest priority. </a:t>
            </a:r>
            <a:r>
              <a:rPr lang="en-US" sz="2000" u="sng" dirty="0">
                <a:solidFill>
                  <a:srgbClr val="FF0000"/>
                </a:solidFill>
              </a:rPr>
              <a:t>All</a:t>
            </a:r>
            <a:r>
              <a:rPr lang="en-US" sz="2000" dirty="0">
                <a:solidFill>
                  <a:srgbClr val="FF0000"/>
                </a:solidFill>
              </a:rPr>
              <a:t> hands on deck.</a:t>
            </a:r>
          </a:p>
          <a:p>
            <a:r>
              <a:rPr lang="en-US" sz="2000" dirty="0">
                <a:solidFill>
                  <a:srgbClr val="00B050"/>
                </a:solidFill>
              </a:rPr>
              <a:t>Electric:</a:t>
            </a:r>
            <a:r>
              <a:rPr lang="en-US" sz="2000" dirty="0">
                <a:solidFill>
                  <a:schemeClr val="accent6"/>
                </a:solidFill>
              </a:rPr>
              <a:t>	-IOTA Bake GFCI breakers </a:t>
            </a:r>
            <a:r>
              <a:rPr lang="en-US" sz="1800" dirty="0">
                <a:solidFill>
                  <a:schemeClr val="accent6"/>
                </a:solidFill>
              </a:rPr>
              <a:t>(</a:t>
            </a:r>
            <a:r>
              <a:rPr lang="en-US" sz="1800" dirty="0">
                <a:solidFill>
                  <a:schemeClr val="accent6"/>
                </a:solidFill>
                <a:hlinkClick r:id="rId2"/>
              </a:rPr>
              <a:t>AD/Web 57570</a:t>
            </a:r>
            <a:r>
              <a:rPr lang="en-US" sz="1800" dirty="0">
                <a:solidFill>
                  <a:schemeClr val="accent6"/>
                </a:solidFill>
              </a:rPr>
              <a:t>)</a:t>
            </a:r>
            <a:r>
              <a:rPr lang="en-US" sz="2000" dirty="0">
                <a:solidFill>
                  <a:schemeClr val="accent6"/>
                </a:solidFill>
              </a:rPr>
              <a:t> (no movement)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-ESB Laser Lab electrical work complete (Need Interlocks)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ES&amp;H:</a:t>
            </a:r>
            <a:r>
              <a:rPr lang="en-US" sz="2000" dirty="0">
                <a:solidFill>
                  <a:schemeClr val="accent6"/>
                </a:solidFill>
              </a:rPr>
              <a:t>	-LLSS in OSC Mode / New South Gate / IPI Interlock Install</a:t>
            </a:r>
            <a:endParaRPr lang="en-US" sz="20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IPI:</a:t>
            </a:r>
            <a:r>
              <a:rPr lang="en-US" sz="2000" dirty="0">
                <a:solidFill>
                  <a:schemeClr val="accent6"/>
                </a:solidFill>
              </a:rPr>
              <a:t>  		-ESB 480/120VAC Electric Req “being generated” (</a:t>
            </a:r>
            <a:r>
              <a:rPr lang="en-US" sz="2000" b="1" dirty="0">
                <a:solidFill>
                  <a:schemeClr val="accent6"/>
                </a:solidFill>
                <a:highlight>
                  <a:srgbClr val="FFFF00"/>
                </a:highlight>
              </a:rPr>
              <a:t>T&amp;M???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-Beamline under vacuum. DON’T TOUCH beamline stuff</a:t>
            </a:r>
          </a:p>
          <a:p>
            <a:r>
              <a:rPr lang="en-US" sz="2000" dirty="0">
                <a:solidFill>
                  <a:srgbClr val="00B050"/>
                </a:solidFill>
              </a:rPr>
              <a:t>Water:</a:t>
            </a:r>
            <a:r>
              <a:rPr lang="en-US" sz="2000" dirty="0">
                <a:solidFill>
                  <a:schemeClr val="accent6"/>
                </a:solidFill>
              </a:rPr>
              <a:t>	-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Chiller repair finished next week </a:t>
            </a:r>
            <a:r>
              <a:rPr lang="en-US" sz="1800" dirty="0">
                <a:solidFill>
                  <a:schemeClr val="accent6"/>
                </a:solidFill>
              </a:rPr>
              <a:t>(PO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717353</a:t>
            </a:r>
            <a:r>
              <a:rPr lang="en-US" sz="1800" dirty="0">
                <a:solidFill>
                  <a:schemeClr val="accent6"/>
                </a:solidFill>
              </a:rPr>
              <a:t>)</a:t>
            </a: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ICW “LOMO” period end of October</a:t>
            </a:r>
            <a:endParaRPr lang="en-US" sz="2000" i="1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r>
              <a:rPr lang="en-US" sz="20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 Shutdown’24: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11/5 KRS. </a:t>
            </a:r>
            <a:r>
              <a:rPr lang="en-US" sz="2000" dirty="0">
                <a:solidFill>
                  <a:srgbClr val="000000"/>
                </a:solidFill>
              </a:rPr>
              <a:t>Winding down -Support groups are freeing up</a:t>
            </a:r>
            <a:endParaRPr lang="en-US" sz="20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r>
              <a:rPr lang="en-US" sz="2000" i="1" dirty="0">
                <a:solidFill>
                  <a:schemeClr val="accent6"/>
                </a:solidFill>
              </a:rPr>
              <a:t>Inform </a:t>
            </a:r>
            <a:r>
              <a:rPr lang="en-US" sz="2000" i="1" dirty="0">
                <a:solidFill>
                  <a:schemeClr val="accent6"/>
                </a:solidFill>
                <a:hlinkClick r:id="rId5"/>
              </a:rPr>
              <a:t>FAST RunCo</a:t>
            </a:r>
            <a:r>
              <a:rPr lang="en-US" sz="2000" i="1" dirty="0">
                <a:solidFill>
                  <a:schemeClr val="accent6"/>
                </a:solidFill>
              </a:rPr>
              <a:t> of any work on the accelerator—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IRR and DOE/GARD visit went well (still much work to be done)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6E8E1-7D3D-AEF9-9F01-200AC7DD49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328FB78-D8F1-EC40-B349-D1BB43435EAF}" type="datetime1">
              <a:rPr lang="en-US" smtClean="0"/>
              <a:t>11/1/24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739FF-31A3-CC57-1C5A-D0DCBE34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7" y="509723"/>
            <a:ext cx="8686799" cy="4206656"/>
          </a:xfrm>
        </p:spPr>
        <p:txBody>
          <a:bodyPr/>
          <a:lstStyle/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Roll Up Door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-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(168986) 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assigned to the “Schedule</a:t>
            </a: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Planner”.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inherit"/>
              </a:rPr>
              <a:t>Clean Y-Strainer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Hold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(181072) 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due to Abatement??</a:t>
            </a:r>
            <a:endParaRPr lang="en-US" sz="2000" b="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High Bay Lighting LED Upgrade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(163677)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2000" i="0" u="none" strike="noStrike" dirty="0">
              <a:solidFill>
                <a:srgbClr val="000000"/>
              </a:solidFill>
              <a:effectLst/>
              <a:latin typeface="inherit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Catwalk Electrical Receptacle Changeouts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inherit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(189398)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8421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4C97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Bathroom drains leaking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– 2-week downtime to fix.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inherit"/>
              </a:rPr>
              <a:t>Progress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ESB HVAC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–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pushed back to 01/27/2025. 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Cleanup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in mech rooms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– Working with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Clorica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to clean up.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inherit"/>
              </a:rPr>
              <a:t>Progress</a:t>
            </a:r>
            <a:endParaRPr lang="en-US" sz="2000" b="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Tire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Marks from lift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Electrical group to pay for this?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endParaRPr lang="en-US" sz="2000" b="0" i="0" u="none" strike="no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sng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Mechanical</a:t>
            </a:r>
            <a:r>
              <a:rPr lang="en-US" sz="2000" b="1" i="0" u="none" strike="sng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Checks on critical water connections </a:t>
            </a:r>
            <a:r>
              <a:rPr lang="en-US" sz="2000" b="1" i="0" u="none" strike="sngStrike" dirty="0">
                <a:solidFill>
                  <a:srgbClr val="000000"/>
                </a:solidFill>
                <a:effectLst/>
                <a:latin typeface="inherit"/>
              </a:rPr>
              <a:t>– </a:t>
            </a:r>
            <a:r>
              <a:rPr lang="en-US" sz="2000" b="1" i="0" u="none" strike="sngStrike" dirty="0">
                <a:solidFill>
                  <a:srgbClr val="00B050"/>
                </a:solidFill>
                <a:effectLst/>
                <a:latin typeface="inherit"/>
              </a:rPr>
              <a:t>DONE</a:t>
            </a:r>
            <a:endParaRPr lang="en-US" sz="2000" b="0" i="0" u="none" strike="sngStrike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Window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Cleaning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Discussion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. FY2025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8421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Exterior Lights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(both inground and canopy)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- waiting on quote.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On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Hold</a:t>
            </a:r>
            <a:endParaRPr lang="en-US" sz="2000" b="1" i="0" u="none" strike="noStrike" dirty="0">
              <a:solidFill>
                <a:srgbClr val="004C97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Lightbulbs</a:t>
            </a:r>
            <a:r>
              <a:rPr lang="en-US" sz="2000" b="1" dirty="0">
                <a:solidFill>
                  <a:srgbClr val="004C97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: Bathroom, FCR, ESB, 9WX,… 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inherit"/>
              </a:rPr>
              <a:t>Being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</a:rPr>
              <a:t>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inherit"/>
              </a:rPr>
              <a:t>scheduled™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99B95-1C08-1567-ADB5-E812C12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566150" algn="r"/>
                <a:tab pos="8683625" algn="r"/>
              </a:tabLst>
            </a:pPr>
            <a:r>
              <a:rPr lang="en-US" dirty="0"/>
              <a:t>ISD Updates for NML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BE8C-D39A-76C4-C76B-1B1F533E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90CAB-5D95-6CBD-830A-27460F709B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F1904CA-2CB9-9C44-8405-2A06CE713E51}" type="datetime1">
              <a:rPr lang="en-US" smtClean="0"/>
              <a:t>11/1/24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75570" y="427439"/>
            <a:ext cx="9068430" cy="43568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FAST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shutdown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continues through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CY24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for the installation of the IOTA Proton Injector (IPI). Thanks to support groups…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IRR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and DOE/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GARD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visit went well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IPI beamline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complete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. At UHV levels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Spect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. &amp; Allison Scanner analyzing species from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IPI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HLRF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build out is close to completion, but </a:t>
            </a: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stopped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IPI HLRF is now our Critical Path to IPI start-up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IPI LCW build-out needs completion to commission beamline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LCW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work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has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resumed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LCW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chiller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repair still waiting on vendor (scheduled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11/06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)</a:t>
            </a:r>
            <a:endParaRPr lang="en-US" sz="1200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Thanks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to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OPS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 for help and vigilantes on ACNET </a:t>
            </a: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alarms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 marL="0" indent="0" algn="ctr">
              <a:buNone/>
            </a:pPr>
            <a:r>
              <a:rPr lang="en-US" sz="1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— Contact </a:t>
            </a:r>
            <a:r>
              <a:rPr lang="en-US" sz="1800" b="1" i="1" dirty="0">
                <a:solidFill>
                  <a:schemeClr val="accent6">
                    <a:lumMod val="50000"/>
                  </a:schemeClr>
                </a:solidFill>
                <a:latin typeface="+mn-lt"/>
                <a:hlinkClick r:id="rId2"/>
              </a:rPr>
              <a:t>FAST Coordinator</a:t>
            </a:r>
            <a:r>
              <a:rPr lang="en-US" sz="1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with any work or access requests —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4371E-1F43-76DB-764F-5D859C5E286E}"/>
              </a:ext>
            </a:extLst>
          </p:cNvPr>
          <p:cNvSpPr txBox="1"/>
          <p:nvPr/>
        </p:nvSpPr>
        <p:spPr>
          <a:xfrm>
            <a:off x="222250" y="-5255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9:00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7BDFF-C34F-4FA5-B4B6-6A20CF0A19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F4823E0-C3A3-B147-B63A-4A3B4E52FCE4}" type="datetime1">
              <a:rPr lang="en-US" smtClean="0"/>
              <a:t>11/1/24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723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10197</TotalTime>
  <Words>447</Words>
  <Application>Microsoft Macintosh PowerPoint</Application>
  <PresentationFormat>On-screen Show (16:9)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inherit</vt:lpstr>
      <vt:lpstr>Fermilab_PPT_090915</vt:lpstr>
      <vt:lpstr>PowerPoint Presentation</vt:lpstr>
      <vt:lpstr>ISD Updates for NML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634</cp:revision>
  <cp:lastPrinted>2024-05-17T14:06:15Z</cp:lastPrinted>
  <dcterms:created xsi:type="dcterms:W3CDTF">2021-05-21T20:37:35Z</dcterms:created>
  <dcterms:modified xsi:type="dcterms:W3CDTF">2024-11-01T15:46:44Z</dcterms:modified>
</cp:coreProperties>
</file>