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2979" r:id="rId3"/>
    <p:sldId id="2982" r:id="rId4"/>
    <p:sldId id="2983" r:id="rId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505050"/>
    <a:srgbClr val="97D7EB"/>
    <a:srgbClr val="98D7EA"/>
    <a:srgbClr val="98D7EB"/>
    <a:srgbClr val="50504E"/>
    <a:srgbClr val="4E4E4E"/>
    <a:srgbClr val="404040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9" autoAdjust="0"/>
    <p:restoredTop sz="94480"/>
  </p:normalViewPr>
  <p:slideViewPr>
    <p:cSldViewPr snapToGrid="0" snapToObjects="1" showGuides="1">
      <p:cViewPr varScale="1">
        <p:scale>
          <a:sx n="171" d="100"/>
          <a:sy n="171" d="100"/>
        </p:scale>
        <p:origin x="496" y="17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2F86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332BE8-8A00-5EC8-03C7-154B6103C854}"/>
              </a:ext>
            </a:extLst>
          </p:cNvPr>
          <p:cNvSpPr txBox="1">
            <a:spLocks/>
          </p:cNvSpPr>
          <p:nvPr userDrawn="1"/>
        </p:nvSpPr>
        <p:spPr>
          <a:xfrm>
            <a:off x="736827" y="4910458"/>
            <a:ext cx="548640" cy="14568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/>
              <a:t>5.25.2023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F100D1-5B7D-80BA-C30B-7E9D8675C8D8}"/>
              </a:ext>
            </a:extLst>
          </p:cNvPr>
          <p:cNvSpPr txBox="1">
            <a:spLocks/>
          </p:cNvSpPr>
          <p:nvPr userDrawn="1"/>
        </p:nvSpPr>
        <p:spPr>
          <a:xfrm>
            <a:off x="0" y="4911329"/>
            <a:ext cx="414338" cy="17859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z="900" smtClean="0">
                <a:solidFill>
                  <a:srgbClr val="0F2D62"/>
                </a:solidFill>
              </a:rPr>
              <a:pPr algn="ctr">
                <a:defRPr/>
              </a:pPr>
              <a:t>‹#›</a:t>
            </a:fld>
            <a:endParaRPr lang="en-US" sz="900">
              <a:solidFill>
                <a:srgbClr val="0F2D62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D9A0C62-608E-005F-A988-9D4AA920A3B3}"/>
              </a:ext>
            </a:extLst>
          </p:cNvPr>
          <p:cNvSpPr txBox="1">
            <a:spLocks/>
          </p:cNvSpPr>
          <p:nvPr userDrawn="1"/>
        </p:nvSpPr>
        <p:spPr>
          <a:xfrm>
            <a:off x="1538936" y="4909278"/>
            <a:ext cx="6260399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9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D. Krokosz | Procurement Plan | PIP-II TWS and AES Final Design Review</a:t>
            </a:r>
            <a:endParaRPr lang="en-US" sz="900" b="1" dirty="0">
              <a:solidFill>
                <a:srgbClr val="004C97"/>
              </a:solidFill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20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b="1"/>
              <a:t>MSD Project Updates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MSD Project Updates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  <p:sldLayoutId id="2147484133" r:id="rId1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Project Activities for MSD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 err="1"/>
              <a:t>Mayling</a:t>
            </a:r>
            <a:r>
              <a:rPr lang="en-US" sz="1400" dirty="0"/>
              <a:t> Wong-Squires		</a:t>
            </a:r>
          </a:p>
          <a:p>
            <a:r>
              <a:rPr lang="en-US" dirty="0"/>
              <a:t>AD Operations Friday 9am Meeting</a:t>
            </a:r>
            <a:endParaRPr lang="en-US" sz="1400" dirty="0"/>
          </a:p>
          <a:p>
            <a:r>
              <a:rPr lang="en-US" dirty="0"/>
              <a:t>1 November 2024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4647" y="154395"/>
            <a:ext cx="8672513" cy="53524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lang="en-US" sz="2000" dirty="0">
                <a:latin typeface="Helvetica" pitchFamily="2" charset="0"/>
              </a:rPr>
              <a:t>PIP-II Instrumentation Update </a:t>
            </a:r>
            <a:br>
              <a:rPr lang="en-US" sz="2000" dirty="0">
                <a:latin typeface="Helvetica" pitchFamily="2" charset="0"/>
              </a:rPr>
            </a:br>
            <a:r>
              <a:rPr lang="en-US" sz="1400" dirty="0">
                <a:latin typeface="Helvetica" pitchFamily="2" charset="0"/>
              </a:rPr>
              <a:t>Dakota </a:t>
            </a:r>
            <a:r>
              <a:rPr lang="en-US" sz="1400" dirty="0" err="1">
                <a:latin typeface="Helvetica" pitchFamily="2" charset="0"/>
              </a:rPr>
              <a:t>Krokosz</a:t>
            </a:r>
            <a:r>
              <a:rPr lang="en-US" sz="1400" dirty="0">
                <a:latin typeface="Helvetica" pitchFamily="2" charset="0"/>
              </a:rPr>
              <a:t>, </a:t>
            </a:r>
            <a:r>
              <a:rPr lang="en-US" sz="1400" dirty="0" err="1">
                <a:latin typeface="Helvetica" pitchFamily="2" charset="0"/>
              </a:rPr>
              <a:t>Amadon</a:t>
            </a:r>
            <a:r>
              <a:rPr lang="en-US" sz="1400" dirty="0">
                <a:latin typeface="Helvetica" pitchFamily="2" charset="0"/>
              </a:rPr>
              <a:t> Faul (Instrumentation)</a:t>
            </a:r>
            <a:endParaRPr sz="1400" dirty="0">
              <a:solidFill>
                <a:srgbClr val="004C97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228604" y="728665"/>
            <a:ext cx="8672513" cy="3794522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>
              <a:buNone/>
            </a:pPr>
            <a:endParaRPr lang="en-US" sz="1600" dirty="0">
              <a:solidFill>
                <a:srgbClr val="003087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8C7ABEC-8203-5939-4C66-FEC06CF49AD9}"/>
              </a:ext>
            </a:extLst>
          </p:cNvPr>
          <p:cNvSpPr txBox="1">
            <a:spLocks/>
          </p:cNvSpPr>
          <p:nvPr/>
        </p:nvSpPr>
        <p:spPr>
          <a:xfrm>
            <a:off x="156467" y="776175"/>
            <a:ext cx="6480684" cy="3905553"/>
          </a:xfrm>
        </p:spPr>
        <p:txBody>
          <a:bodyPr lIns="0" tIns="0" rIns="0" bIns="0" anchor="t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342424" indent="-342424"/>
            <a:r>
              <a:rPr lang="en-US" sz="16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Wirescanners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MEBT Wirescanner assembly - awaiting delivery of actuators from vendor.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Will proceed with lower quality MEBT frames until a replacement vendor is found.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SOW for BTL and diagnostic cart linear actuators submitted to procurement for bidding.</a:t>
            </a:r>
          </a:p>
          <a:p>
            <a:pPr marL="342424" indent="-342424"/>
            <a:r>
              <a:rPr lang="en-US" sz="16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Emittance Scanners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Fabricated / Machined parts are past due from vendors.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LEBT construction delayed due to lack of parts.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Actuators have arrived. Currently installing connectors for motion controls.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Dry assembly of the MEBT AES has begun.</a:t>
            </a:r>
          </a:p>
          <a:p>
            <a:pPr marL="342424" indent="-342424"/>
            <a:r>
              <a:rPr lang="en-US" sz="16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Diagnostic Cart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Procurement in progress.</a:t>
            </a:r>
          </a:p>
          <a:p>
            <a:pPr marL="342424" indent="-342424"/>
            <a:r>
              <a:rPr lang="en-US" sz="16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BPM’s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Mechanical development for the split plane design is delayed.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Received re-work of the prototype buttons from SST. Will need to test and inspect.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Testing of the warm BPM prototype has begun on test stand.</a:t>
            </a:r>
          </a:p>
          <a:p>
            <a:pPr marL="342424" indent="-342424"/>
            <a:r>
              <a:rPr lang="en-US" sz="16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Laserwire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Started quoting of magnet design.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SOW for vacuum chamber submitted for bidding.</a:t>
            </a:r>
          </a:p>
          <a:p>
            <a:pPr marL="685324" lvl="1" indent="-342424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2828"/>
                </a:solidFill>
                <a:latin typeface="+mn-lt"/>
                <a:ea typeface="ＭＳ Ｐゴシック"/>
                <a:cs typeface="Times New Roman" panose="02020603050405020304" pitchFamily="18" charset="0"/>
              </a:rPr>
              <a:t>Drawings for first unit stand have been completed. Procurement to begin.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C2AD94-A53E-D029-36AC-C7B6DDD1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039" y="390281"/>
            <a:ext cx="2051332" cy="1709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9262A-3027-0EEE-06A6-7CAD3E1FE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05"/>
          <a:stretch/>
        </p:blipFill>
        <p:spPr>
          <a:xfrm>
            <a:off x="7092952" y="2468982"/>
            <a:ext cx="1801300" cy="19434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04ADD5-F82E-631C-185E-10CE4F314659}"/>
              </a:ext>
            </a:extLst>
          </p:cNvPr>
          <p:cNvSpPr txBox="1"/>
          <p:nvPr/>
        </p:nvSpPr>
        <p:spPr>
          <a:xfrm>
            <a:off x="7000116" y="4441540"/>
            <a:ext cx="2235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2” BPM Assembly on Test Stand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789-B0A1-AD07-0722-BDE3E7E32A88}"/>
              </a:ext>
            </a:extLst>
          </p:cNvPr>
          <p:cNvSpPr txBox="1"/>
          <p:nvPr/>
        </p:nvSpPr>
        <p:spPr>
          <a:xfrm>
            <a:off x="7115893" y="2148883"/>
            <a:ext cx="1743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MEBT Emittance Scanner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F95EB-C87F-B4EF-DB37-B80B9061FFBE}"/>
              </a:ext>
            </a:extLst>
          </p:cNvPr>
          <p:cNvSpPr txBox="1"/>
          <p:nvPr/>
        </p:nvSpPr>
        <p:spPr>
          <a:xfrm>
            <a:off x="5690106" y="1821344"/>
            <a:ext cx="136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HV Sawtooth Plates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752EC5-966A-BA3D-AAEB-7083E6811E38}"/>
              </a:ext>
            </a:extLst>
          </p:cNvPr>
          <p:cNvCxnSpPr>
            <a:cxnSpLocks/>
          </p:cNvCxnSpPr>
          <p:nvPr/>
        </p:nvCxnSpPr>
        <p:spPr>
          <a:xfrm flipV="1">
            <a:off x="6497444" y="1237091"/>
            <a:ext cx="812246" cy="591249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3C469BD-9139-26DE-4F2E-02526FF11D09}"/>
              </a:ext>
            </a:extLst>
          </p:cNvPr>
          <p:cNvSpPr txBox="1"/>
          <p:nvPr/>
        </p:nvSpPr>
        <p:spPr>
          <a:xfrm>
            <a:off x="7756485" y="1887273"/>
            <a:ext cx="1216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Macor Standoffs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0598FA-2D43-88D0-9934-22352AE73114}"/>
              </a:ext>
            </a:extLst>
          </p:cNvPr>
          <p:cNvCxnSpPr>
            <a:cxnSpLocks/>
          </p:cNvCxnSpPr>
          <p:nvPr/>
        </p:nvCxnSpPr>
        <p:spPr>
          <a:xfrm flipH="1" flipV="1">
            <a:off x="7935622" y="1698386"/>
            <a:ext cx="364395" cy="289089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ACB050-4F04-063A-3ECB-13FDA90E7696}"/>
              </a:ext>
            </a:extLst>
          </p:cNvPr>
          <p:cNvSpPr txBox="1"/>
          <p:nvPr/>
        </p:nvSpPr>
        <p:spPr>
          <a:xfrm>
            <a:off x="6022150" y="2503563"/>
            <a:ext cx="997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Thin Wire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D117F0-A253-F39D-632C-C60042E70319}"/>
              </a:ext>
            </a:extLst>
          </p:cNvPr>
          <p:cNvCxnSpPr>
            <a:cxnSpLocks/>
          </p:cNvCxnSpPr>
          <p:nvPr/>
        </p:nvCxnSpPr>
        <p:spPr>
          <a:xfrm>
            <a:off x="6860039" y="2649684"/>
            <a:ext cx="963636" cy="267534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AFF83F7-A795-7BA6-B5AA-7FB7E5BE6D6C}"/>
              </a:ext>
            </a:extLst>
          </p:cNvPr>
          <p:cNvSpPr txBox="1"/>
          <p:nvPr/>
        </p:nvSpPr>
        <p:spPr>
          <a:xfrm>
            <a:off x="6086158" y="3085716"/>
            <a:ext cx="636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Pickup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BE03AD-0E66-D565-E7A6-4DC098A411D9}"/>
              </a:ext>
            </a:extLst>
          </p:cNvPr>
          <p:cNvCxnSpPr>
            <a:cxnSpLocks/>
          </p:cNvCxnSpPr>
          <p:nvPr/>
        </p:nvCxnSpPr>
        <p:spPr>
          <a:xfrm flipV="1">
            <a:off x="6645231" y="3169011"/>
            <a:ext cx="1260143" cy="4751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412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FA1E0F-997F-397B-7991-9A2AF63C464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903587"/>
            <a:ext cx="4206240" cy="3794523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ＭＳ Ｐゴシック"/>
                <a:cs typeface="Helvetica"/>
              </a:rPr>
              <a:t>Process Clean Water (PCW) Pump Room Piping System Installation</a:t>
            </a:r>
          </a:p>
          <a:p>
            <a:pPr marL="683260" lvl="1" indent="-306705"/>
            <a:r>
              <a:rPr lang="en-US" dirty="0">
                <a:ea typeface="ＭＳ Ｐゴシック"/>
                <a:cs typeface="Helvetica"/>
              </a:rPr>
              <a:t>Installation contract underway </a:t>
            </a:r>
          </a:p>
          <a:p>
            <a:pPr marL="683260" lvl="1" indent="-306705"/>
            <a:r>
              <a:rPr lang="en-US" dirty="0">
                <a:ea typeface="ＭＳ Ｐゴシック"/>
                <a:cs typeface="Helvetica"/>
              </a:rPr>
              <a:t>Change order submitted</a:t>
            </a:r>
            <a:endParaRPr lang="en-US" sz="1800" dirty="0">
              <a:cs typeface="Helvetica"/>
            </a:endParaRPr>
          </a:p>
          <a:p>
            <a:pPr marL="1140460" lvl="2" indent="-306705"/>
            <a:r>
              <a:rPr lang="en-US" dirty="0">
                <a:ea typeface="ＭＳ Ｐゴシック"/>
                <a:cs typeface="Helvetica"/>
              </a:rPr>
              <a:t>Updating pipes to bridge connection</a:t>
            </a:r>
          </a:p>
          <a:p>
            <a:pPr marL="1140460" lvl="2" indent="-306705"/>
            <a:r>
              <a:rPr lang="en-US" dirty="0">
                <a:ea typeface="ＭＳ Ｐゴシック"/>
                <a:cs typeface="Helvetica"/>
              </a:rPr>
              <a:t>Heat exchanger modification</a:t>
            </a:r>
          </a:p>
          <a:p>
            <a:pPr marL="1140460" lvl="2" indent="-306705"/>
            <a:r>
              <a:rPr lang="en-US" dirty="0">
                <a:ea typeface="ＭＳ Ｐゴシック"/>
                <a:cs typeface="Helvetica"/>
              </a:rPr>
              <a:t>Expansion Tank interference</a:t>
            </a:r>
          </a:p>
          <a:p>
            <a:pPr marL="226060" indent="-306705"/>
            <a:r>
              <a:rPr lang="en-US" dirty="0">
                <a:ea typeface="ＭＳ Ｐゴシック"/>
                <a:cs typeface="Helvetica"/>
              </a:rPr>
              <a:t>Procurement for Warm Front End</a:t>
            </a:r>
          </a:p>
          <a:p>
            <a:pPr marL="613410" lvl="1" indent="-306705"/>
            <a:r>
              <a:rPr lang="en-US" dirty="0">
                <a:ea typeface="ＭＳ Ｐゴシック"/>
                <a:cs typeface="Helvetica"/>
              </a:rPr>
              <a:t>Ion Source &amp; LEBT LCW Manifolds out for bid</a:t>
            </a:r>
          </a:p>
          <a:p>
            <a:pPr marL="613410" lvl="1" indent="-306705"/>
            <a:r>
              <a:rPr lang="en-US" dirty="0">
                <a:ea typeface="ＭＳ Ｐゴシック"/>
                <a:cs typeface="Helvetica"/>
              </a:rPr>
              <a:t>RFQ LCW intermediate skid out for bid soon</a:t>
            </a:r>
          </a:p>
          <a:p>
            <a:pPr marL="613410" lvl="1" indent="-306705"/>
            <a:r>
              <a:rPr lang="en-US" dirty="0">
                <a:ea typeface="ＭＳ Ｐゴシック"/>
                <a:cs typeface="Helvetica"/>
              </a:rPr>
              <a:t>Creating to Statement of Work Documents for </a:t>
            </a:r>
            <a:r>
              <a:rPr lang="en-US" dirty="0" err="1">
                <a:ea typeface="ＭＳ Ｐゴシック"/>
                <a:cs typeface="Helvetica"/>
              </a:rPr>
              <a:t>Linac</a:t>
            </a:r>
            <a:r>
              <a:rPr lang="en-US" dirty="0">
                <a:ea typeface="ＭＳ Ｐゴシック"/>
                <a:cs typeface="Helvetica"/>
              </a:rPr>
              <a:t> Installation</a:t>
            </a:r>
            <a:endParaRPr lang="en-US" dirty="0">
              <a:cs typeface="Helvetica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46BCE-437D-823C-FC73-E4F97189A2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18E24AD-2B3E-1A79-1E88-4F5E4C968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1965"/>
            <a:ext cx="8686800" cy="539849"/>
          </a:xfrm>
        </p:spPr>
        <p:txBody>
          <a:bodyPr/>
          <a:lstStyle/>
          <a:p>
            <a:r>
              <a:rPr lang="en-US" dirty="0"/>
              <a:t>PIP-II Fluid Systems Update</a:t>
            </a:r>
            <a:br>
              <a:rPr lang="en-US" dirty="0"/>
            </a:br>
            <a:r>
              <a:rPr lang="en-US" sz="1400" dirty="0"/>
              <a:t>Maurice Ball, Michael Geelhoed, Michael Hanson, Jason </a:t>
            </a:r>
            <a:r>
              <a:rPr lang="en-US" sz="1400" dirty="0" err="1"/>
              <a:t>Grischkat</a:t>
            </a:r>
            <a:r>
              <a:rPr lang="en-US" sz="1400" dirty="0"/>
              <a:t>, Monika Sadowski, Frank Rios, Amos Horton 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DC10CF-E344-23CA-4E15-9E53EEF4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059" t="24003" r="4571" b="12602"/>
          <a:stretch/>
        </p:blipFill>
        <p:spPr>
          <a:xfrm>
            <a:off x="4709161" y="655157"/>
            <a:ext cx="4063772" cy="2226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C213E5-7E87-11C5-A597-94A908E86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265" y="3247050"/>
            <a:ext cx="1030733" cy="1189018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02EC33D6-77F8-386A-138C-A24C508E276C}"/>
              </a:ext>
            </a:extLst>
          </p:cNvPr>
          <p:cNvSpPr txBox="1"/>
          <p:nvPr/>
        </p:nvSpPr>
        <p:spPr>
          <a:xfrm>
            <a:off x="5670948" y="2839323"/>
            <a:ext cx="20648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400" i="1" dirty="0">
                <a:latin typeface="Calibri"/>
                <a:cs typeface="Calibri"/>
              </a:rPr>
              <a:t>UPB Design change</a:t>
            </a:r>
            <a:endParaRPr lang="en-US" sz="1400" i="1" dirty="0"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DE277-33FA-D1A8-466A-F2E60A7D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736" y="3253121"/>
            <a:ext cx="2598307" cy="1189018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11738369-2A38-41F8-E354-1E493D2D4111}"/>
              </a:ext>
            </a:extLst>
          </p:cNvPr>
          <p:cNvSpPr txBox="1"/>
          <p:nvPr/>
        </p:nvSpPr>
        <p:spPr>
          <a:xfrm>
            <a:off x="4492039" y="4420019"/>
            <a:ext cx="279672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400" i="1" dirty="0">
                <a:latin typeface="Calibri"/>
                <a:cs typeface="Calibri"/>
              </a:rPr>
              <a:t>Ion Source and LEBT LCW Manifolds</a:t>
            </a:r>
            <a:endParaRPr lang="en-US" sz="1400" i="1" dirty="0">
              <a:cs typeface="Calibri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8A83603E-76FB-613C-7C82-0307FA9CAA64}"/>
              </a:ext>
            </a:extLst>
          </p:cNvPr>
          <p:cNvSpPr txBox="1"/>
          <p:nvPr/>
        </p:nvSpPr>
        <p:spPr>
          <a:xfrm>
            <a:off x="7424672" y="4431088"/>
            <a:ext cx="1497078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400" i="1" dirty="0">
                <a:latin typeface="Calibri"/>
                <a:cs typeface="Calibri"/>
              </a:rPr>
              <a:t>RFQ LCW Intermediate Skid</a:t>
            </a:r>
            <a:endParaRPr lang="en-US" sz="1400" i="1" dirty="0">
              <a:cs typeface="Calibri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09484997-EAD3-0A63-23E9-15A3555B1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113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F1F87-AD6B-A55E-E84D-6394F34F7D6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6FF383-400B-9B0B-482F-BBDCB070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PIP-II Fluids </a:t>
            </a:r>
            <a:r>
              <a:rPr lang="en-US" dirty="0"/>
              <a:t>Update (cont’d)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A6AD28-DEBA-DCBB-A846-BB6D891E0EF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45323" cy="2261425"/>
          </a:xfrm>
        </p:spPr>
        <p:txBody>
          <a:bodyPr>
            <a:normAutofit fontScale="55000" lnSpcReduction="20000"/>
          </a:bodyPr>
          <a:lstStyle/>
          <a:p>
            <a:r>
              <a:rPr lang="en-US" sz="2400" dirty="0">
                <a:latin typeface="Aptos" panose="020B0004020202020204" pitchFamily="34" charset="0"/>
                <a:ea typeface="ＭＳ Ｐゴシック"/>
                <a:cs typeface="Helvetica"/>
              </a:rPr>
              <a:t>Compressed air cryomodule manifold</a:t>
            </a:r>
          </a:p>
          <a:p>
            <a:pPr marL="719455" lvl="1" indent="-342900"/>
            <a:r>
              <a:rPr lang="en-US" sz="2000" dirty="0">
                <a:latin typeface="Aptos" panose="020B0004020202020204" pitchFamily="34" charset="0"/>
                <a:ea typeface="ＭＳ Ｐゴシック"/>
                <a:cs typeface="Helvetica"/>
              </a:rPr>
              <a:t>Components delivered</a:t>
            </a:r>
          </a:p>
          <a:p>
            <a:pPr marL="719455" lvl="1" indent="-342900"/>
            <a:r>
              <a:rPr lang="en-US" sz="2000" dirty="0">
                <a:latin typeface="Aptos" panose="020B0004020202020204" pitchFamily="34" charset="0"/>
                <a:ea typeface="ＭＳ Ｐゴシック"/>
                <a:cs typeface="Helvetica"/>
              </a:rPr>
              <a:t>Assembly underway using AD/MSD techs</a:t>
            </a:r>
          </a:p>
          <a:p>
            <a:r>
              <a:rPr lang="en-US" sz="2400" dirty="0">
                <a:latin typeface="Aptos" panose="020B0004020202020204" pitchFamily="34" charset="0"/>
                <a:cs typeface="Helvetica"/>
              </a:rPr>
              <a:t>Utility Nitrogen Gas System pipe route design underway </a:t>
            </a:r>
          </a:p>
          <a:p>
            <a:r>
              <a:rPr lang="en-US" sz="2400" dirty="0">
                <a:latin typeface="Aptos" panose="020B0004020202020204" pitchFamily="34" charset="0"/>
                <a:cs typeface="Helvetica"/>
              </a:rPr>
              <a:t>Compressed air distribution manifolds for SRF cryomodule couplers </a:t>
            </a:r>
          </a:p>
          <a:p>
            <a:pPr lvl="1"/>
            <a:r>
              <a:rPr lang="en-US" sz="2000" dirty="0">
                <a:latin typeface="Aptos" panose="020B0004020202020204" pitchFamily="34" charset="0"/>
                <a:cs typeface="Helvetica"/>
              </a:rPr>
              <a:t>Components delivered</a:t>
            </a:r>
          </a:p>
          <a:p>
            <a:pPr lvl="1"/>
            <a:r>
              <a:rPr lang="en-US" sz="2000" dirty="0">
                <a:latin typeface="Aptos" panose="020B0004020202020204" pitchFamily="34" charset="0"/>
                <a:ea typeface="ＭＳ Ｐゴシック"/>
                <a:cs typeface="Helvetica"/>
              </a:rPr>
              <a:t>Assembly underway using AD/MSD techs</a:t>
            </a:r>
            <a:endParaRPr lang="en-US" sz="2000" dirty="0">
              <a:latin typeface="Aptos" panose="020B0004020202020204" pitchFamily="34" charset="0"/>
              <a:cs typeface="Helvetica"/>
            </a:endParaRPr>
          </a:p>
        </p:txBody>
      </p:sp>
      <p:pic>
        <p:nvPicPr>
          <p:cNvPr id="9" name="Picture 8" descr="20230921_100831.jpg">
            <a:extLst>
              <a:ext uri="{FF2B5EF4-FFF2-40B4-BE49-F238E27FC236}">
                <a16:creationId xmlns:a16="http://schemas.microsoft.com/office/drawing/2014/main" id="{3DB8E557-ABDE-DB42-1E25-F4D179887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49" y="3063239"/>
            <a:ext cx="2131903" cy="1598927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5288E8FD-59DC-2482-BA8B-77221AA1C266}"/>
              </a:ext>
            </a:extLst>
          </p:cNvPr>
          <p:cNvSpPr txBox="1"/>
          <p:nvPr/>
        </p:nvSpPr>
        <p:spPr>
          <a:xfrm>
            <a:off x="2474552" y="3206083"/>
            <a:ext cx="14918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400" i="1" dirty="0">
                <a:latin typeface="Calibri"/>
                <a:cs typeface="Calibri"/>
              </a:rPr>
              <a:t>Instrumentation for Compressed air distribution to individual SRF cryomodule couplers</a:t>
            </a:r>
            <a:endParaRPr lang="en-US" sz="1400" i="1" dirty="0">
              <a:cs typeface="Calibri"/>
            </a:endParaRPr>
          </a:p>
        </p:txBody>
      </p:sp>
      <p:pic>
        <p:nvPicPr>
          <p:cNvPr id="11" name="Picture 9" descr="SSR1 panel assembly - ISO view.png">
            <a:extLst>
              <a:ext uri="{FF2B5EF4-FFF2-40B4-BE49-F238E27FC236}">
                <a16:creationId xmlns:a16="http://schemas.microsoft.com/office/drawing/2014/main" id="{A6BF97E7-A321-5862-0232-BC33625A9C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19" t="10166" b="2864"/>
          <a:stretch/>
        </p:blipFill>
        <p:spPr>
          <a:xfrm>
            <a:off x="4670077" y="2074972"/>
            <a:ext cx="2635979" cy="2600467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AEAB72D7-7768-A6C9-AB64-888F1F9E3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769"/>
          <a:stretch/>
        </p:blipFill>
        <p:spPr>
          <a:xfrm>
            <a:off x="4519711" y="333410"/>
            <a:ext cx="4112225" cy="1087537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99140939-9A7A-A369-E92E-45A5264C08F0}"/>
              </a:ext>
            </a:extLst>
          </p:cNvPr>
          <p:cNvSpPr txBox="1"/>
          <p:nvPr/>
        </p:nvSpPr>
        <p:spPr>
          <a:xfrm>
            <a:off x="4811779" y="1434177"/>
            <a:ext cx="366817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400" i="1" dirty="0">
                <a:latin typeface="Calibri"/>
                <a:cs typeface="Calibri"/>
              </a:rPr>
              <a:t>Utility Nitrogen Gas System with Ultrahigh-purity pipe fitting specification and installation</a:t>
            </a:r>
            <a:endParaRPr lang="en-US" sz="1400" i="1" dirty="0">
              <a:cs typeface="Calibri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390DD98C-AB5D-17DB-21FC-1D533FAA8533}"/>
              </a:ext>
            </a:extLst>
          </p:cNvPr>
          <p:cNvSpPr txBox="1"/>
          <p:nvPr/>
        </p:nvSpPr>
        <p:spPr>
          <a:xfrm>
            <a:off x="7496926" y="2694189"/>
            <a:ext cx="125954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400" i="1" dirty="0">
                <a:latin typeface="Calibri"/>
                <a:cs typeface="Calibri"/>
              </a:rPr>
              <a:t>Compressed air distribution manifold for SRF cryomodule couplers</a:t>
            </a:r>
            <a:endParaRPr lang="en-US" sz="1400" i="1" dirty="0">
              <a:cs typeface="Calibri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0625F8E-46A3-24FB-6B4A-3C68B3B53D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MSD 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21356576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459</TotalTime>
  <Words>383</Words>
  <Application>Microsoft Macintosh PowerPoint</Application>
  <PresentationFormat>On-screen Show (16:9)</PresentationFormat>
  <Paragraphs>60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ＭＳ Ｐゴシック</vt:lpstr>
      <vt:lpstr>Aptos</vt:lpstr>
      <vt:lpstr>Arial</vt:lpstr>
      <vt:lpstr>Calibri</vt:lpstr>
      <vt:lpstr>Helvetica</vt:lpstr>
      <vt:lpstr>Fermilab_PPT_090915</vt:lpstr>
      <vt:lpstr>PowerPoint Presentation</vt:lpstr>
      <vt:lpstr>PIP-II Instrumentation Update  Dakota Krokosz, Amadon Faul (Instrumentation)</vt:lpstr>
      <vt:lpstr>PIP-II Fluid Systems Update Maurice Ball, Michael Geelhoed, Michael Hanson, Jason Grischkat, Monika Sadowski, Frank Rios, Amos Horton </vt:lpstr>
      <vt:lpstr>PIP-II Fluids Update (cont’d)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Mayling L Wong-Squires</dc:creator>
  <cp:lastModifiedBy>Mayling L Wong-Squires</cp:lastModifiedBy>
  <cp:revision>54</cp:revision>
  <cp:lastPrinted>2014-01-20T19:40:21Z</cp:lastPrinted>
  <dcterms:created xsi:type="dcterms:W3CDTF">2023-11-30T22:05:45Z</dcterms:created>
  <dcterms:modified xsi:type="dcterms:W3CDTF">2024-11-01T13:50:21Z</dcterms:modified>
</cp:coreProperties>
</file>