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709" r:id="rId6"/>
    <p:sldId id="710" r:id="rId7"/>
    <p:sldId id="712" r:id="rId8"/>
    <p:sldId id="713" r:id="rId9"/>
    <p:sldId id="711" r:id="rId10"/>
    <p:sldId id="708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E00"/>
    <a:srgbClr val="FFCC66"/>
    <a:srgbClr val="D3E7F1"/>
    <a:srgbClr val="007400"/>
    <a:srgbClr val="5F5F5F"/>
    <a:srgbClr val="FFCC99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B22CF-ECF4-4FF6-B1D3-C5ADB25DA6CC}" v="16" dt="2024-11-04T19:29:26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172" y="96"/>
      </p:cViewPr>
      <p:guideLst>
        <p:guide orient="horz" pos="40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an, Febin" userId="b8909568-2362-46fd-acec-3c1d43419ac8" providerId="ADAL" clId="{F26B22CF-ECF4-4FF6-B1D3-C5ADB25DA6CC}"/>
    <pc:docChg chg="undo custSel modSld">
      <pc:chgData name="Kurian, Febin" userId="b8909568-2362-46fd-acec-3c1d43419ac8" providerId="ADAL" clId="{F26B22CF-ECF4-4FF6-B1D3-C5ADB25DA6CC}" dt="2024-11-05T17:13:43.607" v="530" actId="20577"/>
      <pc:docMkLst>
        <pc:docMk/>
      </pc:docMkLst>
      <pc:sldChg chg="modSp mod">
        <pc:chgData name="Kurian, Febin" userId="b8909568-2362-46fd-acec-3c1d43419ac8" providerId="ADAL" clId="{F26B22CF-ECF4-4FF6-B1D3-C5ADB25DA6CC}" dt="2024-11-05T17:13:43.607" v="530" actId="20577"/>
        <pc:sldMkLst>
          <pc:docMk/>
          <pc:sldMk cId="0" sldId="263"/>
        </pc:sldMkLst>
        <pc:spChg chg="mod">
          <ac:chgData name="Kurian, Febin" userId="b8909568-2362-46fd-acec-3c1d43419ac8" providerId="ADAL" clId="{F26B22CF-ECF4-4FF6-B1D3-C5ADB25DA6CC}" dt="2024-11-05T17:13:43.607" v="530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Kurian, Febin" userId="b8909568-2362-46fd-acec-3c1d43419ac8" providerId="ADAL" clId="{F26B22CF-ECF4-4FF6-B1D3-C5ADB25DA6CC}" dt="2024-11-05T17:13:43.196" v="529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Kurian, Febin" userId="b8909568-2362-46fd-acec-3c1d43419ac8" providerId="ADAL" clId="{F26B22CF-ECF4-4FF6-B1D3-C5ADB25DA6CC}" dt="2024-11-04T19:27:53.560" v="493"/>
        <pc:sldMkLst>
          <pc:docMk/>
          <pc:sldMk cId="2065139457" sldId="709"/>
        </pc:sldMkLst>
        <pc:graphicFrameChg chg="mod">
          <ac:chgData name="Kurian, Febin" userId="b8909568-2362-46fd-acec-3c1d43419ac8" providerId="ADAL" clId="{F26B22CF-ECF4-4FF6-B1D3-C5ADB25DA6CC}" dt="2024-11-04T19:27:53.560" v="493"/>
          <ac:graphicFrameMkLst>
            <pc:docMk/>
            <pc:sldMk cId="2065139457" sldId="709"/>
            <ac:graphicFrameMk id="6" creationId="{24540BE8-A5CC-4E27-8594-F54A954200B3}"/>
          </ac:graphicFrameMkLst>
        </pc:graphicFrameChg>
      </pc:sldChg>
      <pc:sldChg chg="modSp">
        <pc:chgData name="Kurian, Febin" userId="b8909568-2362-46fd-acec-3c1d43419ac8" providerId="ADAL" clId="{F26B22CF-ECF4-4FF6-B1D3-C5ADB25DA6CC}" dt="2024-11-04T19:29:26.298" v="502"/>
        <pc:sldMkLst>
          <pc:docMk/>
          <pc:sldMk cId="1494909076" sldId="710"/>
        </pc:sldMkLst>
        <pc:graphicFrameChg chg="mod">
          <ac:chgData name="Kurian, Febin" userId="b8909568-2362-46fd-acec-3c1d43419ac8" providerId="ADAL" clId="{F26B22CF-ECF4-4FF6-B1D3-C5ADB25DA6CC}" dt="2024-11-04T19:29:26.298" v="502"/>
          <ac:graphicFrameMkLst>
            <pc:docMk/>
            <pc:sldMk cId="1494909076" sldId="710"/>
            <ac:graphicFrameMk id="7" creationId="{AD9E9846-4CCF-06B1-7764-10B3CC86F05D}"/>
          </ac:graphicFrameMkLst>
        </pc:graphicFrameChg>
      </pc:sldChg>
      <pc:sldChg chg="addSp modSp mod">
        <pc:chgData name="Kurian, Febin" userId="b8909568-2362-46fd-acec-3c1d43419ac8" providerId="ADAL" clId="{F26B22CF-ECF4-4FF6-B1D3-C5ADB25DA6CC}" dt="2024-11-04T19:23:57.340" v="487" actId="13926"/>
        <pc:sldMkLst>
          <pc:docMk/>
          <pc:sldMk cId="1451520586" sldId="713"/>
        </pc:sldMkLst>
        <pc:spChg chg="mod">
          <ac:chgData name="Kurian, Febin" userId="b8909568-2362-46fd-acec-3c1d43419ac8" providerId="ADAL" clId="{F26B22CF-ECF4-4FF6-B1D3-C5ADB25DA6CC}" dt="2024-11-04T19:23:57.340" v="487" actId="13926"/>
          <ac:spMkLst>
            <pc:docMk/>
            <pc:sldMk cId="1451520586" sldId="713"/>
            <ac:spMk id="3" creationId="{0F148531-CF74-06C3-190F-21E545B88EC2}"/>
          </ac:spMkLst>
        </pc:spChg>
        <pc:picChg chg="add mod ord modCrop">
          <ac:chgData name="Kurian, Febin" userId="b8909568-2362-46fd-acec-3c1d43419ac8" providerId="ADAL" clId="{F26B22CF-ECF4-4FF6-B1D3-C5ADB25DA6CC}" dt="2024-11-04T19:04:04.357" v="392" actId="732"/>
          <ac:picMkLst>
            <pc:docMk/>
            <pc:sldMk cId="1451520586" sldId="713"/>
            <ac:picMk id="6" creationId="{535B8970-E683-63C9-F75E-C744AD4C0F0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brookhavenlab-my.sharepoint.com/personal/fkurian_bnl_gov/Documents/Documents/AUP/MQXFA18/MQXFA18_Tes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MQXFA 18 Vertical Test</a:t>
            </a:r>
          </a:p>
          <a:p>
            <a:pPr>
              <a:defRPr/>
            </a:pPr>
            <a:r>
              <a:rPr lang="en-US" sz="1200"/>
              <a:t>All tests at</a:t>
            </a:r>
            <a:r>
              <a:rPr lang="en-US" sz="1200" baseline="0"/>
              <a:t> 1.9 K, 20A/s unless specified otherwise </a:t>
            </a:r>
            <a:endParaRPr lang="en-US" sz="1200"/>
          </a:p>
        </c:rich>
      </c:tx>
      <c:layout>
        <c:manualLayout>
          <c:xMode val="edge"/>
          <c:yMode val="edge"/>
          <c:x val="0.63019347539048176"/>
          <c:y val="8.9036220820418593E-3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'18_QuenchList_BNL'!$G$1</c:f>
              <c:strCache>
                <c:ptCount val="1"/>
                <c:pt idx="0">
                  <c:v>Quench(Q1)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7"/>
            <c:spPr>
              <a:solidFill>
                <a:srgbClr val="005F8C"/>
              </a:solidFill>
              <a:ln w="9525">
                <a:solidFill>
                  <a:srgbClr val="005F8C"/>
                </a:solidFill>
              </a:ln>
              <a:effectLst/>
            </c:spPr>
          </c:marker>
          <c:dLbls>
            <c:dLbl>
              <c:idx val="21"/>
              <c:tx>
                <c:rich>
                  <a:bodyPr rot="-5400000" spcFirstLastPara="1" vertOverflow="clip" horzOverflow="clip" vert="horz" wrap="square" lIns="36576" tIns="19050" rIns="18288" bIns="91440" anchor="b" anchorCtr="0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DC10D6-4727-45E3-8B61-057DFD6080AD}" type="CELLRANGE">
                      <a:rPr lang="en-US" sz="1000" b="1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r>
                      <a:rPr lang="en-US" sz="1000" b="1" baseline="0"/>
                      <a:t>; </a:t>
                    </a:r>
                    <a:fld id="{B19A1EBD-E739-44CD-8363-D8F005266FAD}" type="YVALUE">
                      <a:rPr lang="en-US" sz="1000" b="1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[Y VALUE]</a:t>
                    </a:fld>
                    <a:endParaRPr lang="en-US" sz="1000" b="1" baseline="0"/>
                  </a:p>
                </c:rich>
              </c:tx>
              <c:spPr>
                <a:solidFill>
                  <a:srgbClr val="0F9ED5">
                    <a:lumMod val="20000"/>
                    <a:lumOff val="8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-5400000" spcFirstLastPara="1" vertOverflow="clip" horzOverflow="clip" vert="horz" wrap="square" lIns="36576" tIns="19050" rIns="18288" bIns="91440" anchor="b" anchorCtr="0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3CF-4B23-BC03-07B4D1AFB4D7}"/>
                </c:ext>
              </c:extLst>
            </c:dLbl>
            <c:spPr>
              <a:solidFill>
                <a:srgbClr val="0E2841">
                  <a:lumMod val="10000"/>
                  <a:lumOff val="9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-5400000" spcFirstLastPara="1" vertOverflow="clip" horzOverflow="clip" vert="horz" wrap="square" lIns="36576" tIns="19050" rIns="18288" bIns="91440" anchor="b" anchorCtr="0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'18_QuenchList_BNL'!$B$15:$B$55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'18_QuenchList_BNL'!$G$15:$G$55</c:f>
              <c:numCache>
                <c:formatCode>General</c:formatCode>
                <c:ptCount val="35"/>
                <c:pt idx="0">
                  <c:v>14.832000000000001</c:v>
                </c:pt>
                <c:pt idx="1">
                  <c:v>15.571</c:v>
                </c:pt>
                <c:pt idx="2">
                  <c:v>15.686999999999999</c:v>
                </c:pt>
                <c:pt idx="3">
                  <c:v>15.879</c:v>
                </c:pt>
                <c:pt idx="4">
                  <c:v>16.079999999999998</c:v>
                </c:pt>
                <c:pt idx="5">
                  <c:v>16.106000000000002</c:v>
                </c:pt>
                <c:pt idx="6">
                  <c:v>16.117999999999999</c:v>
                </c:pt>
                <c:pt idx="7">
                  <c:v>16.164999999999999</c:v>
                </c:pt>
                <c:pt idx="8">
                  <c:v>16.225000000000001</c:v>
                </c:pt>
                <c:pt idx="9">
                  <c:v>16.32</c:v>
                </c:pt>
                <c:pt idx="10">
                  <c:v>16.282</c:v>
                </c:pt>
                <c:pt idx="11">
                  <c:v>16.440999999999999</c:v>
                </c:pt>
                <c:pt idx="12">
                  <c:v>16.353999999999999</c:v>
                </c:pt>
                <c:pt idx="21">
                  <c:v>16.140999999999998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'18_QuenchList_BNL'!$U$15:$U$38</c15:f>
                <c15:dlblRangeCache>
                  <c:ptCount val="24"/>
                  <c:pt idx="13">
                    <c:v>30 min hold</c:v>
                  </c:pt>
                  <c:pt idx="14">
                    <c:v>at +30/-100A/s</c:v>
                  </c:pt>
                  <c:pt idx="15">
                    <c:v>60 min hold</c:v>
                  </c:pt>
                  <c:pt idx="16">
                    <c:v>Mag. Meas (2)</c:v>
                  </c:pt>
                  <c:pt idx="17">
                    <c:v> +/-50A/s (10 Cycles)</c:v>
                  </c:pt>
                  <c:pt idx="18">
                    <c:v>PS Trip after 3hr40min</c:v>
                  </c:pt>
                  <c:pt idx="19">
                    <c:v>5 min hold</c:v>
                  </c:pt>
                  <c:pt idx="20">
                    <c:v>+/-50A/s (3 Cycles)</c:v>
                  </c:pt>
                  <c:pt idx="21">
                    <c:v>at 4.5K</c:v>
                  </c:pt>
                  <c:pt idx="22">
                    <c:v>at 4.5K, 30 min hold</c:v>
                  </c:pt>
                  <c:pt idx="23">
                    <c:v>5 hr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03CF-4B23-BC03-07B4D1AFB4D7}"/>
            </c:ext>
          </c:extLst>
        </c:ser>
        <c:ser>
          <c:idx val="4"/>
          <c:order val="3"/>
          <c:tx>
            <c:strRef>
              <c:f>'18_QuenchList_BNL'!$K$1</c:f>
              <c:strCache>
                <c:ptCount val="1"/>
                <c:pt idx="0">
                  <c:v>Trip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-1.8549695462721491E-2"/>
                  <c:y val="-6.406434040654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F-4B23-BC03-07B4D1AFB4D7}"/>
                </c:ext>
              </c:extLst>
            </c:dLbl>
            <c:spPr>
              <a:solidFill>
                <a:srgbClr val="E97132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'18_QuenchList_BNL'!$B$15:$B$55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xVal>
          <c:yVal>
            <c:numRef>
              <c:f>'18_QuenchList_BNL'!$K$15:$K$55</c:f>
              <c:numCache>
                <c:formatCode>General</c:formatCode>
                <c:ptCount val="35"/>
                <c:pt idx="18">
                  <c:v>16.23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CF-4B23-BC03-07B4D1AF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509951"/>
        <c:axId val="1108499871"/>
      </c:scatterChart>
      <c:scatterChart>
        <c:scatterStyle val="smoothMarker"/>
        <c:varyColors val="0"/>
        <c:ser>
          <c:idx val="1"/>
          <c:order val="1"/>
          <c:tx>
            <c:strRef>
              <c:f>'18_QuenchList_BNL'!$I$1</c:f>
              <c:strCache>
                <c:ptCount val="1"/>
                <c:pt idx="0">
                  <c:v>Quench(Q3)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2"/>
              <c:tx>
                <c:rich>
                  <a:bodyPr rot="-5400000" spcFirstLastPara="1" vertOverflow="ellipsis" wrap="square" lIns="38100" tIns="19050" rIns="182880" bIns="19050" anchor="b" anchorCtr="0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10DD34-F160-40C8-9538-B0CC1F6D9B52}" type="CELLREF">
                      <a:rPr lang="en-US" sz="1050" b="1">
                        <a:solidFill>
                          <a:sysClr val="windowText" lastClr="000000"/>
                        </a:solidFill>
                      </a:rPr>
                      <a:pPr>
                        <a:defRPr sz="1050" b="1">
                          <a:solidFill>
                            <a:sysClr val="windowText" lastClr="000000"/>
                          </a:solidFill>
                        </a:defRPr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182880" bIns="19050" anchor="b" anchorCtr="0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{1A10DD34-F160-40C8-9538-B0CC1F6D9B52}</c15:txfldGUID>
                      <c15:f>'18_QuenchList_BNL'!$U$45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3CF-4B23-BC03-07B4D1AFB4D7}"/>
                </c:ext>
              </c:extLst>
            </c:dLbl>
            <c:spPr>
              <a:solidFill>
                <a:srgbClr val="4EA72E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182880" bIns="19050" anchor="b" anchorCtr="0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'18_QuenchList_BNL'!$B$15:$B$59</c:f>
              <c:numCache>
                <c:formatCode>General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</c:numCache>
            </c:numRef>
          </c:xVal>
          <c:yVal>
            <c:numRef>
              <c:f>'18_QuenchList_BNL'!$I$15:$I$64</c:f>
              <c:numCache>
                <c:formatCode>General</c:formatCode>
                <c:ptCount val="4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3CF-4B23-BC03-07B4D1AFB4D7}"/>
            </c:ext>
          </c:extLst>
        </c:ser>
        <c:ser>
          <c:idx val="5"/>
          <c:order val="2"/>
          <c:tx>
            <c:strRef>
              <c:f>'18_QuenchList_BNL'!$J$1</c:f>
              <c:strCache>
                <c:ptCount val="1"/>
                <c:pt idx="0">
                  <c:v>Quench(Q4)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'18_QuenchList_BNL'!$B$15:$B$59</c:f>
              <c:numCache>
                <c:formatCode>General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</c:numCache>
            </c:numRef>
          </c:xVal>
          <c:yVal>
            <c:numRef>
              <c:f>'18_QuenchList_BNL'!$J$15:$J$59</c:f>
              <c:numCache>
                <c:formatCode>General</c:formatCode>
                <c:ptCount val="3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3CF-4B23-BC03-07B4D1AFB4D7}"/>
            </c:ext>
          </c:extLst>
        </c:ser>
        <c:ser>
          <c:idx val="3"/>
          <c:order val="4"/>
          <c:tx>
            <c:strRef>
              <c:f>'18_QuenchList_BNL'!$P$1</c:f>
              <c:strCache>
                <c:ptCount val="1"/>
                <c:pt idx="0">
                  <c:v>Inominal(kA)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CF-4B23-BC03-07B4D1AFB4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CF-4B23-BC03-07B4D1AFB4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CF-4B23-BC03-07B4D1AFB4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CF-4B23-BC03-07B4D1AFB4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CF-4B23-BC03-07B4D1AFB4D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CF-4B23-BC03-07B4D1AFB4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CF-4B23-BC03-07B4D1AFB4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CF-4B23-BC03-07B4D1AFB4D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3CF-4B23-BC03-07B4D1AFB4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3CF-4B23-BC03-07B4D1AFB4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3CF-4B23-BC03-07B4D1AFB4D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3CF-4B23-BC03-07B4D1AFB4D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3CF-4B23-BC03-07B4D1AFB4D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3CF-4B23-BC03-07B4D1AFB4D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3CF-4B23-BC03-07B4D1AFB4D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3CF-4B23-BC03-07B4D1AFB4D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3CF-4B23-BC03-07B4D1AFB4D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3CF-4B23-BC03-07B4D1AFB4D7}"/>
                </c:ext>
              </c:extLst>
            </c:dLbl>
            <c:dLbl>
              <c:idx val="18"/>
              <c:tx>
                <c:rich>
                  <a:bodyPr rot="-5400000" spcFirstLastPara="1" vertOverflow="clip" horzOverflow="clip" vert="horz" wrap="square" lIns="18288" tIns="18288" rIns="36576" bIns="36576" anchor="ctr" anchorCtr="0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209F26-EA32-419C-8BDE-C6BC6A2664F9}" type="CELLRANGE">
                      <a:rPr lang="en-US"/>
                      <a:pPr>
                        <a:defRPr sz="1050" b="1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numFmt formatCode="General" sourceLinked="0"/>
              <c:spPr>
                <a:solidFill>
                  <a:srgbClr val="DFF1C3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-5400000" spcFirstLastPara="1" vertOverflow="clip" horzOverflow="clip" vert="horz" wrap="square" lIns="18288" tIns="18288" rIns="36576" bIns="36576" anchor="ctr" anchorCtr="0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3CF-4B23-BC03-07B4D1AFB4D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3CF-4B23-BC03-07B4D1AFB4D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3CF-4B23-BC03-07B4D1AFB4D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3CF-4B23-BC03-07B4D1AFB4D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3CF-4B23-BC03-07B4D1AFB4D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3CF-4B23-BC03-07B4D1AFB4D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3CF-4B23-BC03-07B4D1AFB4D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3CF-4B23-BC03-07B4D1AFB4D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3CF-4B23-BC03-07B4D1AFB4D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3CF-4B23-BC03-07B4D1AFB4D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3CF-4B23-BC03-07B4D1AFB4D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3CF-4B23-BC03-07B4D1AFB4D7}"/>
                </c:ext>
              </c:extLst>
            </c:dLbl>
            <c:numFmt formatCode="General" sourceLinked="0"/>
            <c:spPr>
              <a:solidFill>
                <a:srgbClr val="DFF1C3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5400000" spcFirstLastPara="1" vertOverflow="clip" horzOverflow="clip" vert="horz" wrap="square" lIns="18288" tIns="18288" rIns="36576" bIns="36576" anchor="ctr" anchorCtr="0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'18_QuenchList_BNL'!$B$15:$B$50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'18_QuenchList_BNL'!$P$15:$P$50</c:f>
              <c:numCache>
                <c:formatCode>General</c:formatCode>
                <c:ptCount val="30"/>
                <c:pt idx="0">
                  <c:v>16.23</c:v>
                </c:pt>
                <c:pt idx="1">
                  <c:v>16.23</c:v>
                </c:pt>
                <c:pt idx="2">
                  <c:v>16.23</c:v>
                </c:pt>
                <c:pt idx="3">
                  <c:v>16.23</c:v>
                </c:pt>
                <c:pt idx="4">
                  <c:v>16.23</c:v>
                </c:pt>
                <c:pt idx="5">
                  <c:v>16.23</c:v>
                </c:pt>
                <c:pt idx="6">
                  <c:v>16.23</c:v>
                </c:pt>
                <c:pt idx="7">
                  <c:v>16.23</c:v>
                </c:pt>
                <c:pt idx="8">
                  <c:v>16.23</c:v>
                </c:pt>
                <c:pt idx="9">
                  <c:v>16.23</c:v>
                </c:pt>
                <c:pt idx="10">
                  <c:v>16.23</c:v>
                </c:pt>
                <c:pt idx="11">
                  <c:v>16.23</c:v>
                </c:pt>
                <c:pt idx="12">
                  <c:v>16.23</c:v>
                </c:pt>
                <c:pt idx="13">
                  <c:v>16.23</c:v>
                </c:pt>
                <c:pt idx="14">
                  <c:v>16.23</c:v>
                </c:pt>
                <c:pt idx="15">
                  <c:v>16.23</c:v>
                </c:pt>
                <c:pt idx="16">
                  <c:v>16.23</c:v>
                </c:pt>
                <c:pt idx="17">
                  <c:v>16.23</c:v>
                </c:pt>
                <c:pt idx="18">
                  <c:v>16.23</c:v>
                </c:pt>
                <c:pt idx="19">
                  <c:v>16.23</c:v>
                </c:pt>
                <c:pt idx="20">
                  <c:v>16.23</c:v>
                </c:pt>
                <c:pt idx="21">
                  <c:v>16.23</c:v>
                </c:pt>
                <c:pt idx="22">
                  <c:v>16.23</c:v>
                </c:pt>
                <c:pt idx="23">
                  <c:v>16.23</c:v>
                </c:pt>
                <c:pt idx="24">
                  <c:v>16.23</c:v>
                </c:pt>
                <c:pt idx="25">
                  <c:v>16.23</c:v>
                </c:pt>
                <c:pt idx="26">
                  <c:v>16.23</c:v>
                </c:pt>
                <c:pt idx="27">
                  <c:v>16.23</c:v>
                </c:pt>
                <c:pt idx="28">
                  <c:v>16.23</c:v>
                </c:pt>
                <c:pt idx="29">
                  <c:v>16.23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'18_QuenchList_BNL'!$U$15:$U$33</c15:f>
                <c15:dlblRangeCache>
                  <c:ptCount val="19"/>
                  <c:pt idx="13">
                    <c:v>30 min hold</c:v>
                  </c:pt>
                  <c:pt idx="14">
                    <c:v>at +30/-100A/s</c:v>
                  </c:pt>
                  <c:pt idx="15">
                    <c:v>60 min hold</c:v>
                  </c:pt>
                  <c:pt idx="16">
                    <c:v>Mag. Meas (2)</c:v>
                  </c:pt>
                  <c:pt idx="17">
                    <c:v> +/-50A/s (10 Cycles)</c:v>
                  </c:pt>
                  <c:pt idx="18">
                    <c:v>PS Trip after 3hr40min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03CF-4B23-BC03-07B4D1AFB4D7}"/>
            </c:ext>
          </c:extLst>
        </c:ser>
        <c:ser>
          <c:idx val="2"/>
          <c:order val="5"/>
          <c:tx>
            <c:strRef>
              <c:f>'18_QuenchList_BNL'!$Q$1</c:f>
              <c:strCache>
                <c:ptCount val="1"/>
                <c:pt idx="0">
                  <c:v>I_Acceptance (kA)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'18_QuenchList_BNL'!$B$15:$B$50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'18_QuenchList_BNL'!$Q$15:$Q$50</c:f>
              <c:numCache>
                <c:formatCode>General</c:formatCode>
                <c:ptCount val="30"/>
                <c:pt idx="0">
                  <c:v>16.53</c:v>
                </c:pt>
                <c:pt idx="1">
                  <c:v>16.53</c:v>
                </c:pt>
                <c:pt idx="2">
                  <c:v>16.53</c:v>
                </c:pt>
                <c:pt idx="3">
                  <c:v>16.53</c:v>
                </c:pt>
                <c:pt idx="4">
                  <c:v>16.53</c:v>
                </c:pt>
                <c:pt idx="5">
                  <c:v>16.53</c:v>
                </c:pt>
                <c:pt idx="6">
                  <c:v>16.53</c:v>
                </c:pt>
                <c:pt idx="7">
                  <c:v>16.53</c:v>
                </c:pt>
                <c:pt idx="8">
                  <c:v>16.53</c:v>
                </c:pt>
                <c:pt idx="9">
                  <c:v>16.53</c:v>
                </c:pt>
                <c:pt idx="10">
                  <c:v>16.53</c:v>
                </c:pt>
                <c:pt idx="11">
                  <c:v>16.53</c:v>
                </c:pt>
                <c:pt idx="12">
                  <c:v>16.53</c:v>
                </c:pt>
                <c:pt idx="13">
                  <c:v>16.53</c:v>
                </c:pt>
                <c:pt idx="14">
                  <c:v>16.53</c:v>
                </c:pt>
                <c:pt idx="15">
                  <c:v>16.53</c:v>
                </c:pt>
                <c:pt idx="16">
                  <c:v>16.53</c:v>
                </c:pt>
                <c:pt idx="17">
                  <c:v>16.53</c:v>
                </c:pt>
                <c:pt idx="18">
                  <c:v>16.53</c:v>
                </c:pt>
                <c:pt idx="19">
                  <c:v>16.53</c:v>
                </c:pt>
                <c:pt idx="20">
                  <c:v>16.53</c:v>
                </c:pt>
                <c:pt idx="21">
                  <c:v>16.53</c:v>
                </c:pt>
                <c:pt idx="22">
                  <c:v>16.53</c:v>
                </c:pt>
                <c:pt idx="23">
                  <c:v>16.53</c:v>
                </c:pt>
                <c:pt idx="24">
                  <c:v>16.53</c:v>
                </c:pt>
                <c:pt idx="25">
                  <c:v>16.53</c:v>
                </c:pt>
                <c:pt idx="26">
                  <c:v>16.53</c:v>
                </c:pt>
                <c:pt idx="27">
                  <c:v>16.53</c:v>
                </c:pt>
                <c:pt idx="28">
                  <c:v>16.53</c:v>
                </c:pt>
                <c:pt idx="29">
                  <c:v>16.53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6-03CF-4B23-BC03-07B4D1AFB4D7}"/>
            </c:ext>
          </c:extLst>
        </c:ser>
        <c:ser>
          <c:idx val="6"/>
          <c:order val="6"/>
          <c:tx>
            <c:strRef>
              <c:f>'18_QuenchList_BNL'!$L$1</c:f>
              <c:strCache>
                <c:ptCount val="1"/>
                <c:pt idx="0">
                  <c:v>No Quench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3CF-4B23-BC03-07B4D1AFB4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3CF-4B23-BC03-07B4D1AFB4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3CF-4B23-BC03-07B4D1AFB4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3CF-4B23-BC03-07B4D1AFB4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3CF-4B23-BC03-07B4D1AFB4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3CF-4B23-BC03-07B4D1AFB4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3CF-4B23-BC03-07B4D1AFB4D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3CF-4B23-BC03-07B4D1AFB4D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03CF-4B23-BC03-07B4D1AFB4D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03CF-4B23-BC03-07B4D1AFB4D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03CF-4B23-BC03-07B4D1AFB4D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03CF-4B23-BC03-07B4D1AFB4D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03CF-4B23-BC03-07B4D1AFB4D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1AE0C7C-3A7B-471E-AAD6-CCC32B2C32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3CF-4B23-BC03-07B4D1AFB4D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8D4AD7E-59F0-4409-BB61-92B05E4A1C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3CF-4B23-BC03-07B4D1AFB4D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CACDFC7-DB5B-407F-8881-21113A298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3CF-4B23-BC03-07B4D1AFB4D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871B168-0ADA-4DB2-A5E0-2106E0132C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3CF-4B23-BC03-07B4D1AFB4D7}"/>
                </c:ext>
              </c:extLst>
            </c:dLbl>
            <c:dLbl>
              <c:idx val="17"/>
              <c:tx>
                <c:rich>
                  <a:bodyPr rot="-5400000" spcFirstLastPara="1" vertOverflow="clip" horzOverflow="clip" vert="horz" wrap="square" lIns="18288" tIns="18288" rIns="18288" bIns="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C97ABB-9D1F-46DF-AE71-D6AF677486F4}" type="CELLRANGE">
                      <a:rPr lang="en-US"/>
                      <a:pPr>
                        <a:defRPr sz="1050" b="1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FC708E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-5400000" spcFirstLastPara="1" vertOverflow="clip" horzOverflow="clip" vert="horz" wrap="square" lIns="18288" tIns="18288" rIns="18288" bIns="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3CF-4B23-BC03-07B4D1AFB4D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03CF-4B23-BC03-07B4D1AFB4D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526840F-1D31-4C58-8067-72D5F2B8DC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03CF-4B23-BC03-07B4D1AFB4D7}"/>
                </c:ext>
              </c:extLst>
            </c:dLbl>
            <c:dLbl>
              <c:idx val="20"/>
              <c:tx>
                <c:rich>
                  <a:bodyPr rot="-5400000" spcFirstLastPara="1" vertOverflow="clip" horzOverflow="clip" vert="horz" wrap="square" lIns="18288" tIns="18288" rIns="18288" bIns="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B98462-4F49-4DF5-931F-62E5BC36CF9A}" type="CELLRANGE">
                      <a:rPr lang="en-US"/>
                      <a:pPr>
                        <a:defRPr sz="1050" b="1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FC708E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-5400000" spcFirstLastPara="1" vertOverflow="clip" horzOverflow="clip" vert="horz" wrap="square" lIns="18288" tIns="18288" rIns="18288" bIns="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3CF-4B23-BC03-07B4D1AFB4D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03CF-4B23-BC03-07B4D1AFB4D7}"/>
                </c:ext>
              </c:extLst>
            </c:dLbl>
            <c:dLbl>
              <c:idx val="22"/>
              <c:tx>
                <c:rich>
                  <a:bodyPr rot="-5400000" spcFirstLastPara="1" vertOverflow="clip" horzOverflow="clip" vert="horz" wrap="square" lIns="18288" tIns="18288" rIns="18288" bIns="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5FC5FF-F841-4B69-A7E8-84DC63C2B924}" type="CELLRANGE">
                      <a:rPr lang="en-US"/>
                      <a:pPr>
                        <a:defRPr sz="1050" b="1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solidFill>
                  <a:srgbClr val="E97132">
                    <a:lumMod val="60000"/>
                    <a:lumOff val="4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-5400000" spcFirstLastPara="1" vertOverflow="clip" horzOverflow="clip" vert="horz" wrap="square" lIns="18288" tIns="18288" rIns="18288" bIns="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3CF-4B23-BC03-07B4D1AFB4D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2BCABA6D-7EB9-4724-AC0C-51D8605C23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03CF-4B23-BC03-07B4D1AFB4D7}"/>
                </c:ext>
              </c:extLst>
            </c:dLbl>
            <c:spPr>
              <a:solidFill>
                <a:srgbClr val="E97132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-5400000" spcFirstLastPara="1" vertOverflow="clip" horzOverflow="clip" vert="horz" wrap="square" lIns="18288" tIns="18288" rIns="18288" bIns="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'18_QuenchList_BNL'!$B$15:$B$41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'18_QuenchList_BNL'!$L$15:$L$41</c:f>
              <c:numCache>
                <c:formatCode>General</c:formatCode>
                <c:ptCount val="24"/>
                <c:pt idx="13">
                  <c:v>16.53</c:v>
                </c:pt>
                <c:pt idx="14">
                  <c:v>16.23</c:v>
                </c:pt>
                <c:pt idx="15">
                  <c:v>16.53</c:v>
                </c:pt>
                <c:pt idx="16">
                  <c:v>16.23</c:v>
                </c:pt>
                <c:pt idx="17">
                  <c:v>16.23</c:v>
                </c:pt>
                <c:pt idx="19">
                  <c:v>16.23</c:v>
                </c:pt>
                <c:pt idx="20">
                  <c:v>16.23</c:v>
                </c:pt>
                <c:pt idx="22">
                  <c:v>16.23</c:v>
                </c:pt>
                <c:pt idx="23">
                  <c:v>16.23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datalabelsRange>
                <c15:f>'18_QuenchList_BNL'!$U$15:$U$39</c15:f>
                <c15:dlblRangeCache>
                  <c:ptCount val="24"/>
                  <c:pt idx="13">
                    <c:v>30 min hold</c:v>
                  </c:pt>
                  <c:pt idx="14">
                    <c:v>at +30/-100A/s</c:v>
                  </c:pt>
                  <c:pt idx="15">
                    <c:v>60 min hold</c:v>
                  </c:pt>
                  <c:pt idx="16">
                    <c:v>Mag. Meas (2)</c:v>
                  </c:pt>
                  <c:pt idx="17">
                    <c:v> +/-50A/s (10 Cycles)</c:v>
                  </c:pt>
                  <c:pt idx="18">
                    <c:v>PS Trip after 3hr40min</c:v>
                  </c:pt>
                  <c:pt idx="19">
                    <c:v>5 min hold</c:v>
                  </c:pt>
                  <c:pt idx="20">
                    <c:v>+/-50A/s (3 Cycles)</c:v>
                  </c:pt>
                  <c:pt idx="21">
                    <c:v>at 4.5K</c:v>
                  </c:pt>
                  <c:pt idx="22">
                    <c:v>at 4.5K, 30 min hold</c:v>
                  </c:pt>
                  <c:pt idx="23">
                    <c:v>5 hr hold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03CF-4B23-BC03-07B4D1AF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509951"/>
        <c:axId val="1108499871"/>
      </c:scatterChart>
      <c:valAx>
        <c:axId val="1108509951"/>
        <c:scaling>
          <c:orientation val="minMax"/>
          <c:max val="24.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Training Quench/ Holding</a:t>
                </a:r>
                <a:r>
                  <a:rPr lang="en-US" sz="1200" b="1" baseline="0">
                    <a:solidFill>
                      <a:sysClr val="windowText" lastClr="000000"/>
                    </a:solidFill>
                  </a:rPr>
                  <a:t> Current #</a:t>
                </a:r>
                <a:endParaRPr lang="en-US" sz="12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499871"/>
        <c:crossesAt val="0"/>
        <c:crossBetween val="midCat"/>
        <c:majorUnit val="1"/>
      </c:valAx>
      <c:valAx>
        <c:axId val="1108499871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Quench\Holding</a:t>
                </a:r>
                <a:r>
                  <a:rPr lang="en-US" sz="1200" b="1" baseline="0">
                    <a:solidFill>
                      <a:sysClr val="windowText" lastClr="000000"/>
                    </a:solidFill>
                  </a:rPr>
                  <a:t> Current (kA)</a:t>
                </a:r>
                <a:endParaRPr lang="en-US" sz="12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09951"/>
        <c:crossesAt val="1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/>
                </a:solidFill>
              </a:rPr>
              <a:t>MQXFA18</a:t>
            </a:r>
          </a:p>
          <a:p>
            <a:pPr>
              <a:defRPr/>
            </a:pPr>
            <a:r>
              <a:rPr lang="en-US" sz="1400" b="0" i="0" u="none" strike="noStrike" kern="1200" spc="0" baseline="0">
                <a:solidFill>
                  <a:sysClr val="windowText" lastClr="000000"/>
                </a:solidFill>
              </a:rPr>
              <a:t>Longitudinal quench location from Quench Antenna</a:t>
            </a:r>
          </a:p>
        </c:rich>
      </c:tx>
      <c:overlay val="0"/>
      <c:spPr>
        <a:noFill/>
        <a:ln w="3175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QuenchLocation!$O$1</c:f>
              <c:strCache>
                <c:ptCount val="1"/>
                <c:pt idx="0">
                  <c:v>Quench No.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QuenchLocation!$P$4:$P$26</c:f>
              <c:numCache>
                <c:formatCode>General</c:formatCode>
                <c:ptCount val="22"/>
                <c:pt idx="0">
                  <c:v>61</c:v>
                </c:pt>
                <c:pt idx="1">
                  <c:v>1261</c:v>
                </c:pt>
                <c:pt idx="2">
                  <c:v>11</c:v>
                </c:pt>
                <c:pt idx="3">
                  <c:v>311</c:v>
                </c:pt>
                <c:pt idx="4">
                  <c:v>-1389</c:v>
                </c:pt>
                <c:pt idx="5">
                  <c:v>-139</c:v>
                </c:pt>
                <c:pt idx="6">
                  <c:v>-1189</c:v>
                </c:pt>
                <c:pt idx="7">
                  <c:v>-689</c:v>
                </c:pt>
                <c:pt idx="8">
                  <c:v>-189</c:v>
                </c:pt>
                <c:pt idx="9">
                  <c:v>-639</c:v>
                </c:pt>
                <c:pt idx="10">
                  <c:v>-939</c:v>
                </c:pt>
                <c:pt idx="11">
                  <c:v>261</c:v>
                </c:pt>
                <c:pt idx="12">
                  <c:v>111</c:v>
                </c:pt>
                <c:pt idx="13">
                  <c:v>-589</c:v>
                </c:pt>
              </c:numCache>
            </c:numRef>
          </c:xVal>
          <c:yVal>
            <c:numRef>
              <c:f>QuenchLocation!$Q$4:$Q$26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22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89-417F-A8CA-C9924720B2E5}"/>
            </c:ext>
          </c:extLst>
        </c:ser>
        <c:ser>
          <c:idx val="1"/>
          <c:order val="1"/>
          <c:tx>
            <c:strRef>
              <c:f>QuenchLocation!$J$1</c:f>
              <c:strCache>
                <c:ptCount val="1"/>
                <c:pt idx="0">
                  <c:v>Q1 (160)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9"/>
            <c:spPr>
              <a:solidFill>
                <a:srgbClr val="64BCD9">
                  <a:lumMod val="50000"/>
                </a:srgbClr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dPt>
            <c:idx val="0"/>
            <c:marker>
              <c:symbol val="x"/>
              <c:size val="9"/>
              <c:spPr>
                <a:solidFill>
                  <a:srgbClr val="64BCD9">
                    <a:lumMod val="50000"/>
                  </a:srgbClr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789-417F-A8CA-C9924720B2E5}"/>
              </c:ext>
            </c:extLst>
          </c:dPt>
          <c:dPt>
            <c:idx val="8"/>
            <c:marker>
              <c:symbol val="x"/>
              <c:size val="9"/>
              <c:spPr>
                <a:solidFill>
                  <a:srgbClr val="64BCD9">
                    <a:lumMod val="50000"/>
                  </a:srgbClr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789-417F-A8CA-C9924720B2E5}"/>
              </c:ext>
            </c:extLst>
          </c:dPt>
          <c:dPt>
            <c:idx val="10"/>
            <c:marker>
              <c:symbol val="x"/>
              <c:size val="9"/>
              <c:spPr>
                <a:solidFill>
                  <a:srgbClr val="64BCD9">
                    <a:lumMod val="50000"/>
                  </a:srgbClr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789-417F-A8CA-C9924720B2E5}"/>
              </c:ext>
            </c:extLst>
          </c:dPt>
          <c:xVal>
            <c:numRef>
              <c:f>QuenchLocation!$J$4:$J$26</c:f>
              <c:numCache>
                <c:formatCode>General</c:formatCode>
                <c:ptCount val="22"/>
                <c:pt idx="0">
                  <c:v>61</c:v>
                </c:pt>
                <c:pt idx="1">
                  <c:v>1261</c:v>
                </c:pt>
                <c:pt idx="2">
                  <c:v>11</c:v>
                </c:pt>
                <c:pt idx="3">
                  <c:v>311</c:v>
                </c:pt>
                <c:pt idx="4">
                  <c:v>-1389</c:v>
                </c:pt>
                <c:pt idx="5">
                  <c:v>-139</c:v>
                </c:pt>
                <c:pt idx="6">
                  <c:v>-1189</c:v>
                </c:pt>
                <c:pt idx="7">
                  <c:v>-689</c:v>
                </c:pt>
                <c:pt idx="8">
                  <c:v>-189</c:v>
                </c:pt>
                <c:pt idx="9">
                  <c:v>-639</c:v>
                </c:pt>
                <c:pt idx="10">
                  <c:v>-939</c:v>
                </c:pt>
                <c:pt idx="11">
                  <c:v>261</c:v>
                </c:pt>
                <c:pt idx="12">
                  <c:v>111</c:v>
                </c:pt>
                <c:pt idx="21">
                  <c:v>-589</c:v>
                </c:pt>
              </c:numCache>
            </c:numRef>
          </c:xVal>
          <c:yVal>
            <c:numRef>
              <c:f>QuenchLocation!$O$4:$O$26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89-417F-A8CA-C9924720B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235776"/>
        <c:axId val="1672538464"/>
      </c:scatterChart>
      <c:valAx>
        <c:axId val="876235776"/>
        <c:scaling>
          <c:orientation val="minMax"/>
          <c:max val="2000"/>
          <c:min val="-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</a:rPr>
                  <a:t>Z-position (mm), zero is the magnetic center, positive values towards 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538464"/>
        <c:crossesAt val="-2000"/>
        <c:crossBetween val="midCat"/>
      </c:valAx>
      <c:valAx>
        <c:axId val="1672538464"/>
        <c:scaling>
          <c:orientation val="minMax"/>
          <c:max val="23"/>
          <c:min val="0.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</a:rPr>
                  <a:t>Quench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35776"/>
        <c:crossesAt val="-2500"/>
        <c:crossBetween val="midCat"/>
        <c:majorUnit val="2"/>
      </c:valAx>
      <c:spPr>
        <a:noFill/>
        <a:ln>
          <a:solidFill>
            <a:srgbClr val="64BCD9"/>
          </a:solidFill>
          <a:prstDash val="sysDot"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152302264431044"/>
          <c:y val="0.78951232127941395"/>
          <c:w val="0.12280133552125889"/>
          <c:h val="7.3092045251999957E-2"/>
        </c:manualLayout>
      </c:layout>
      <c:overlay val="1"/>
      <c:spPr>
        <a:solidFill>
          <a:sysClr val="window" lastClr="FFFFFF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0.1274</cdr:x>
      <cdr:y>0.13583</cdr:y>
    </cdr:from>
    <cdr:to>
      <cdr:x>0.17063</cdr:x>
      <cdr:y>0.25059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83EE59D-ED38-798B-021E-A75ACFF24581}"/>
            </a:ext>
          </a:extLst>
        </cdr:cNvPr>
        <cdr:cNvCxnSpPr>
          <a:stCxn xmlns:a="http://schemas.openxmlformats.org/drawingml/2006/main" id="15" idx="2"/>
        </cdr:cNvCxnSpPr>
      </cdr:nvCxnSpPr>
      <cdr:spPr>
        <a:xfrm xmlns:a="http://schemas.openxmlformats.org/drawingml/2006/main">
          <a:off x="1046154" y="552451"/>
          <a:ext cx="354992" cy="46672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2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0.33387</cdr:x>
      <cdr:y>0.13349</cdr:y>
    </cdr:from>
    <cdr:to>
      <cdr:x>0.37362</cdr:x>
      <cdr:y>0.21546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2B2745C1-56F4-E48D-C253-EDAEB4EC8F4F}"/>
            </a:ext>
          </a:extLst>
        </cdr:cNvPr>
        <cdr:cNvCxnSpPr>
          <a:stCxn xmlns:a="http://schemas.openxmlformats.org/drawingml/2006/main" id="12" idx="2"/>
        </cdr:cNvCxnSpPr>
      </cdr:nvCxnSpPr>
      <cdr:spPr>
        <a:xfrm xmlns:a="http://schemas.openxmlformats.org/drawingml/2006/main">
          <a:off x="2741548" y="542925"/>
          <a:ext cx="326473" cy="333376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0.24307</cdr:x>
      <cdr:y>0.06641</cdr:y>
    </cdr:from>
    <cdr:to>
      <cdr:x>0.42466</cdr:x>
      <cdr:y>0.13349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B8626B3-2790-D09E-4873-48039BB1FDA2}"/>
            </a:ext>
          </a:extLst>
        </cdr:cNvPr>
        <cdr:cNvSpPr txBox="1"/>
      </cdr:nvSpPr>
      <cdr:spPr>
        <a:xfrm xmlns:a="http://schemas.openxmlformats.org/drawingml/2006/main">
          <a:off x="1995974" y="270100"/>
          <a:ext cx="1491147" cy="2728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I</a:t>
          </a:r>
          <a:r>
            <a:rPr lang="en-US" sz="1100" baseline="0"/>
            <a:t>_Acceptance:16.53 kA</a:t>
          </a:r>
          <a:endParaRPr lang="en-US" sz="1100"/>
        </a:p>
      </cdr:txBody>
    </cdr:sp>
  </cdr:relSizeAnchor>
  <cdr:relSizeAnchor xmlns:cdr="http://schemas.openxmlformats.org/drawingml/2006/chartDrawing">
    <cdr:from>
      <cdr:x>0.05053</cdr:x>
      <cdr:y>0.07245</cdr:y>
    </cdr:from>
    <cdr:to>
      <cdr:x>0.20427</cdr:x>
      <cdr:y>0.13583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6B35A972-9923-8829-E841-B6E74B20DAB3}"/>
            </a:ext>
          </a:extLst>
        </cdr:cNvPr>
        <cdr:cNvSpPr txBox="1"/>
      </cdr:nvSpPr>
      <cdr:spPr>
        <a:xfrm xmlns:a="http://schemas.openxmlformats.org/drawingml/2006/main">
          <a:off x="414937" y="294667"/>
          <a:ext cx="1262434" cy="2577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I_nominal:16.23 kA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err="1"/>
              <a:t>Author(s</a:t>
            </a:r>
            <a:r>
              <a:rPr lang="en-GB" noProof="0"/>
              <a:t>)  - Arial 20 pt – </a:t>
            </a:r>
            <a:r>
              <a:rPr lang="en-GB" noProof="0" err="1"/>
              <a:t>HiLumi</a:t>
            </a:r>
            <a:r>
              <a:rPr lang="en-GB" noProof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/>
              <a:t>Click to modify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138712"/>
            <a:ext cx="8280920" cy="1231042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302.4.01 Magnets Vertical Test at BNL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Weekly Status</a:t>
            </a:r>
            <a:endParaRPr lang="en-GB" sz="3200" i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4008" y="5160640"/>
            <a:ext cx="3164228" cy="788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Febin Kurian</a:t>
            </a:r>
          </a:p>
          <a:p>
            <a:r>
              <a:rPr lang="en-GB" dirty="0">
                <a:solidFill>
                  <a:schemeClr val="tx1"/>
                </a:solidFill>
              </a:rPr>
              <a:t>4-Nov-2024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006A5-FCF3-4FC0-B821-C541F205E5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B896-A548-D0E6-D6F7-7EB2EAB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MQXFA18-Training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1DDA-28C4-2B45-31E7-E9B6C5F4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4" y="1219200"/>
            <a:ext cx="8315058" cy="49069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Spontaneous quench test program at 1.9K; Ramp to 16530 A </a:t>
            </a:r>
            <a:endParaRPr lang="en-US" sz="20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      (Q1= Coil 160, Q2=Coil 246, Q3=Coil 243, Q4= Coil 154)</a:t>
            </a:r>
            <a:endParaRPr lang="en-US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AEB2-E887-1EED-F508-0C8E057D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540BE8-A5CC-4E27-8594-F54A95420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037654"/>
              </p:ext>
            </p:extLst>
          </p:nvPr>
        </p:nvGraphicFramePr>
        <p:xfrm>
          <a:off x="475278" y="1971674"/>
          <a:ext cx="8421071" cy="415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1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2EBE-495D-3350-0409-20D966C1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MQXFA13b-Quench Location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D49B2-3D5C-D82C-3568-F96FBAE1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9E9846-4CCF-06B1-7764-10B3CC86F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03055"/>
              </p:ext>
            </p:extLst>
          </p:nvPr>
        </p:nvGraphicFramePr>
        <p:xfrm>
          <a:off x="612775" y="1219200"/>
          <a:ext cx="791845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90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0359-5460-8084-46F3-CB0F936A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MQXFA18 – Remaining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5ACE-D9E1-9227-0B96-FBCC932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733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Magnet is warmed up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Expected to be taken out of dewar and disconnected by tomorrow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Outgoing warm outgoing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86790-D1DB-5514-59D1-DA9D42CF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4F81B3-5ECA-2A86-34BF-4A1BA40A5CAF}"/>
              </a:ext>
            </a:extLst>
          </p:cNvPr>
          <p:cNvSpPr txBox="1">
            <a:spLocks/>
          </p:cNvSpPr>
          <p:nvPr/>
        </p:nvSpPr>
        <p:spPr>
          <a:xfrm>
            <a:off x="612000" y="3682137"/>
            <a:ext cx="7920000" cy="1733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6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5B8970-E683-63C9-F75E-C744AD4C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03"/>
          <a:stretch/>
        </p:blipFill>
        <p:spPr>
          <a:xfrm>
            <a:off x="6930639" y="3051593"/>
            <a:ext cx="2213361" cy="2699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DEA5B-7A08-FD37-6D2B-1C4C6A6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Magnet - MQXFA12b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8531-CF74-06C3-190F-21E545B8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6545103" cy="4906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Magnet is under incoming-inspections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Expected to finish all horizontal tests today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Expected to be moved to dewar on Tuesday (11/12/24)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HiPot Failure: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Coil to magnet shell (shell grounded) : </a:t>
            </a:r>
            <a:r>
              <a:rPr lang="en-US" sz="1400" dirty="0">
                <a:solidFill>
                  <a:srgbClr val="009900"/>
                </a:solidFill>
              </a:rPr>
              <a:t>Passed</a:t>
            </a:r>
            <a:r>
              <a:rPr lang="en-US" sz="1400" dirty="0">
                <a:solidFill>
                  <a:schemeClr val="tx1"/>
                </a:solidFill>
              </a:rPr>
              <a:t> (3.680 kV)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Quench Heaters (All) to shell(shell grounded): </a:t>
            </a:r>
            <a:r>
              <a:rPr lang="en-US" sz="1400" dirty="0">
                <a:solidFill>
                  <a:schemeClr val="accent4"/>
                </a:solidFill>
              </a:rPr>
              <a:t>Arc fail </a:t>
            </a:r>
            <a:r>
              <a:rPr lang="en-US" sz="1400" dirty="0">
                <a:solidFill>
                  <a:schemeClr val="tx1"/>
                </a:solidFill>
              </a:rPr>
              <a:t>(at 1.59 kV)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Quench heaters(1-4) to shell (shell grounded): </a:t>
            </a:r>
            <a:r>
              <a:rPr lang="en-US" sz="1400" dirty="0">
                <a:solidFill>
                  <a:srgbClr val="009900"/>
                </a:solidFill>
              </a:rPr>
              <a:t>passed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(3.680kV)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Quench heaters(1-4) to Coil (shell grounded): </a:t>
            </a:r>
            <a:r>
              <a:rPr lang="en-US" sz="1400" dirty="0">
                <a:solidFill>
                  <a:schemeClr val="accent4"/>
                </a:solidFill>
              </a:rPr>
              <a:t>Arc fail </a:t>
            </a:r>
            <a:r>
              <a:rPr lang="en-US" sz="1400" dirty="0">
                <a:solidFill>
                  <a:schemeClr val="tx1"/>
                </a:solidFill>
              </a:rPr>
              <a:t>(at 0.94kV)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After repairing the insulation CLIQ lead, hipot again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</a:rPr>
              <a:t>Quench heaters(1-4) to Coil (shell grounded): </a:t>
            </a:r>
            <a:r>
              <a:rPr lang="en-US" sz="1400" dirty="0">
                <a:solidFill>
                  <a:schemeClr val="accent4"/>
                </a:solidFill>
              </a:rPr>
              <a:t>Arc fail </a:t>
            </a:r>
            <a:r>
              <a:rPr lang="en-US" sz="1400" dirty="0">
                <a:solidFill>
                  <a:schemeClr val="tx1"/>
                </a:solidFill>
              </a:rPr>
              <a:t>(at 0.78kV)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BA0B-10ED-EFF3-474A-527C3F71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803E-71FE-62FB-BAE5-526145ED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Top Hat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A867-8E3F-7123-DF06-737D8E9B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609362" cy="49069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Heaters: All Passed Hi Pot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V-taps: Undergoing pin-by-pin hipot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Did not pass hipot in the past: VT3, VT4,VT5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Passed Hipot: VT1, VT2, VT6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C3C-AA8B-60BD-A609-E7FD335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2F1D7-0A9E-0408-0118-37CC0D46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65" y="1336825"/>
            <a:ext cx="2833460" cy="28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4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FAF3-ED07-7789-A47E-52194D3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B8A8-C13E-10E8-4311-D8921CBC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CTI 4000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Running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Linde 1610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Running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B388-9C8F-6E69-73CF-90AAD4D9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88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c2c26d-dd06-45c2-b5c7-9fed14398e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4ABB9EFFC04CA7AD3040E5DF28AA" ma:contentTypeVersion="16" ma:contentTypeDescription="Create a new document." ma:contentTypeScope="" ma:versionID="252cf60fbf5d2918f489802473609554">
  <xsd:schema xmlns:xsd="http://www.w3.org/2001/XMLSchema" xmlns:xs="http://www.w3.org/2001/XMLSchema" xmlns:p="http://schemas.microsoft.com/office/2006/metadata/properties" xmlns:ns3="4cc2c26d-dd06-45c2-b5c7-9fed14398e80" xmlns:ns4="96c425c5-5c10-4741-aa56-6cf001acb5ab" targetNamespace="http://schemas.microsoft.com/office/2006/metadata/properties" ma:root="true" ma:fieldsID="3256da557a7dfa0805f960b2474f94c7" ns3:_="" ns4:_="">
    <xsd:import namespace="4cc2c26d-dd06-45c2-b5c7-9fed14398e80"/>
    <xsd:import namespace="96c425c5-5c10-4741-aa56-6cf001acb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2c26d-dd06-45c2-b5c7-9fed14398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25c5-5c10-4741-aa56-6cf001acb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96c425c5-5c10-4741-aa56-6cf001acb5ab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4cc2c26d-dd06-45c2-b5c7-9fed14398e80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F6086C-AAE0-4372-A363-A9CE7D139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2c26d-dd06-45c2-b5c7-9fed14398e80"/>
    <ds:schemaRef ds:uri="96c425c5-5c10-4741-aa56-6cf001acb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7303</TotalTime>
  <Words>315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Wingdings</vt:lpstr>
      <vt:lpstr>Thème Office</vt:lpstr>
      <vt:lpstr>302.4.01 Magnets Vertical Test at BNL Weekly Status</vt:lpstr>
      <vt:lpstr>MQXFA18-Training Summary</vt:lpstr>
      <vt:lpstr>MQXFA13b-Quench Location Summary</vt:lpstr>
      <vt:lpstr>MQXFA18 – Remaining</vt:lpstr>
      <vt:lpstr>Next Magnet - MQXFA12b</vt:lpstr>
      <vt:lpstr>Second Top Hat Repair</vt:lpstr>
      <vt:lpstr>CRYOGENIC STATUS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Kurian, Febin</cp:lastModifiedBy>
  <cp:revision>20</cp:revision>
  <cp:lastPrinted>2017-05-01T15:41:46Z</cp:lastPrinted>
  <dcterms:created xsi:type="dcterms:W3CDTF">2016-03-23T12:58:39Z</dcterms:created>
  <dcterms:modified xsi:type="dcterms:W3CDTF">2024-11-05T17:13:48Z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0x010100EFAC4ABB9EFFC04CA7AD3040E5DF28AA</vt:lpwstr>
  </property>
</Properties>
</file>