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914E3D1-8B41-49D7-A30C-0C7576FACECD}">
  <a:tblStyle styleId="{5914E3D1-8B41-49D7-A30C-0C7576FACE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f44ba198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f44ba198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f44ba19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0f44ba19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f44ba198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f44ba198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xcmudx_4PyebcmOfzzvkrGwT4Lvi6kjt8WCMOEzV5z4/edit?usp=sharing" TargetMode="External"/><Relationship Id="rId4" Type="http://schemas.openxmlformats.org/officeDocument/2006/relationships/hyperlink" Target="https://docs.google.com/document/d/1xcmudx_4PyebcmOfzzvkrGwT4Lvi6kjt8WCMOEzV5z4/edit?usp=sharing" TargetMode="External"/><Relationship Id="rId5" Type="http://schemas.openxmlformats.org/officeDocument/2006/relationships/hyperlink" Target="https://edms.cern.ch/ui/#!master/navigator/project?P:100233213:100233213:subDoc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DAQ Interface Document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must prepare a document for ND-DAQ and accelerator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6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All our requests for interfaces must be covered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/>
              <a:t>Timing, data, accelerator signals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Already included some key requirements, but others may still be missing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/>
              <a:t>Physics motivation is missing. Can you provide some context?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It may not be possible to include additional interfaces at a later stage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Draft ICD: </a:t>
            </a:r>
            <a:r>
              <a:rPr lang="en-GB" sz="1219" u="sng">
                <a:solidFill>
                  <a:schemeClr val="hlink"/>
                </a:solidFill>
                <a:hlinkClick r:id="rId3"/>
              </a:rPr>
              <a:t>h</a:t>
            </a:r>
            <a:r>
              <a:rPr lang="en-GB" sz="1219" u="sng">
                <a:solidFill>
                  <a:schemeClr val="hlink"/>
                </a:solidFill>
                <a:hlinkClick r:id="rId4"/>
              </a:rPr>
              <a:t>ttps://docs.google.com/document/d/1xcmudx_4PyebcmOfzzvkrGwT4Lvi6kjt8WCMOEzV5z4/edit?usp=sharing</a:t>
            </a:r>
            <a:endParaRPr sz="1219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634"/>
              <a:t>Example from other subdetectors and other documentation: </a:t>
            </a:r>
            <a:r>
              <a:rPr lang="en-GB" sz="1219" u="sng">
                <a:solidFill>
                  <a:schemeClr val="hlink"/>
                </a:solidFill>
                <a:hlinkClick r:id="rId5"/>
              </a:rPr>
              <a:t>https://edms.cern.ch/ui/#!master/navigator/project?P:100233213:100233213:subDocs</a:t>
            </a:r>
            <a:endParaRPr sz="1219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Draft Table of Requirements</a:t>
            </a:r>
            <a:endParaRPr/>
          </a:p>
        </p:txBody>
      </p:sp>
      <p:graphicFrame>
        <p:nvGraphicFramePr>
          <p:cNvPr id="66" name="Google Shape;66;p15"/>
          <p:cNvGraphicFramePr/>
          <p:nvPr/>
        </p:nvGraphicFramePr>
        <p:xfrm>
          <a:off x="387925" y="1092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{5914E3D1-8B41-49D7-A30C-0C7576FACECD}</a:tableStyleId>
              </a:tblPr>
              <a:tblGrid>
                <a:gridCol w="5481750"/>
                <a:gridCol w="1091550"/>
                <a:gridCol w="1188850"/>
              </a:tblGrid>
              <a:tr h="529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The DTS shall distribute to all SAND endpoints a clock with a nominal period of 16 ns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As Is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AA84F"/>
                          </a:solidFill>
                        </a:rPr>
                        <a:t>OK</a:t>
                      </a:r>
                      <a:endParaRPr>
                        <a:solidFill>
                          <a:srgbClr val="6AA84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899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The skew between any two SAND endpoints, and between any endpoint and the nominal absolute timescale, after all applicable corrections by the DTS, shall be at most XXX ps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As Is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AA84F"/>
                          </a:solidFill>
                        </a:rPr>
                        <a:t>OK</a:t>
                      </a:r>
                      <a:endParaRPr>
                        <a:solidFill>
                          <a:srgbClr val="6AA84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1641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/>
                        <a:t>The stddev of the distribution of rising edge actual - nominal arrival times shall be: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/>
                        <a:t>a) less than YYY ps when measured in a window of 100 us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/>
                        <a:t>b) less than ZZZ ps overall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measured at the output of each endpoint PLL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As Is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AA84F"/>
                          </a:solidFill>
                        </a:rPr>
                        <a:t>OK</a:t>
                      </a:r>
                      <a:endParaRPr>
                        <a:solidFill>
                          <a:srgbClr val="6AA84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Draft Table of Requirements</a:t>
            </a:r>
            <a:endParaRPr/>
          </a:p>
        </p:txBody>
      </p:sp>
      <p:graphicFrame>
        <p:nvGraphicFramePr>
          <p:cNvPr id="72" name="Google Shape;72;p16"/>
          <p:cNvGraphicFramePr/>
          <p:nvPr/>
        </p:nvGraphicFramePr>
        <p:xfrm>
          <a:off x="311700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{5914E3D1-8B41-49D7-A30C-0C7576FACECD}</a:tableStyleId>
              </a:tblPr>
              <a:tblGrid>
                <a:gridCol w="5523175"/>
                <a:gridCol w="1122650"/>
                <a:gridCol w="1116325"/>
              </a:tblGrid>
              <a:tr h="10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The DTS shall forward an accelerator-derived warning signal XXX us before the arrival of each spill from the accelerator, with a precision of YYY ps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Note: the requirement can be satisfied with two separate signals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Note: when there is no spill, we would like a fake spill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New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D966"/>
                          </a:solidFill>
                        </a:rPr>
                        <a:t>OK</a:t>
                      </a:r>
                      <a:endParaRPr>
                        <a:solidFill>
                          <a:srgbClr val="FFD966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98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/>
                        <a:t>The DTS and/or the accelerator shall measure the proton intensity vs time profile before the target with a resolution of at least XXX % in amplitude and YYY ps in time.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Note: This data shall be available at reconstruction time (captured by the DAQ?)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New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9900"/>
                          </a:solidFill>
                        </a:rPr>
                        <a:t>??</a:t>
                      </a:r>
                      <a:endParaRPr>
                        <a:solidFill>
                          <a:srgbClr val="FF99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1206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The DTS shall provide a mechanism to schedule the distribution of synchronous commands with clock cycle accuracy.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New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0000"/>
                          </a:solidFill>
                        </a:rPr>
                        <a:t>Likely no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