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626" r:id="rId6"/>
    <p:sldId id="629" r:id="rId7"/>
    <p:sldId id="628" r:id="rId8"/>
    <p:sldId id="627" r:id="rId9"/>
    <p:sldId id="630" r:id="rId10"/>
    <p:sldId id="631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B4C6E7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6407" autoAdjust="0"/>
  </p:normalViewPr>
  <p:slideViewPr>
    <p:cSldViewPr snapToObjects="1" showGuides="1">
      <p:cViewPr varScale="1">
        <p:scale>
          <a:sx n="98" d="100"/>
          <a:sy n="98" d="100"/>
        </p:scale>
        <p:origin x="324" y="7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Coil Working Group – May 2, 2023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1A5C2-C27E-4B0A-AB73-E6C304C9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76503"/>
          <a:stretch/>
        </p:blipFill>
        <p:spPr>
          <a:xfrm>
            <a:off x="1619672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634656"/>
            <a:ext cx="7869223" cy="1658439"/>
          </a:xfrm>
        </p:spPr>
        <p:txBody>
          <a:bodyPr/>
          <a:lstStyle/>
          <a:p>
            <a:r>
              <a:rPr lang="en-GB" sz="3600" dirty="0"/>
              <a:t>QXFA142 Quench Heater-Coil Short Investigation/Repair and </a:t>
            </a:r>
            <a:br>
              <a:rPr lang="en-GB" sz="3600" dirty="0"/>
            </a:br>
            <a:r>
              <a:rPr lang="en-GB" sz="3600" dirty="0"/>
              <a:t>Glass Bead Mitigation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07161"/>
            <a:ext cx="6480000" cy="1210071"/>
          </a:xfrm>
        </p:spPr>
        <p:txBody>
          <a:bodyPr>
            <a:normAutofit/>
          </a:bodyPr>
          <a:lstStyle/>
          <a:p>
            <a:r>
              <a:rPr lang="en-GB" dirty="0"/>
              <a:t>Fred Nobrega, CAM/L3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89239"/>
            <a:ext cx="6480000" cy="683185"/>
          </a:xfrm>
        </p:spPr>
        <p:txBody>
          <a:bodyPr>
            <a:normAutofit/>
          </a:bodyPr>
          <a:lstStyle/>
          <a:p>
            <a:r>
              <a:rPr lang="en-US" dirty="0"/>
              <a:t>Coil Working Group</a:t>
            </a:r>
          </a:p>
          <a:p>
            <a:r>
              <a:rPr lang="en-US" dirty="0"/>
              <a:t>May 2,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1D42-677E-3B9B-14FA-2EAF1619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29A0-32FE-E0F2-FC61-F8003149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8760"/>
            <a:ext cx="7920000" cy="4906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QXFA142 developed heater #3 to coil hipot failure at magnet assembly. The coil was returned to FNAL for analysis and possible repair.</a:t>
            </a:r>
          </a:p>
          <a:p>
            <a:pPr>
              <a:spcAft>
                <a:spcPts val="1200"/>
              </a:spcAft>
            </a:pPr>
            <a:r>
              <a:rPr lang="en-US" dirty="0"/>
              <a:t>The repair process hopes to find evidence of the cause of failure, S2 glass bead or other foreign object.</a:t>
            </a:r>
          </a:p>
          <a:p>
            <a:pPr>
              <a:spcAft>
                <a:spcPts val="1200"/>
              </a:spcAft>
            </a:pPr>
            <a:r>
              <a:rPr lang="en-US" dirty="0"/>
              <a:t>There are 2 failure modes with glass beads that create electrical creep paths.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Glass bead between the coil and QH that damages the Kapton under load.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Glass bead above the QH. Load applied to the area drives the bead through the heater and Kapton.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C6631-4DD1-1BB5-C944-6ECBA553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D1A8B-EED7-93F6-A37A-771EB1C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16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989-EDE9-2FDD-1FB4-4C2CE67C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QXFA142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C7EB89-11E2-57FB-FF17-180A27C9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" t="15685" r="5118" b="671"/>
          <a:stretch/>
        </p:blipFill>
        <p:spPr>
          <a:xfrm>
            <a:off x="5148064" y="2341956"/>
            <a:ext cx="3816424" cy="4183388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DD025-D894-66F2-9040-72AB5520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B9370-8B29-0923-583A-FBDE7313A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0F592C-7C5F-4723-F9F6-34812C4E6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25149" r="25221" b="32010"/>
          <a:stretch/>
        </p:blipFill>
        <p:spPr>
          <a:xfrm>
            <a:off x="237697" y="2539504"/>
            <a:ext cx="4803153" cy="3600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691DE7B-ECF2-0D0F-0322-09EED46C28A1}"/>
              </a:ext>
            </a:extLst>
          </p:cNvPr>
          <p:cNvSpPr/>
          <p:nvPr/>
        </p:nvSpPr>
        <p:spPr>
          <a:xfrm>
            <a:off x="2411760" y="3717032"/>
            <a:ext cx="1008112" cy="981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A4AE6-3B14-7BBE-52BA-C760A5A9CF97}"/>
              </a:ext>
            </a:extLst>
          </p:cNvPr>
          <p:cNvCxnSpPr>
            <a:cxnSpLocks/>
          </p:cNvCxnSpPr>
          <p:nvPr/>
        </p:nvCxnSpPr>
        <p:spPr>
          <a:xfrm flipV="1">
            <a:off x="2699792" y="2459198"/>
            <a:ext cx="3672408" cy="1291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02BB2D-9CCF-7FF4-BAF0-E19C6570F1CA}"/>
              </a:ext>
            </a:extLst>
          </p:cNvPr>
          <p:cNvCxnSpPr>
            <a:cxnSpLocks/>
          </p:cNvCxnSpPr>
          <p:nvPr/>
        </p:nvCxnSpPr>
        <p:spPr>
          <a:xfrm>
            <a:off x="2699792" y="4658044"/>
            <a:ext cx="3600400" cy="17232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C4972-91CB-EAFC-65DE-8D410D0FA7C7}"/>
              </a:ext>
            </a:extLst>
          </p:cNvPr>
          <p:cNvSpPr txBox="1">
            <a:spLocks/>
          </p:cNvSpPr>
          <p:nvPr/>
        </p:nvSpPr>
        <p:spPr>
          <a:xfrm>
            <a:off x="612000" y="1258341"/>
            <a:ext cx="7920000" cy="129170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Pit ~ 7mm wide, burn area is larger.</a:t>
            </a:r>
          </a:p>
          <a:p>
            <a:pPr>
              <a:spcAft>
                <a:spcPts val="1200"/>
              </a:spcAft>
            </a:pPr>
            <a:r>
              <a:rPr lang="en-US" dirty="0"/>
              <a:t>No clear evidence at this time the object was above or below the QH trace.</a:t>
            </a:r>
          </a:p>
        </p:txBody>
      </p:sp>
    </p:spTree>
    <p:extLst>
      <p:ext uri="{BB962C8B-B14F-4D97-AF65-F5344CB8AC3E}">
        <p14:creationId xmlns:p14="http://schemas.microsoft.com/office/powerpoint/2010/main" val="35364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1D42-677E-3B9B-14FA-2EAF1619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29A0-32FE-E0F2-FC61-F8003149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coil is in the shipping crate and will be moved to the roll over station. </a:t>
            </a:r>
          </a:p>
          <a:p>
            <a:pPr>
              <a:spcAft>
                <a:spcPts val="1200"/>
              </a:spcAft>
            </a:pPr>
            <a:r>
              <a:rPr lang="en-US" dirty="0"/>
              <a:t>Remove damaged section of glass above the trace about 2 inches wide. Inspect glass and trace. Bag and save the glass.</a:t>
            </a:r>
          </a:p>
          <a:p>
            <a:pPr>
              <a:spcAft>
                <a:spcPts val="1200"/>
              </a:spcAft>
            </a:pPr>
            <a:r>
              <a:rPr lang="en-US" dirty="0"/>
              <a:t>Follow repair procedure used on coils 127 and 137 with the following exception.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Beginning about an inch away from the hole on both sides to separate the trace from the coil and slowly move towards the damaged area from both directions.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objective is to retrieve any possible debris to characterize the size, and to inspect the damaged area below the trace.</a:t>
            </a:r>
          </a:p>
          <a:p>
            <a:pPr>
              <a:spcAft>
                <a:spcPts val="1200"/>
              </a:spcAft>
            </a:pPr>
            <a:r>
              <a:rPr lang="en-US" dirty="0"/>
              <a:t>Add Kapton below the trace and cover the repair area with fiberglass.</a:t>
            </a:r>
          </a:p>
          <a:p>
            <a:pPr>
              <a:spcAft>
                <a:spcPts val="1200"/>
              </a:spcAft>
            </a:pPr>
            <a:r>
              <a:rPr lang="en-US" dirty="0"/>
              <a:t>Assemble into the impregnation tooling and VPI.</a:t>
            </a:r>
          </a:p>
          <a:p>
            <a:pPr>
              <a:spcAft>
                <a:spcPts val="1200"/>
              </a:spcAft>
            </a:pPr>
            <a:r>
              <a:rPr lang="en-US" dirty="0"/>
              <a:t>Perform complete electrical measurements &amp; tests</a:t>
            </a:r>
          </a:p>
          <a:p>
            <a:pPr>
              <a:spcAft>
                <a:spcPts val="1200"/>
              </a:spcAft>
            </a:pPr>
            <a:r>
              <a:rPr lang="en-US" dirty="0"/>
              <a:t>CMM the repair area.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C6631-4DD1-1BB5-C944-6ECBA553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D1A8B-EED7-93F6-A37A-771EB1C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7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FE55-431B-8E64-54F3-C80BFF1D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 Glass Beads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B8C05-0BCA-4656-E4B7-325F6BB6B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QXFA155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B913-EAAB-44DA-8F81-B83FEFB28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3951288"/>
          </a:xfrm>
        </p:spPr>
        <p:txBody>
          <a:bodyPr/>
          <a:lstStyle/>
          <a:p>
            <a:r>
              <a:rPr lang="en-US" dirty="0"/>
              <a:t>Glass beads below trace.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7207B-A6F5-DEF9-5C46-A0B4A286D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QXFA142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0A67A7-7E48-764E-EDF3-7BFE2FD26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3951288"/>
          </a:xfrm>
        </p:spPr>
        <p:txBody>
          <a:bodyPr/>
          <a:lstStyle/>
          <a:p>
            <a:r>
              <a:rPr lang="en-US" dirty="0"/>
              <a:t>Glass beads above trace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3849C-BEA2-D2FE-3DA6-1E389D1E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228F-62E7-2504-66B6-F35D3CEA99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F0EB2-525F-6A49-D865-11ED09AC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2" t="58573" r="49157" b="285"/>
          <a:stretch/>
        </p:blipFill>
        <p:spPr>
          <a:xfrm>
            <a:off x="827584" y="2132856"/>
            <a:ext cx="3011470" cy="3951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EC98F1-CFB0-CE0D-4A8C-6681C35A0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8" t="27799" r="25614" b="19399"/>
          <a:stretch/>
        </p:blipFill>
        <p:spPr>
          <a:xfrm>
            <a:off x="5256600" y="2132856"/>
            <a:ext cx="3011470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36673C2-B65C-2B0C-66F9-35116141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Bead Mitigation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908D3D-1418-1B20-4267-7627C0C0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Glass beads above trace.</a:t>
            </a:r>
          </a:p>
          <a:p>
            <a:pPr lvl="1"/>
            <a:r>
              <a:rPr lang="en-US" dirty="0"/>
              <a:t>Use Dremel Tool to grind the bead and create a recess, small or large. Low RPM, easy to control.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A9F3E-0465-166D-3C11-794738FE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3676A-E51A-EAEC-2F4B-1DA2DB34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AE2009-9625-8B33-56B5-05573507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0" y="2625906"/>
            <a:ext cx="3939445" cy="3539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4973F-10B0-41B4-9142-ED36831A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45" y="2625906"/>
            <a:ext cx="4382111" cy="35393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2C39BF-FF79-4C79-AA77-B5F31F09312A}"/>
              </a:ext>
            </a:extLst>
          </p:cNvPr>
          <p:cNvSpPr txBox="1"/>
          <p:nvPr/>
        </p:nvSpPr>
        <p:spPr>
          <a:xfrm>
            <a:off x="2462668" y="313340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small.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597EF-F310-1CDB-CFA8-66280DD67289}"/>
              </a:ext>
            </a:extLst>
          </p:cNvPr>
          <p:cNvSpPr txBox="1"/>
          <p:nvPr/>
        </p:nvSpPr>
        <p:spPr>
          <a:xfrm>
            <a:off x="5464513" y="5161614"/>
            <a:ext cx="855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9DEF7-F5C6-3E2B-1ECC-58CF4FD4E4F3}"/>
              </a:ext>
            </a:extLst>
          </p:cNvPr>
          <p:cNvSpPr txBox="1"/>
          <p:nvPr/>
        </p:nvSpPr>
        <p:spPr>
          <a:xfrm>
            <a:off x="6084168" y="3066409"/>
            <a:ext cx="855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9F4BA0-781E-9DEC-937E-79AA0DB0ACCE}"/>
              </a:ext>
            </a:extLst>
          </p:cNvPr>
          <p:cNvSpPr/>
          <p:nvPr/>
        </p:nvSpPr>
        <p:spPr>
          <a:xfrm>
            <a:off x="1116027" y="2922028"/>
            <a:ext cx="1152128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6C4ACE-3DFC-9E37-30AF-342EB0EA129D}"/>
              </a:ext>
            </a:extLst>
          </p:cNvPr>
          <p:cNvSpPr/>
          <p:nvPr/>
        </p:nvSpPr>
        <p:spPr>
          <a:xfrm>
            <a:off x="5004048" y="3866516"/>
            <a:ext cx="1776642" cy="1288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49FA-37B7-2894-364F-64BC3CC4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Bead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A30F-A01F-2D62-FE1B-11282355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Glass beads below trace. </a:t>
            </a:r>
          </a:p>
          <a:p>
            <a:pPr lvl="1"/>
            <a:r>
              <a:rPr lang="en-US" dirty="0"/>
              <a:t>2 options depending on size and location.</a:t>
            </a:r>
          </a:p>
          <a:p>
            <a:pPr lvl="2"/>
            <a:r>
              <a:rPr lang="en-US" dirty="0"/>
              <a:t>Small bead </a:t>
            </a:r>
            <a:r>
              <a:rPr lang="en-US" dirty="0">
                <a:sym typeface="Wingdings" panose="05000000000000000000" pitchFamily="2" charset="2"/>
              </a:rPr>
              <a:t> file/sand/machine S2 glass/epoxy area above bead.	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Large bead  peel trace from coil to retrieve glass bead and perform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VPI.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BB2B8-9DAE-4331-299A-4E2A1B7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2FF3-76EE-48F2-B8C4-08561EBC8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Coil Working Group – May 2, 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F3925-98C6-73EE-4CDB-894CDF13C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48" y="2789281"/>
            <a:ext cx="2664797" cy="1791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35EAA-E5A1-9614-A9FD-F04163554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5" t="11248" r="9323" b="14914"/>
          <a:stretch/>
        </p:blipFill>
        <p:spPr>
          <a:xfrm>
            <a:off x="4908764" y="2852936"/>
            <a:ext cx="2315613" cy="1791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560C8F-AEF9-7E63-D369-1434390422AA}"/>
              </a:ext>
            </a:extLst>
          </p:cNvPr>
          <p:cNvSpPr txBox="1"/>
          <p:nvPr/>
        </p:nvSpPr>
        <p:spPr>
          <a:xfrm>
            <a:off x="3170801" y="467548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QXFA137 after rework.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4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8946e33d-fd2f-4ae4-8ee9-d90c129cdf9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76451</TotalTime>
  <Words>448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QXFA142 Quench Heater-Coil Short Investigation/Repair and  Glass Bead Mitigation</vt:lpstr>
      <vt:lpstr>Introduction</vt:lpstr>
      <vt:lpstr>QXFA142</vt:lpstr>
      <vt:lpstr>Repair Plan</vt:lpstr>
      <vt:lpstr>S2 Glass Beads</vt:lpstr>
      <vt:lpstr>Glass Bead Mitigation</vt:lpstr>
      <vt:lpstr>Glass Bead Mitigation</vt:lpstr>
    </vt:vector>
  </TitlesOfParts>
  <Manager>nobrega@fnal.gov</Manager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nobrega@fnal.gov</dc:creator>
  <cp:lastModifiedBy>Alfred R Nobrega</cp:lastModifiedBy>
  <cp:revision>1164</cp:revision>
  <cp:lastPrinted>2019-03-13T20:49:19Z</cp:lastPrinted>
  <dcterms:created xsi:type="dcterms:W3CDTF">2016-03-23T12:58:39Z</dcterms:created>
  <dcterms:modified xsi:type="dcterms:W3CDTF">2023-05-01T23:04:06Z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