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94" r:id="rId3"/>
    <p:sldId id="305" r:id="rId4"/>
    <p:sldId id="295" r:id="rId5"/>
    <p:sldId id="296" r:id="rId6"/>
    <p:sldId id="297" r:id="rId7"/>
    <p:sldId id="298" r:id="rId8"/>
    <p:sldId id="300" r:id="rId9"/>
    <p:sldId id="303" r:id="rId10"/>
    <p:sldId id="302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86"/>
  </p:normalViewPr>
  <p:slideViewPr>
    <p:cSldViewPr snapToGrid="0" snapToObjects="1">
      <p:cViewPr>
        <p:scale>
          <a:sx n="66" d="100"/>
          <a:sy n="66" d="100"/>
        </p:scale>
        <p:origin x="32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EDMS 2788659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dms.cern.ch/document/2824575/1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731361/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hyperlink" Target="https://edms.cern.ch/document/2769488/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9" y="3173627"/>
            <a:ext cx="11376025" cy="2262439"/>
          </a:xfrm>
        </p:spPr>
        <p:txBody>
          <a:bodyPr/>
          <a:lstStyle/>
          <a:p>
            <a:pPr algn="ctr"/>
            <a:r>
              <a:rPr lang="en-GB" sz="3600" dirty="0"/>
              <a:t>MQXF taskforce</a:t>
            </a:r>
            <a:br>
              <a:rPr lang="en-GB" sz="3600" dirty="0"/>
            </a:br>
            <a:r>
              <a:rPr lang="en-GB" sz="3600" dirty="0"/>
              <a:t>Bending tests on reacted Rutherford cable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Metallographic inspection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Mickaël Crouvizier 								</a:t>
            </a:r>
          </a:p>
          <a:p>
            <a:pPr algn="l"/>
            <a:r>
              <a:rPr lang="fr-CH" sz="1800" dirty="0"/>
              <a:t>EN/MME/MM									EDMS 2788659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discussion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378329-0F1B-9636-E87C-E45C8A84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3781930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To the extent of present inspection, it appears that: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All transverse and longitudinal cross sections did not reveal any cracks at SC filaments.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Subsequent deep copper etching on transverse cross sections did not reveal any collapsed SC filaments.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Bended cable exhibit slight opening. This, especially for “hard bending” sample where extremities have been soldered.</a:t>
            </a:r>
          </a:p>
          <a:p>
            <a:pPr lvl="1" algn="just">
              <a:buFontTx/>
              <a:buChar char="-"/>
            </a:pPr>
            <a:endParaRPr lang="en-GB" sz="1400" b="1" dirty="0"/>
          </a:p>
          <a:p>
            <a:pPr marL="0" lvl="1" indent="0" algn="just">
              <a:buNone/>
            </a:pPr>
            <a:r>
              <a:rPr lang="en-GB" sz="1400" b="1" dirty="0"/>
              <a:t>It seems that the bending tests did not lead to breakage of SC filaments. Two conclusions can be drawn from these attempts: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There’s too much freedom for the cable that adapts its overall shape to compensate the applied load ,</a:t>
            </a:r>
          </a:p>
          <a:p>
            <a:pPr lvl="1" algn="just">
              <a:buFontTx/>
              <a:buChar char="-"/>
            </a:pPr>
            <a:r>
              <a:rPr lang="en-GB" sz="1400" b="1" dirty="0"/>
              <a:t>The as-reacted Rutherford cable is not so brittle as it is generally expected (see </a:t>
            </a:r>
            <a:r>
              <a:rPr lang="en-GB" sz="1400" b="1" dirty="0">
                <a:hlinkClick r:id="rId2"/>
              </a:rPr>
              <a:t>EDMS 2824575</a:t>
            </a:r>
            <a:r>
              <a:rPr lang="en-GB" sz="1400" b="1" dirty="0"/>
              <a:t>)</a:t>
            </a:r>
          </a:p>
          <a:p>
            <a:pPr lvl="1" algn="just">
              <a:buFontTx/>
              <a:buChar char="-"/>
            </a:pPr>
            <a:endParaRPr lang="en-GB" sz="1400" b="1" dirty="0"/>
          </a:p>
          <a:p>
            <a:pPr marL="0" lvl="1" indent="0" algn="ctr">
              <a:buNone/>
            </a:pPr>
            <a:r>
              <a:rPr lang="en-GB" sz="1400" b="1" dirty="0"/>
              <a:t>A different approach to create cracks in Nb3Sn has to be discussed and envisaged.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5196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2FD42D-9B7A-8E2F-11D5-9138A95D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763" y="3812405"/>
            <a:ext cx="3534871" cy="253844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910962"/>
            <a:ext cx="11380811" cy="1758184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200" b="1" dirty="0"/>
              <a:t>Experience gained from previous metallographic inspection on CERN quadrupoles coils CR108, CR120 and CR126 (</a:t>
            </a:r>
            <a:r>
              <a:rPr lang="en-GB" sz="1200" b="1" dirty="0">
                <a:hlinkClick r:id="rId3"/>
              </a:rPr>
              <a:t>EDMS 2731361</a:t>
            </a:r>
            <a:r>
              <a:rPr lang="en-GB" sz="1200" b="1" dirty="0"/>
              <a:t> and </a:t>
            </a:r>
            <a:r>
              <a:rPr lang="en-GB" sz="1200" b="1" dirty="0">
                <a:hlinkClick r:id="rId4"/>
              </a:rPr>
              <a:t>EDMS 2769488</a:t>
            </a:r>
            <a:r>
              <a:rPr lang="en-GB" sz="1200" b="1" dirty="0"/>
              <a:t>) showed:</a:t>
            </a:r>
          </a:p>
          <a:p>
            <a:pPr marL="0" lvl="1" indent="0" algn="just">
              <a:buNone/>
            </a:pPr>
            <a:r>
              <a:rPr lang="en-GB" sz="1200" b="1" dirty="0"/>
              <a:t>Collapsed superconductive (SC) filaments on the straight part of the coil occur generally at pole turn inner layer with cracked filaments appearing at the crest of the cable. A V-shape is noticed: bending issue is envisaged.</a:t>
            </a:r>
          </a:p>
          <a:p>
            <a:pPr marL="0" lvl="1" indent="0" algn="just">
              <a:buNone/>
            </a:pPr>
            <a:r>
              <a:rPr lang="en-GB" sz="1200" b="1" dirty="0"/>
              <a:t>Plane bending tests with a sharp angle on as-reacted Rutherford cable has been carried out with the testing fixture illustrated below. The idea is to reproduce observed failures on CERN coils. But also from a general point of view, bending behaviour of reacted Nb3Sn is not well known: data on bending strength and max. bending angle are needed.</a:t>
            </a:r>
          </a:p>
          <a:p>
            <a:pPr marL="0" lvl="1" indent="0" algn="just">
              <a:buNone/>
            </a:pPr>
            <a:r>
              <a:rPr lang="en-GB" sz="1200" b="1" dirty="0"/>
              <a:t>After bending, cables are embedded in PMMA resin at b.527 for handling and sampling purposes.</a:t>
            </a: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41723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EDMS 2788659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F5DCF-644D-884D-9C66-1A8371799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405"/>
          <a:stretch/>
        </p:blipFill>
        <p:spPr>
          <a:xfrm>
            <a:off x="427561" y="2669146"/>
            <a:ext cx="2409148" cy="1494832"/>
          </a:xfrm>
          <a:prstGeom prst="rect">
            <a:avLst/>
          </a:prstGeom>
        </p:spPr>
      </p:pic>
      <p:pic>
        <p:nvPicPr>
          <p:cNvPr id="9" name="Picture 8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46484085-4251-E314-B827-16D614AD4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58" b="19880"/>
          <a:stretch/>
        </p:blipFill>
        <p:spPr>
          <a:xfrm>
            <a:off x="6441368" y="2741373"/>
            <a:ext cx="5558147" cy="34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910962"/>
            <a:ext cx="11380811" cy="590579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200" b="1" dirty="0"/>
              <a:t>As-reacted Rutherford cable (with cured ceramic binder and glass fibres envelope) has been subjected to two different bending tests.</a:t>
            </a: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417239"/>
          </a:xfrm>
        </p:spPr>
        <p:txBody>
          <a:bodyPr/>
          <a:lstStyle/>
          <a:p>
            <a:r>
              <a:rPr lang="en-US" dirty="0"/>
              <a:t>Samples and test set-up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EDMS 2788659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74734-9DFA-99B0-54DA-D7E4A2473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0119"/>
            <a:ext cx="6391175" cy="3231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D879AA-A7DC-8DB9-18E4-27555C1F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20" y="2839453"/>
            <a:ext cx="6078080" cy="3423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ADAC65-6C3B-6F6F-5E1C-317AA8605104}"/>
              </a:ext>
            </a:extLst>
          </p:cNvPr>
          <p:cNvSpPr txBox="1"/>
          <p:nvPr/>
        </p:nvSpPr>
        <p:spPr>
          <a:xfrm>
            <a:off x="1875378" y="4641720"/>
            <a:ext cx="264041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“hard bending”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58525E-6447-1EA0-FD51-221C310D7A75}"/>
              </a:ext>
            </a:extLst>
          </p:cNvPr>
          <p:cNvSpPr txBox="1"/>
          <p:nvPr/>
        </p:nvSpPr>
        <p:spPr>
          <a:xfrm>
            <a:off x="8484024" y="2252721"/>
            <a:ext cx="169950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“soft bending”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26F61-F505-5FB3-F41A-EAB179472D0F}"/>
              </a:ext>
            </a:extLst>
          </p:cNvPr>
          <p:cNvSpPr txBox="1"/>
          <p:nvPr/>
        </p:nvSpPr>
        <p:spPr>
          <a:xfrm rot="20599574">
            <a:off x="4729061" y="3112397"/>
            <a:ext cx="2640416" cy="61555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Courtesy of Marco Masci</a:t>
            </a:r>
          </a:p>
        </p:txBody>
      </p:sp>
    </p:spTree>
    <p:extLst>
      <p:ext uri="{BB962C8B-B14F-4D97-AF65-F5344CB8AC3E}">
        <p14:creationId xmlns:p14="http://schemas.microsoft.com/office/powerpoint/2010/main" val="241081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DFE80F7-D7D9-AAFE-3E3A-288387441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47" b="39982"/>
          <a:stretch/>
        </p:blipFill>
        <p:spPr>
          <a:xfrm>
            <a:off x="2300239" y="4281935"/>
            <a:ext cx="7843961" cy="19337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and 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1455C2-D33A-A76C-CD8F-92BA24D6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2516418"/>
          </a:xfrm>
        </p:spPr>
        <p:txBody>
          <a:bodyPr/>
          <a:lstStyle/>
          <a:p>
            <a:pPr marL="0" lvl="1" indent="0">
              <a:buNone/>
            </a:pPr>
            <a:r>
              <a:rPr lang="en-GB" sz="1400" b="1" dirty="0"/>
              <a:t> A cable as-reacted and not bended is used as reference.</a:t>
            </a:r>
          </a:p>
          <a:p>
            <a:pPr marL="0" lvl="1" indent="0">
              <a:buNone/>
            </a:pPr>
            <a:r>
              <a:rPr lang="en-GB" sz="1400" b="1" dirty="0"/>
              <a:t>Embedded cable is provided to EN/MME/MM for metallographic inspection following the detailed steps:</a:t>
            </a:r>
          </a:p>
          <a:p>
            <a:pPr lvl="1">
              <a:buFontTx/>
              <a:buChar char="-"/>
            </a:pPr>
            <a:r>
              <a:rPr lang="en-GB" sz="1400" b="1" dirty="0"/>
              <a:t>Sampling of portions by diamond wire saw (DWS),</a:t>
            </a:r>
          </a:p>
          <a:p>
            <a:pPr lvl="1">
              <a:buFontTx/>
              <a:buChar char="-"/>
            </a:pPr>
            <a:r>
              <a:rPr lang="en-GB" sz="1400" b="1" dirty="0"/>
              <a:t>Preparation of mountings in PMMA resin: bended specimen + reference per mounting. This for longitudinal and transverse cross section,</a:t>
            </a:r>
          </a:p>
          <a:p>
            <a:pPr lvl="1">
              <a:buFontTx/>
              <a:buChar char="-"/>
            </a:pPr>
            <a:r>
              <a:rPr lang="en-GB" sz="1400" b="1" dirty="0"/>
              <a:t>Plane grinding and polishing,</a:t>
            </a:r>
          </a:p>
          <a:p>
            <a:pPr lvl="1">
              <a:buFontTx/>
              <a:buChar char="-"/>
            </a:pPr>
            <a:r>
              <a:rPr lang="en-GB" sz="1400" b="1" dirty="0"/>
              <a:t>Examination by optical microscopy,</a:t>
            </a:r>
          </a:p>
          <a:p>
            <a:pPr lvl="1">
              <a:buFontTx/>
              <a:buChar char="-"/>
            </a:pPr>
            <a:r>
              <a:rPr lang="en-GB" sz="1400" b="1" dirty="0"/>
              <a:t>Deep copper etching on transverse cross sections.</a:t>
            </a:r>
          </a:p>
          <a:p>
            <a:pPr marL="0" lvl="1" indent="0">
              <a:buNone/>
            </a:pPr>
            <a:endParaRPr lang="en-GB" sz="1400" b="1" dirty="0"/>
          </a:p>
          <a:p>
            <a:pPr marL="0" lvl="1" indent="0">
              <a:buNone/>
            </a:pP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80341-A933-F881-829F-83C9DD8D086F}"/>
              </a:ext>
            </a:extLst>
          </p:cNvPr>
          <p:cNvSpPr txBox="1"/>
          <p:nvPr/>
        </p:nvSpPr>
        <p:spPr>
          <a:xfrm>
            <a:off x="4554252" y="3503962"/>
            <a:ext cx="76377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For longitudinal cross section                                  For transverse cross section</a:t>
            </a:r>
          </a:p>
          <a:p>
            <a:r>
              <a:rPr lang="en-GB" sz="1400" dirty="0">
                <a:solidFill>
                  <a:schemeClr val="tx2"/>
                </a:solidFill>
              </a:rPr>
              <a:t>                                                                         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400" dirty="0">
                <a:solidFill>
                  <a:schemeClr val="tx2"/>
                </a:solidFill>
              </a:rPr>
              <a:t>					indicates plane prepared and observed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FCE8E9-3546-E0F4-411A-0B1B96994939}"/>
              </a:ext>
            </a:extLst>
          </p:cNvPr>
          <p:cNvCxnSpPr>
            <a:cxnSpLocks/>
          </p:cNvCxnSpPr>
          <p:nvPr/>
        </p:nvCxnSpPr>
        <p:spPr>
          <a:xfrm>
            <a:off x="6408712" y="5297234"/>
            <a:ext cx="0" cy="453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2E8A76-F822-446D-8D7F-8BD38145BFF4}"/>
              </a:ext>
            </a:extLst>
          </p:cNvPr>
          <p:cNvCxnSpPr/>
          <p:nvPr/>
        </p:nvCxnSpPr>
        <p:spPr>
          <a:xfrm>
            <a:off x="9074176" y="4165813"/>
            <a:ext cx="0" cy="180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B304482-B5CE-C372-E588-F637CE7214DE}"/>
              </a:ext>
            </a:extLst>
          </p:cNvPr>
          <p:cNvSpPr/>
          <p:nvPr/>
        </p:nvSpPr>
        <p:spPr>
          <a:xfrm>
            <a:off x="5916223" y="5297234"/>
            <a:ext cx="477469" cy="466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5E8B24-74E9-CE52-2B69-8FA774D54439}"/>
              </a:ext>
            </a:extLst>
          </p:cNvPr>
          <p:cNvSpPr/>
          <p:nvPr/>
        </p:nvSpPr>
        <p:spPr>
          <a:xfrm>
            <a:off x="6423733" y="5300169"/>
            <a:ext cx="477469" cy="4662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26F9B8-9E94-CD68-23AF-B09EE8CF6C3C}"/>
              </a:ext>
            </a:extLst>
          </p:cNvPr>
          <p:cNvCxnSpPr>
            <a:cxnSpLocks/>
          </p:cNvCxnSpPr>
          <p:nvPr/>
        </p:nvCxnSpPr>
        <p:spPr>
          <a:xfrm flipH="1">
            <a:off x="6600933" y="3764692"/>
            <a:ext cx="2864343" cy="1699476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D9E317-7CF4-8FD7-35CF-8CFA8F494CBB}"/>
              </a:ext>
            </a:extLst>
          </p:cNvPr>
          <p:cNvCxnSpPr>
            <a:cxnSpLocks/>
          </p:cNvCxnSpPr>
          <p:nvPr/>
        </p:nvCxnSpPr>
        <p:spPr>
          <a:xfrm>
            <a:off x="5437697" y="3822357"/>
            <a:ext cx="778795" cy="1641811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4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plate, table, cup, indoor&#10;&#10;Description automatically generated">
            <a:extLst>
              <a:ext uri="{FF2B5EF4-FFF2-40B4-BE49-F238E27FC236}">
                <a16:creationId xmlns:a16="http://schemas.microsoft.com/office/drawing/2014/main" id="{1A22490F-BE2F-0EBC-22FB-7687813E8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334" t="22412" r="18687" b="17589"/>
          <a:stretch/>
        </p:blipFill>
        <p:spPr>
          <a:xfrm>
            <a:off x="6487854" y="1893096"/>
            <a:ext cx="4951874" cy="35381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and metallographic inspection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1455C2-D33A-A76C-CD8F-92BA24D6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751557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Metallographic inspection is carried out with a Carl Zeiss AXIO Imager optical microscope.</a:t>
            </a:r>
          </a:p>
          <a:p>
            <a:pPr marL="0" lvl="1" indent="0" algn="just">
              <a:buNone/>
            </a:pPr>
            <a:r>
              <a:rPr lang="en-GB" sz="1400" b="1" dirty="0"/>
              <a:t>On transverse cross sections, subsequent deep copper etching with HNO3 is performed.</a:t>
            </a:r>
            <a:endParaRPr lang="en-GB" sz="1400" dirty="0"/>
          </a:p>
        </p:txBody>
      </p:sp>
      <p:pic>
        <p:nvPicPr>
          <p:cNvPr id="7" name="Picture 6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E86A943E-AABA-072A-8094-EFFD3AE63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5797" b="7315"/>
          <a:stretch/>
        </p:blipFill>
        <p:spPr>
          <a:xfrm>
            <a:off x="242618" y="1893096"/>
            <a:ext cx="5326890" cy="307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71D7A0-C4A1-0922-AE25-080EEF7B5A36}"/>
              </a:ext>
            </a:extLst>
          </p:cNvPr>
          <p:cNvSpPr txBox="1"/>
          <p:nvPr/>
        </p:nvSpPr>
        <p:spPr>
          <a:xfrm>
            <a:off x="242618" y="5093847"/>
            <a:ext cx="5326890" cy="369332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Metallographic samples as-prepared (representative pictures): transverse cross sections (left) and longitudinal cross sections (right)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BBF0D-0031-6682-0D0B-5411B52181CE}"/>
              </a:ext>
            </a:extLst>
          </p:cNvPr>
          <p:cNvSpPr txBox="1"/>
          <p:nvPr/>
        </p:nvSpPr>
        <p:spPr>
          <a:xfrm>
            <a:off x="476655" y="2672810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bended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499CD-ED76-7E1F-F691-71151E3EB790}"/>
              </a:ext>
            </a:extLst>
          </p:cNvPr>
          <p:cNvSpPr txBox="1"/>
          <p:nvPr/>
        </p:nvSpPr>
        <p:spPr>
          <a:xfrm>
            <a:off x="3790545" y="1932415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bended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8039C-A872-981E-6CF1-44901F500E5F}"/>
              </a:ext>
            </a:extLst>
          </p:cNvPr>
          <p:cNvSpPr txBox="1"/>
          <p:nvPr/>
        </p:nvSpPr>
        <p:spPr>
          <a:xfrm>
            <a:off x="476655" y="3426051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reference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4C4AE-688F-010B-B11A-965E7C1DADB6}"/>
              </a:ext>
            </a:extLst>
          </p:cNvPr>
          <p:cNvSpPr txBox="1"/>
          <p:nvPr/>
        </p:nvSpPr>
        <p:spPr>
          <a:xfrm>
            <a:off x="3819725" y="3998068"/>
            <a:ext cx="91439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reference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F1B0CD-FFE7-E337-CC50-562D593C1810}"/>
              </a:ext>
            </a:extLst>
          </p:cNvPr>
          <p:cNvSpPr txBox="1"/>
          <p:nvPr/>
        </p:nvSpPr>
        <p:spPr>
          <a:xfrm>
            <a:off x="7305473" y="5293233"/>
            <a:ext cx="3677055" cy="738664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Illustration of transverse cross section after deep copper etching (0,5-1 mm of copper is removed.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Only SC filaments (grey phase) remain close to surface.</a:t>
            </a:r>
          </a:p>
        </p:txBody>
      </p:sp>
    </p:spTree>
    <p:extLst>
      <p:ext uri="{BB962C8B-B14F-4D97-AF65-F5344CB8AC3E}">
        <p14:creationId xmlns:p14="http://schemas.microsoft.com/office/powerpoint/2010/main" val="262777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1455C2-D33A-A76C-CD8F-92BA24D68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01" y="984623"/>
            <a:ext cx="11380811" cy="2001768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In the following slides, representative pictures are illustrating the status of the cable and SC filaments.</a:t>
            </a:r>
          </a:p>
          <a:p>
            <a:pPr marL="0" lvl="1" indent="0" algn="just">
              <a:buNone/>
            </a:pPr>
            <a:r>
              <a:rPr lang="en-GB" sz="1400" b="1" dirty="0"/>
              <a:t>All  original high-definition pictures are set out in annexes</a:t>
            </a:r>
          </a:p>
          <a:p>
            <a:pPr marL="0" lvl="1" indent="0" algn="just">
              <a:buNone/>
            </a:pPr>
            <a:endParaRPr lang="en-GB" sz="1400" b="1" dirty="0">
              <a:solidFill>
                <a:srgbClr val="FF0000"/>
              </a:solidFill>
            </a:endParaRPr>
          </a:p>
          <a:p>
            <a:pPr marL="0" lvl="1" indent="0" algn="just">
              <a:buNone/>
            </a:pPr>
            <a:r>
              <a:rPr lang="en-GB" sz="1400" b="1" dirty="0">
                <a:solidFill>
                  <a:srgbClr val="FF0000"/>
                </a:solidFill>
              </a:rPr>
              <a:t>The thorough examination all transverse and longitudinal cross sections (bended cable and reference) did not reveal any cracks at SC filaments.</a:t>
            </a:r>
          </a:p>
          <a:p>
            <a:pPr marL="0" lvl="1" indent="0" algn="just">
              <a:buNone/>
            </a:pPr>
            <a:r>
              <a:rPr lang="en-GB" sz="1400" b="1" dirty="0">
                <a:solidFill>
                  <a:srgbClr val="FF0000"/>
                </a:solidFill>
              </a:rPr>
              <a:t>Subsequent deep copper etching on transverse cross sections did not reveal any collapsed SC filaments.</a:t>
            </a:r>
          </a:p>
          <a:p>
            <a:pPr marL="0" lvl="1" indent="0">
              <a:buNone/>
            </a:pPr>
            <a:endParaRPr lang="en-GB" sz="1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F1C246-640C-50B8-5718-59BF961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95998-1043-BA4C-D988-7723BC36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50237-2EE5-978B-7032-1882CD2A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A picture containing indoor, floor, kitchenware, kitchen appliance&#10;&#10;Description automatically generated">
            <a:extLst>
              <a:ext uri="{FF2B5EF4-FFF2-40B4-BE49-F238E27FC236}">
                <a16:creationId xmlns:a16="http://schemas.microsoft.com/office/drawing/2014/main" id="{22F0B57A-9498-541F-2FB2-55D885293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9770"/>
          <a:stretch/>
        </p:blipFill>
        <p:spPr>
          <a:xfrm>
            <a:off x="3199203" y="2733675"/>
            <a:ext cx="5793594" cy="34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6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sz="1400" dirty="0">
                <a:solidFill>
                  <a:schemeClr val="accent2"/>
                </a:solidFill>
              </a:rPr>
              <a:t>longitudinal cross 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157D30-2894-5533-0C48-E17E496EF8EA}"/>
              </a:ext>
            </a:extLst>
          </p:cNvPr>
          <p:cNvSpPr txBox="1"/>
          <p:nvPr/>
        </p:nvSpPr>
        <p:spPr>
          <a:xfrm>
            <a:off x="1927738" y="5951536"/>
            <a:ext cx="890374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Hard bending                                                                            soft bending      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1EFDF26-30D0-142F-857D-2833BAD8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2" y="906464"/>
            <a:ext cx="6476202" cy="494803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B6A0837-0CC2-0916-461D-E53FA7AE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96" y="876427"/>
            <a:ext cx="5594404" cy="4978071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6892301B-0C83-7F1F-3B0C-14E51C8B2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7" y="906464"/>
            <a:ext cx="5498490" cy="5238750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00EB5D44-F1E5-DD57-B026-15EFFD6D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491" y="1482725"/>
            <a:ext cx="5498490" cy="5238750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8A6B1EFC-76B9-2BFE-7E1A-C68969A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9517" y="664267"/>
            <a:ext cx="549849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sz="1400" dirty="0">
                <a:solidFill>
                  <a:schemeClr val="accent2"/>
                </a:solidFill>
              </a:rPr>
              <a:t>transverse cross 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A51B42-3470-CB2B-210D-3F731372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550" y="0"/>
            <a:ext cx="252859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DCB67D-62B1-EF89-EDBF-7A8C9DA7F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781" y="0"/>
            <a:ext cx="2186338" cy="685800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135AC4B-2498-3890-13FA-E222EFDC9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39512"/>
            <a:ext cx="6315914" cy="1860863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“opening” of the cable is visible, especially for “hard bending” sample.</a:t>
            </a:r>
          </a:p>
          <a:p>
            <a:pPr marL="0" lvl="1" indent="0" algn="just">
              <a:buNone/>
            </a:pPr>
            <a:r>
              <a:rPr lang="en-GB" sz="1400" b="1" dirty="0"/>
              <a:t>This indicates an geometrical adaptation of the cable under bending stress.</a:t>
            </a:r>
          </a:p>
          <a:p>
            <a:pPr marL="0" lvl="1" indent="0" algn="just">
              <a:buNone/>
            </a:pPr>
            <a:endParaRPr lang="en-GB" sz="1400" b="1" dirty="0"/>
          </a:p>
          <a:p>
            <a:pPr marL="0" lvl="1" indent="0" algn="just">
              <a:buNone/>
            </a:pPr>
            <a:r>
              <a:rPr lang="en-GB" sz="1400" b="1" dirty="0"/>
              <a:t>No cracks and or indications of deformations have been noticed during optical inspection.</a:t>
            </a:r>
          </a:p>
          <a:p>
            <a:pPr marL="0" lvl="1" indent="0" algn="just">
              <a:buNone/>
            </a:pP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44D97-AEB5-DE85-3DE4-5F6225BFD12C}"/>
              </a:ext>
            </a:extLst>
          </p:cNvPr>
          <p:cNvSpPr txBox="1"/>
          <p:nvPr/>
        </p:nvSpPr>
        <p:spPr>
          <a:xfrm>
            <a:off x="7581614" y="1812928"/>
            <a:ext cx="1392849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Hard bending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34147-B5C2-1923-BBEE-25525E72375E}"/>
              </a:ext>
            </a:extLst>
          </p:cNvPr>
          <p:cNvSpPr txBox="1"/>
          <p:nvPr/>
        </p:nvSpPr>
        <p:spPr>
          <a:xfrm>
            <a:off x="9934933" y="1812928"/>
            <a:ext cx="130453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Soft bending</a:t>
            </a: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85A21C-4D2B-56BE-EF8E-F12B8B2BE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78955"/>
            <a:ext cx="3571874" cy="3403145"/>
          </a:xfrm>
          <a:prstGeom prst="rect">
            <a:avLst/>
          </a:prstGeom>
        </p:spPr>
      </p:pic>
      <p:pic>
        <p:nvPicPr>
          <p:cNvPr id="23" name="Picture 22" descr="A picture containing circle&#10;&#10;Description automatically generated">
            <a:extLst>
              <a:ext uri="{FF2B5EF4-FFF2-40B4-BE49-F238E27FC236}">
                <a16:creationId xmlns:a16="http://schemas.microsoft.com/office/drawing/2014/main" id="{AF891125-AE2D-81DC-ADDB-1334F2659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10" y="2936347"/>
            <a:ext cx="3656772" cy="3484032"/>
          </a:xfrm>
          <a:prstGeom prst="rect">
            <a:avLst/>
          </a:prstGeom>
        </p:spPr>
      </p:pic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605D57-9504-7D9C-2D40-4EDB55ED9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42" y="3202471"/>
            <a:ext cx="3513287" cy="3347325"/>
          </a:xfrm>
          <a:prstGeom prst="rect">
            <a:avLst/>
          </a:prstGeom>
        </p:spPr>
      </p:pic>
      <p:pic>
        <p:nvPicPr>
          <p:cNvPr id="33" name="Picture 32" descr="Radar chart&#10;&#10;Description automatically generated">
            <a:extLst>
              <a:ext uri="{FF2B5EF4-FFF2-40B4-BE49-F238E27FC236}">
                <a16:creationId xmlns:a16="http://schemas.microsoft.com/office/drawing/2014/main" id="{24C72E48-33B6-BA8E-B7E2-06A9B5091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252" y="3499111"/>
            <a:ext cx="3513286" cy="33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6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sz="1200" dirty="0">
                <a:solidFill>
                  <a:srgbClr val="FF0000"/>
                </a:solidFill>
              </a:rPr>
              <a:t>Etched / transverse cross </a:t>
            </a:r>
            <a:r>
              <a:rPr lang="en-US" sz="1400" dirty="0">
                <a:solidFill>
                  <a:srgbClr val="FF0000"/>
                </a:solidFill>
              </a:rPr>
              <a:t>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24/02/2023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EDMS 2788659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E82B3B-B3E7-DCEA-9AFE-23F1B59C2C3C}"/>
              </a:ext>
            </a:extLst>
          </p:cNvPr>
          <p:cNvGrpSpPr/>
          <p:nvPr/>
        </p:nvGrpSpPr>
        <p:grpSpPr>
          <a:xfrm>
            <a:off x="7141945" y="-72"/>
            <a:ext cx="5050055" cy="6825465"/>
            <a:chOff x="7141945" y="-72"/>
            <a:chExt cx="5050055" cy="6825465"/>
          </a:xfrm>
        </p:grpSpPr>
        <p:pic>
          <p:nvPicPr>
            <p:cNvPr id="8" name="Picture 7" descr="A picture containing text, indoor, guitar&#10;&#10;Description automatically generated">
              <a:extLst>
                <a:ext uri="{FF2B5EF4-FFF2-40B4-BE49-F238E27FC236}">
                  <a16:creationId xmlns:a16="http://schemas.microsoft.com/office/drawing/2014/main" id="{6614EE4C-130B-D1C4-E034-1FE02EB42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1945" y="-72"/>
              <a:ext cx="5050055" cy="682546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9CF2B1-434B-0B80-C592-A40B05C22F3B}"/>
                </a:ext>
              </a:extLst>
            </p:cNvPr>
            <p:cNvSpPr txBox="1"/>
            <p:nvPr/>
          </p:nvSpPr>
          <p:spPr>
            <a:xfrm>
              <a:off x="9087910" y="2650326"/>
              <a:ext cx="1304537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Soft bending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0F61F6-1E80-B4F8-8843-147F5EF60A28}"/>
              </a:ext>
            </a:extLst>
          </p:cNvPr>
          <p:cNvGrpSpPr/>
          <p:nvPr/>
        </p:nvGrpSpPr>
        <p:grpSpPr>
          <a:xfrm>
            <a:off x="7009677" y="11760"/>
            <a:ext cx="5182323" cy="6801799"/>
            <a:chOff x="1596664" y="-80324"/>
            <a:chExt cx="5182323" cy="6801799"/>
          </a:xfrm>
        </p:grpSpPr>
        <p:pic>
          <p:nvPicPr>
            <p:cNvPr id="19" name="Picture 18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246C2132-9800-7045-4A73-A3A0BAEB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664" y="-80324"/>
              <a:ext cx="5182323" cy="68017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518CE-8446-BE79-253C-9B30EF5F5213}"/>
                </a:ext>
              </a:extLst>
            </p:cNvPr>
            <p:cNvSpPr txBox="1"/>
            <p:nvPr/>
          </p:nvSpPr>
          <p:spPr>
            <a:xfrm>
              <a:off x="3611330" y="2364945"/>
              <a:ext cx="1392849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Hard bending</a:t>
              </a:r>
            </a:p>
          </p:txBody>
        </p:sp>
      </p:grp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60F71A7D-5ADF-5AC1-0743-99C336A9E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39512"/>
            <a:ext cx="7009676" cy="1218677"/>
          </a:xfrm>
        </p:spPr>
        <p:txBody>
          <a:bodyPr/>
          <a:lstStyle/>
          <a:p>
            <a:pPr marL="0" lvl="1" indent="0" algn="just">
              <a:buNone/>
            </a:pPr>
            <a:r>
              <a:rPr lang="en-GB" sz="1400" b="1" dirty="0"/>
              <a:t>No collapsed filament have been observed after deep copper etching.</a:t>
            </a:r>
          </a:p>
          <a:p>
            <a:pPr marL="0" lvl="1" indent="0" algn="just">
              <a:buNone/>
            </a:pPr>
            <a:endParaRPr lang="en-GB" sz="1400" b="1" dirty="0"/>
          </a:p>
          <a:p>
            <a:pPr marL="0" lvl="1" indent="0" algn="just">
              <a:buNone/>
            </a:pPr>
            <a:r>
              <a:rPr lang="en-GB" sz="1400" b="1" dirty="0"/>
              <a:t>Pictures are illustrating bended cable and reference cable that appear both intact.</a:t>
            </a:r>
          </a:p>
          <a:p>
            <a:pPr marL="0" lvl="1" indent="0" algn="just">
              <a:buNone/>
            </a:pPr>
            <a:endParaRPr lang="en-GB" sz="1400" dirty="0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D5E01279-8A27-9BDA-ADF1-983EB198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3" y="2148676"/>
            <a:ext cx="3518802" cy="3352579"/>
          </a:xfrm>
          <a:prstGeom prst="rect">
            <a:avLst/>
          </a:prstGeom>
        </p:spPr>
      </p:pic>
      <p:pic>
        <p:nvPicPr>
          <p:cNvPr id="30" name="Picture 29" descr="A close-up of a human eye&#10;&#10;Description automatically generated with medium confidence">
            <a:extLst>
              <a:ext uri="{FF2B5EF4-FFF2-40B4-BE49-F238E27FC236}">
                <a16:creationId xmlns:a16="http://schemas.microsoft.com/office/drawing/2014/main" id="{361C7549-2DDE-4D0D-0FD8-49B80A50E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51" y="2618476"/>
            <a:ext cx="3518802" cy="3352580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C11320-2E16-8355-3D83-0C30F269F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765" y="3005494"/>
            <a:ext cx="3996871" cy="38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Corporate16-9</Template>
  <TotalTime>404</TotalTime>
  <Words>751</Words>
  <Application>Microsoft Office PowerPoint</Application>
  <PresentationFormat>Widescreen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MQXF taskforce Bending tests on reacted Rutherford cable  Metallographic inspection</vt:lpstr>
      <vt:lpstr>Introduction</vt:lpstr>
      <vt:lpstr>Samples and test set-up</vt:lpstr>
      <vt:lpstr>Sampling and method</vt:lpstr>
      <vt:lpstr>Preparation and metallographic inspection</vt:lpstr>
      <vt:lpstr>Results</vt:lpstr>
      <vt:lpstr>Results longitudinal cross sections</vt:lpstr>
      <vt:lpstr>Results transverse cross sections</vt:lpstr>
      <vt:lpstr>Results Etched / transverse cross sections</vt:lpstr>
      <vt:lpstr>Conclusion and discussion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Mickael Denis Crouvizier</dc:creator>
  <cp:lastModifiedBy>Mickael Denis Crouvizier</cp:lastModifiedBy>
  <cp:revision>61</cp:revision>
  <dcterms:created xsi:type="dcterms:W3CDTF">2020-01-15T13:24:58Z</dcterms:created>
  <dcterms:modified xsi:type="dcterms:W3CDTF">2023-02-24T08:42:11Z</dcterms:modified>
</cp:coreProperties>
</file>