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63" r:id="rId5"/>
    <p:sldId id="264" r:id="rId6"/>
    <p:sldId id="267" r:id="rId7"/>
    <p:sldId id="265" r:id="rId8"/>
    <p:sldId id="266"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B4C6E7"/>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3" autoAdjust="0"/>
    <p:restoredTop sz="96407" autoAdjust="0"/>
  </p:normalViewPr>
  <p:slideViewPr>
    <p:cSldViewPr snapToObjects="1" showGuides="1">
      <p:cViewPr varScale="1">
        <p:scale>
          <a:sx n="119" d="100"/>
          <a:sy n="119" d="100"/>
        </p:scale>
        <p:origin x="120" y="240"/>
      </p:cViewPr>
      <p:guideLst>
        <p:guide orient="horz" pos="4080"/>
        <p:guide pos="240"/>
      </p:guideLst>
    </p:cSldViewPr>
  </p:slideViewPr>
  <p:notesTextViewPr>
    <p:cViewPr>
      <p:scale>
        <a:sx n="3" d="2"/>
        <a:sy n="3" d="2"/>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12/02/2020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12/02/2020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QXFA121 Reacted Coil Lead Displacement – February 12,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QXFA121 Reacted Coil Lead Displacement – February 12,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QXFA121 Reacted Coil Lead Displacement – February 12,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QXFA121 Reacted Coil Lead Displacement – February 12,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QXFA121 Reacted Coil Lead Displacement – February 12,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QXFA121 Reacted Coil Lead Displacement – February 12,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QXFA121 Reacted Coil Lead Displacement – February 12, 2020</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BDF1A5C2-C27E-4B0A-AB73-E6C304C90981}"/>
              </a:ext>
            </a:extLst>
          </p:cNvPr>
          <p:cNvPicPr>
            <a:picLocks noChangeAspect="1"/>
          </p:cNvPicPr>
          <p:nvPr userDrawn="1"/>
        </p:nvPicPr>
        <p:blipFill rotWithShape="1">
          <a:blip r:embed="rId10"/>
          <a:srcRect r="76503"/>
          <a:stretch/>
        </p:blipFill>
        <p:spPr>
          <a:xfrm>
            <a:off x="1619672" y="6228601"/>
            <a:ext cx="639919" cy="5915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634656"/>
            <a:ext cx="7869223" cy="1658439"/>
          </a:xfrm>
        </p:spPr>
        <p:txBody>
          <a:bodyPr/>
          <a:lstStyle/>
          <a:p>
            <a:r>
              <a:rPr lang="en-GB" sz="3600" dirty="0"/>
              <a:t>QXFA121 Reacted Coil Lead Displacement</a:t>
            </a:r>
          </a:p>
        </p:txBody>
      </p:sp>
      <p:sp>
        <p:nvSpPr>
          <p:cNvPr id="3" name="Sous-titre 2"/>
          <p:cNvSpPr>
            <a:spLocks noGrp="1"/>
          </p:cNvSpPr>
          <p:nvPr>
            <p:ph type="subTitle" idx="1"/>
          </p:nvPr>
        </p:nvSpPr>
        <p:spPr>
          <a:xfrm>
            <a:off x="1371600" y="4307161"/>
            <a:ext cx="6480000" cy="1210071"/>
          </a:xfrm>
        </p:spPr>
        <p:txBody>
          <a:bodyPr>
            <a:normAutofit/>
          </a:bodyPr>
          <a:lstStyle/>
          <a:p>
            <a:r>
              <a:rPr lang="en-GB" dirty="0"/>
              <a:t>Fred Nobrega</a:t>
            </a:r>
          </a:p>
          <a:p>
            <a:r>
              <a:rPr lang="en-GB" dirty="0"/>
              <a:t>Giorgio Ambrosio</a:t>
            </a:r>
          </a:p>
        </p:txBody>
      </p:sp>
      <p:sp>
        <p:nvSpPr>
          <p:cNvPr id="4" name="Espace réservé du texte 3"/>
          <p:cNvSpPr>
            <a:spLocks noGrp="1"/>
          </p:cNvSpPr>
          <p:nvPr>
            <p:ph type="body" sz="quarter" idx="14"/>
          </p:nvPr>
        </p:nvSpPr>
        <p:spPr>
          <a:xfrm>
            <a:off x="1371600" y="5589240"/>
            <a:ext cx="6480000" cy="504056"/>
          </a:xfrm>
        </p:spPr>
        <p:txBody>
          <a:bodyPr>
            <a:normAutofit lnSpcReduction="10000"/>
          </a:bodyPr>
          <a:lstStyle/>
          <a:p>
            <a:r>
              <a:rPr lang="en-US" dirty="0"/>
              <a:t>Coil Working Group Meeting</a:t>
            </a:r>
          </a:p>
          <a:p>
            <a:r>
              <a:rPr lang="en-US" dirty="0"/>
              <a:t>February 12, 2020</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A072-9296-443C-8555-0847A06C94D7}"/>
              </a:ext>
            </a:extLst>
          </p:cNvPr>
          <p:cNvSpPr>
            <a:spLocks noGrp="1"/>
          </p:cNvSpPr>
          <p:nvPr>
            <p:ph type="title"/>
          </p:nvPr>
        </p:nvSpPr>
        <p:spPr/>
        <p:txBody>
          <a:bodyPr/>
          <a:lstStyle/>
          <a:p>
            <a:r>
              <a:rPr lang="en-US" dirty="0"/>
              <a:t>QXFA121 Prep for Impregnation</a:t>
            </a:r>
          </a:p>
        </p:txBody>
      </p:sp>
      <p:sp>
        <p:nvSpPr>
          <p:cNvPr id="3" name="Content Placeholder 2">
            <a:extLst>
              <a:ext uri="{FF2B5EF4-FFF2-40B4-BE49-F238E27FC236}">
                <a16:creationId xmlns:a16="http://schemas.microsoft.com/office/drawing/2014/main" id="{42B3B6C2-95D6-417C-AF7F-C86A9CCA01C3}"/>
              </a:ext>
            </a:extLst>
          </p:cNvPr>
          <p:cNvSpPr>
            <a:spLocks noGrp="1"/>
          </p:cNvSpPr>
          <p:nvPr>
            <p:ph idx="1"/>
          </p:nvPr>
        </p:nvSpPr>
        <p:spPr>
          <a:xfrm>
            <a:off x="612000" y="1219200"/>
            <a:ext cx="3311928" cy="4598377"/>
          </a:xfrm>
        </p:spPr>
        <p:txBody>
          <a:bodyPr>
            <a:normAutofit fontScale="92500" lnSpcReduction="10000"/>
          </a:bodyPr>
          <a:lstStyle/>
          <a:p>
            <a:r>
              <a:rPr lang="en-US" dirty="0"/>
              <a:t>The mandrel block stuck to the base plate. During the removal process the technician bumped the tip of the L2 lead. The lead was displaced in the plane of the mid-plane shim. </a:t>
            </a:r>
          </a:p>
          <a:p>
            <a:r>
              <a:rPr lang="en-US" dirty="0"/>
              <a:t>DR11968 was written.</a:t>
            </a:r>
          </a:p>
        </p:txBody>
      </p:sp>
      <p:sp>
        <p:nvSpPr>
          <p:cNvPr id="4" name="Slide Number Placeholder 3">
            <a:extLst>
              <a:ext uri="{FF2B5EF4-FFF2-40B4-BE49-F238E27FC236}">
                <a16:creationId xmlns:a16="http://schemas.microsoft.com/office/drawing/2014/main" id="{77682925-4FED-4D49-AA55-44888329DE8C}"/>
              </a:ext>
            </a:extLst>
          </p:cNvPr>
          <p:cNvSpPr>
            <a:spLocks noGrp="1"/>
          </p:cNvSpPr>
          <p:nvPr>
            <p:ph type="sldNum" sz="quarter" idx="12"/>
          </p:nvPr>
        </p:nvSpPr>
        <p:spPr/>
        <p:txBody>
          <a:bodyPr/>
          <a:lstStyle/>
          <a:p>
            <a:fld id="{BFDCA1C4-9514-7B4F-976F-D92F7E296653}" type="slidenum">
              <a:rPr lang="fr-FR" smtClean="0"/>
              <a:pPr/>
              <a:t>2</a:t>
            </a:fld>
            <a:endParaRPr lang="fr-FR"/>
          </a:p>
        </p:txBody>
      </p:sp>
      <p:sp>
        <p:nvSpPr>
          <p:cNvPr id="5" name="Footer Placeholder 4">
            <a:extLst>
              <a:ext uri="{FF2B5EF4-FFF2-40B4-BE49-F238E27FC236}">
                <a16:creationId xmlns:a16="http://schemas.microsoft.com/office/drawing/2014/main" id="{788A3410-7B84-4058-8D49-39CB815947FF}"/>
              </a:ext>
            </a:extLst>
          </p:cNvPr>
          <p:cNvSpPr>
            <a:spLocks noGrp="1"/>
          </p:cNvSpPr>
          <p:nvPr>
            <p:ph type="ftr" sz="quarter" idx="3"/>
          </p:nvPr>
        </p:nvSpPr>
        <p:spPr/>
        <p:txBody>
          <a:bodyPr/>
          <a:lstStyle/>
          <a:p>
            <a:r>
              <a:rPr lang="en-US"/>
              <a:t>QXFA121 Reacted Coil Lead Displacement – February 12, 2020</a:t>
            </a:r>
            <a:endParaRPr lang="en-GB" dirty="0"/>
          </a:p>
        </p:txBody>
      </p:sp>
      <p:pic>
        <p:nvPicPr>
          <p:cNvPr id="6" name="Picture 5" descr="A picture containing indoor, table, sitting, luggage&#10;&#10;Description automatically generated">
            <a:extLst>
              <a:ext uri="{FF2B5EF4-FFF2-40B4-BE49-F238E27FC236}">
                <a16:creationId xmlns:a16="http://schemas.microsoft.com/office/drawing/2014/main" id="{E8565B5D-B1B0-4629-BFF2-14C316FBB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857312" y="914986"/>
            <a:ext cx="2086992" cy="1565244"/>
          </a:xfrm>
          <a:prstGeom prst="rect">
            <a:avLst/>
          </a:prstGeom>
        </p:spPr>
      </p:pic>
      <p:pic>
        <p:nvPicPr>
          <p:cNvPr id="7" name="Picture 6" descr="A picture containing sitting, holding, black, table&#10;&#10;Description automatically generated">
            <a:extLst>
              <a:ext uri="{FF2B5EF4-FFF2-40B4-BE49-F238E27FC236}">
                <a16:creationId xmlns:a16="http://schemas.microsoft.com/office/drawing/2014/main" id="{907C455A-B970-4414-AC99-2A00C6109E23}"/>
              </a:ext>
            </a:extLst>
          </p:cNvPr>
          <p:cNvPicPr>
            <a:picLocks noChangeAspect="1"/>
          </p:cNvPicPr>
          <p:nvPr/>
        </p:nvPicPr>
        <p:blipFill rotWithShape="1">
          <a:blip r:embed="rId3">
            <a:extLst>
              <a:ext uri="{28A0092B-C50C-407E-A947-70E740481C1C}">
                <a14:useLocalDpi xmlns:a14="http://schemas.microsoft.com/office/drawing/2010/main" val="0"/>
              </a:ext>
            </a:extLst>
          </a:blip>
          <a:srcRect t="18102" b="16118"/>
          <a:stretch/>
        </p:blipFill>
        <p:spPr>
          <a:xfrm>
            <a:off x="5985945" y="914986"/>
            <a:ext cx="3172681" cy="1565245"/>
          </a:xfrm>
          <a:prstGeom prst="rect">
            <a:avLst/>
          </a:prstGeom>
        </p:spPr>
      </p:pic>
      <p:pic>
        <p:nvPicPr>
          <p:cNvPr id="26" name="Picture 25" descr="A picture containing object, measure, sitting, wooden&#10;&#10;Description automatically generated">
            <a:extLst>
              <a:ext uri="{FF2B5EF4-FFF2-40B4-BE49-F238E27FC236}">
                <a16:creationId xmlns:a16="http://schemas.microsoft.com/office/drawing/2014/main" id="{C2CAC909-0EEF-4D15-BAEB-C0BEEFA74B50}"/>
              </a:ext>
            </a:extLst>
          </p:cNvPr>
          <p:cNvPicPr>
            <a:picLocks noChangeAspect="1"/>
          </p:cNvPicPr>
          <p:nvPr/>
        </p:nvPicPr>
        <p:blipFill>
          <a:blip r:embed="rId4"/>
          <a:stretch>
            <a:fillRect/>
          </a:stretch>
        </p:blipFill>
        <p:spPr>
          <a:xfrm>
            <a:off x="4499992" y="2636910"/>
            <a:ext cx="4310463" cy="3230490"/>
          </a:xfrm>
          <a:prstGeom prst="rect">
            <a:avLst/>
          </a:prstGeom>
        </p:spPr>
      </p:pic>
    </p:spTree>
    <p:extLst>
      <p:ext uri="{BB962C8B-B14F-4D97-AF65-F5344CB8AC3E}">
        <p14:creationId xmlns:p14="http://schemas.microsoft.com/office/powerpoint/2010/main" val="56918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roof of a building&#10;&#10;Description automatically generated">
            <a:extLst>
              <a:ext uri="{FF2B5EF4-FFF2-40B4-BE49-F238E27FC236}">
                <a16:creationId xmlns:a16="http://schemas.microsoft.com/office/drawing/2014/main" id="{8DD512D2-9481-4296-AD23-8E953D041476}"/>
              </a:ext>
            </a:extLst>
          </p:cNvPr>
          <p:cNvPicPr>
            <a:picLocks noChangeAspect="1"/>
          </p:cNvPicPr>
          <p:nvPr/>
        </p:nvPicPr>
        <p:blipFill>
          <a:blip r:embed="rId2"/>
          <a:stretch>
            <a:fillRect/>
          </a:stretch>
        </p:blipFill>
        <p:spPr>
          <a:xfrm>
            <a:off x="4774515" y="1700808"/>
            <a:ext cx="3923928" cy="2942946"/>
          </a:xfrm>
          <a:prstGeom prst="rect">
            <a:avLst/>
          </a:prstGeom>
        </p:spPr>
      </p:pic>
      <p:sp>
        <p:nvSpPr>
          <p:cNvPr id="2" name="Title 1">
            <a:extLst>
              <a:ext uri="{FF2B5EF4-FFF2-40B4-BE49-F238E27FC236}">
                <a16:creationId xmlns:a16="http://schemas.microsoft.com/office/drawing/2014/main" id="{4207901D-6105-4FDD-BA65-AD140D58FAA2}"/>
              </a:ext>
            </a:extLst>
          </p:cNvPr>
          <p:cNvSpPr>
            <a:spLocks noGrp="1"/>
          </p:cNvSpPr>
          <p:nvPr>
            <p:ph type="title"/>
          </p:nvPr>
        </p:nvSpPr>
        <p:spPr/>
        <p:txBody>
          <a:bodyPr/>
          <a:lstStyle/>
          <a:p>
            <a:r>
              <a:rPr lang="en-US" dirty="0"/>
              <a:t>Layer 2 Lead</a:t>
            </a:r>
          </a:p>
        </p:txBody>
      </p:sp>
      <p:sp>
        <p:nvSpPr>
          <p:cNvPr id="3" name="Content Placeholder 2">
            <a:extLst>
              <a:ext uri="{FF2B5EF4-FFF2-40B4-BE49-F238E27FC236}">
                <a16:creationId xmlns:a16="http://schemas.microsoft.com/office/drawing/2014/main" id="{17DBD547-7145-4974-9E0A-7D1F67469D23}"/>
              </a:ext>
            </a:extLst>
          </p:cNvPr>
          <p:cNvSpPr>
            <a:spLocks noGrp="1"/>
          </p:cNvSpPr>
          <p:nvPr>
            <p:ph idx="1"/>
          </p:nvPr>
        </p:nvSpPr>
        <p:spPr/>
        <p:txBody>
          <a:bodyPr/>
          <a:lstStyle/>
          <a:p>
            <a:r>
              <a:rPr lang="en-US" dirty="0"/>
              <a:t>No visible strand damage.</a:t>
            </a:r>
          </a:p>
        </p:txBody>
      </p:sp>
      <p:sp>
        <p:nvSpPr>
          <p:cNvPr id="4" name="Slide Number Placeholder 3">
            <a:extLst>
              <a:ext uri="{FF2B5EF4-FFF2-40B4-BE49-F238E27FC236}">
                <a16:creationId xmlns:a16="http://schemas.microsoft.com/office/drawing/2014/main" id="{686805D2-8989-42A5-ADBB-3D41DC655674}"/>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5" name="Footer Placeholder 4">
            <a:extLst>
              <a:ext uri="{FF2B5EF4-FFF2-40B4-BE49-F238E27FC236}">
                <a16:creationId xmlns:a16="http://schemas.microsoft.com/office/drawing/2014/main" id="{94EFF46A-7587-451E-8494-7D922326A28B}"/>
              </a:ext>
            </a:extLst>
          </p:cNvPr>
          <p:cNvSpPr>
            <a:spLocks noGrp="1"/>
          </p:cNvSpPr>
          <p:nvPr>
            <p:ph type="ftr" sz="quarter" idx="3"/>
          </p:nvPr>
        </p:nvSpPr>
        <p:spPr/>
        <p:txBody>
          <a:bodyPr/>
          <a:lstStyle/>
          <a:p>
            <a:r>
              <a:rPr lang="en-US"/>
              <a:t>QXFA121 Reacted Coil Lead Displacement – February 12, 2020</a:t>
            </a:r>
            <a:endParaRPr lang="en-GB" dirty="0"/>
          </a:p>
        </p:txBody>
      </p:sp>
      <p:pic>
        <p:nvPicPr>
          <p:cNvPr id="7" name="Picture 6">
            <a:extLst>
              <a:ext uri="{FF2B5EF4-FFF2-40B4-BE49-F238E27FC236}">
                <a16:creationId xmlns:a16="http://schemas.microsoft.com/office/drawing/2014/main" id="{A3C8AEF0-301A-4816-99B0-D4DFF120EB7C}"/>
              </a:ext>
            </a:extLst>
          </p:cNvPr>
          <p:cNvPicPr>
            <a:picLocks noChangeAspect="1"/>
          </p:cNvPicPr>
          <p:nvPr/>
        </p:nvPicPr>
        <p:blipFill>
          <a:blip r:embed="rId3"/>
          <a:stretch>
            <a:fillRect/>
          </a:stretch>
        </p:blipFill>
        <p:spPr>
          <a:xfrm>
            <a:off x="457201" y="1700808"/>
            <a:ext cx="3923928" cy="2942946"/>
          </a:xfrm>
          <a:prstGeom prst="rect">
            <a:avLst/>
          </a:prstGeom>
        </p:spPr>
      </p:pic>
      <p:sp>
        <p:nvSpPr>
          <p:cNvPr id="8" name="Oval 7">
            <a:extLst>
              <a:ext uri="{FF2B5EF4-FFF2-40B4-BE49-F238E27FC236}">
                <a16:creationId xmlns:a16="http://schemas.microsoft.com/office/drawing/2014/main" id="{473F8789-6343-4F9B-A5E6-C475ABC0E00D}"/>
              </a:ext>
            </a:extLst>
          </p:cNvPr>
          <p:cNvSpPr/>
          <p:nvPr/>
        </p:nvSpPr>
        <p:spPr>
          <a:xfrm>
            <a:off x="3032213" y="2063904"/>
            <a:ext cx="792088" cy="360040"/>
          </a:xfrm>
          <a:prstGeom prst="ellipse">
            <a:avLst/>
          </a:prstGeom>
          <a:noFill/>
          <a:ln w="19050">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B568F66-7199-4FDB-96AB-301E8FDB85F4}"/>
              </a:ext>
            </a:extLst>
          </p:cNvPr>
          <p:cNvSpPr/>
          <p:nvPr/>
        </p:nvSpPr>
        <p:spPr>
          <a:xfrm>
            <a:off x="6084168" y="2081808"/>
            <a:ext cx="1185225" cy="504056"/>
          </a:xfrm>
          <a:prstGeom prst="ellipse">
            <a:avLst/>
          </a:prstGeom>
          <a:noFill/>
          <a:ln w="19050">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he roof of a building&#10;&#10;Description automatically generated">
            <a:extLst>
              <a:ext uri="{FF2B5EF4-FFF2-40B4-BE49-F238E27FC236}">
                <a16:creationId xmlns:a16="http://schemas.microsoft.com/office/drawing/2014/main" id="{4BFDB6E0-9B20-4655-98E4-56869A1A329D}"/>
              </a:ext>
            </a:extLst>
          </p:cNvPr>
          <p:cNvPicPr>
            <a:picLocks noChangeAspect="1"/>
          </p:cNvPicPr>
          <p:nvPr/>
        </p:nvPicPr>
        <p:blipFill rotWithShape="1">
          <a:blip r:embed="rId2"/>
          <a:srcRect l="36832" t="14395" r="31971" b="68477"/>
          <a:stretch/>
        </p:blipFill>
        <p:spPr>
          <a:xfrm>
            <a:off x="2442397" y="3796351"/>
            <a:ext cx="4474519" cy="1842449"/>
          </a:xfrm>
          <a:prstGeom prst="rect">
            <a:avLst/>
          </a:prstGeom>
          <a:ln w="28575" cap="sq">
            <a:solidFill>
              <a:schemeClr val="accent1">
                <a:lumMod val="40000"/>
                <a:lumOff val="60000"/>
              </a:schemeClr>
            </a:solidFill>
            <a:miter lim="800000"/>
          </a:ln>
          <a:effectLst/>
        </p:spPr>
      </p:pic>
      <p:cxnSp>
        <p:nvCxnSpPr>
          <p:cNvPr id="15" name="Straight Arrow Connector 14">
            <a:extLst>
              <a:ext uri="{FF2B5EF4-FFF2-40B4-BE49-F238E27FC236}">
                <a16:creationId xmlns:a16="http://schemas.microsoft.com/office/drawing/2014/main" id="{CA3BD208-68E2-4480-9EF3-5EA33913E13F}"/>
              </a:ext>
            </a:extLst>
          </p:cNvPr>
          <p:cNvCxnSpPr>
            <a:cxnSpLocks/>
            <a:stCxn id="9" idx="3"/>
          </p:cNvCxnSpPr>
          <p:nvPr/>
        </p:nvCxnSpPr>
        <p:spPr>
          <a:xfrm flipH="1">
            <a:off x="5603996" y="2512047"/>
            <a:ext cx="653744" cy="1204985"/>
          </a:xfrm>
          <a:prstGeom prst="straightConnector1">
            <a:avLst/>
          </a:prstGeom>
          <a:ln w="19050">
            <a:solidFill>
              <a:schemeClr val="accent1">
                <a:lumMod val="60000"/>
                <a:lumOff val="4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43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1073-DC67-4310-841A-B1E37F021D42}"/>
              </a:ext>
            </a:extLst>
          </p:cNvPr>
          <p:cNvSpPr>
            <a:spLocks noGrp="1"/>
          </p:cNvSpPr>
          <p:nvPr>
            <p:ph type="title"/>
          </p:nvPr>
        </p:nvSpPr>
        <p:spPr>
          <a:xfrm>
            <a:off x="899592" y="180000"/>
            <a:ext cx="7632408" cy="720000"/>
          </a:xfrm>
        </p:spPr>
        <p:txBody>
          <a:bodyPr/>
          <a:lstStyle/>
          <a:p>
            <a:r>
              <a:rPr lang="en-US" dirty="0"/>
              <a:t>Bending Strain</a:t>
            </a:r>
          </a:p>
        </p:txBody>
      </p:sp>
      <p:graphicFrame>
        <p:nvGraphicFramePr>
          <p:cNvPr id="9" name="Content Placeholder 8">
            <a:extLst>
              <a:ext uri="{FF2B5EF4-FFF2-40B4-BE49-F238E27FC236}">
                <a16:creationId xmlns:a16="http://schemas.microsoft.com/office/drawing/2014/main" id="{844CC33F-5C06-4B66-8CDE-FF65510F9CEE}"/>
              </a:ext>
            </a:extLst>
          </p:cNvPr>
          <p:cNvGraphicFramePr>
            <a:graphicFrameLocks noGrp="1"/>
          </p:cNvGraphicFramePr>
          <p:nvPr>
            <p:ph idx="1"/>
            <p:extLst>
              <p:ext uri="{D42A27DB-BD31-4B8C-83A1-F6EECF244321}">
                <p14:modId xmlns:p14="http://schemas.microsoft.com/office/powerpoint/2010/main" val="4178251480"/>
              </p:ext>
            </p:extLst>
          </p:nvPr>
        </p:nvGraphicFramePr>
        <p:xfrm>
          <a:off x="5089426" y="1196752"/>
          <a:ext cx="3719091" cy="1023806"/>
        </p:xfrm>
        <a:graphic>
          <a:graphicData uri="http://schemas.openxmlformats.org/drawingml/2006/table">
            <a:tbl>
              <a:tblPr>
                <a:tableStyleId>{5C22544A-7EE6-4342-B048-85BDC9FD1C3A}</a:tableStyleId>
              </a:tblPr>
              <a:tblGrid>
                <a:gridCol w="1521967">
                  <a:extLst>
                    <a:ext uri="{9D8B030D-6E8A-4147-A177-3AD203B41FA5}">
                      <a16:colId xmlns:a16="http://schemas.microsoft.com/office/drawing/2014/main" val="1038630925"/>
                    </a:ext>
                  </a:extLst>
                </a:gridCol>
                <a:gridCol w="549281">
                  <a:extLst>
                    <a:ext uri="{9D8B030D-6E8A-4147-A177-3AD203B41FA5}">
                      <a16:colId xmlns:a16="http://schemas.microsoft.com/office/drawing/2014/main" val="4040648958"/>
                    </a:ext>
                  </a:extLst>
                </a:gridCol>
                <a:gridCol w="549281">
                  <a:extLst>
                    <a:ext uri="{9D8B030D-6E8A-4147-A177-3AD203B41FA5}">
                      <a16:colId xmlns:a16="http://schemas.microsoft.com/office/drawing/2014/main" val="2380499531"/>
                    </a:ext>
                  </a:extLst>
                </a:gridCol>
                <a:gridCol w="549281">
                  <a:extLst>
                    <a:ext uri="{9D8B030D-6E8A-4147-A177-3AD203B41FA5}">
                      <a16:colId xmlns:a16="http://schemas.microsoft.com/office/drawing/2014/main" val="1689961292"/>
                    </a:ext>
                  </a:extLst>
                </a:gridCol>
                <a:gridCol w="549281">
                  <a:extLst>
                    <a:ext uri="{9D8B030D-6E8A-4147-A177-3AD203B41FA5}">
                      <a16:colId xmlns:a16="http://schemas.microsoft.com/office/drawing/2014/main" val="1669729258"/>
                    </a:ext>
                  </a:extLst>
                </a:gridCol>
              </a:tblGrid>
              <a:tr h="171650">
                <a:tc>
                  <a:txBody>
                    <a:bodyPr/>
                    <a:lstStyle/>
                    <a:p>
                      <a:pPr algn="l" fontAlgn="b"/>
                      <a:r>
                        <a:rPr lang="en-US" sz="1050" b="1" i="0" u="none" strike="noStrike" dirty="0">
                          <a:solidFill>
                            <a:srgbClr val="000000"/>
                          </a:solidFill>
                          <a:effectLst/>
                          <a:latin typeface="+mn-lt"/>
                        </a:rPr>
                        <a:t>Single wire </a:t>
                      </a:r>
                    </a:p>
                    <a:p>
                      <a:pPr algn="l" fontAlgn="b"/>
                      <a:r>
                        <a:rPr lang="en-US" sz="1050" b="1" i="0" u="none" strike="noStrike" dirty="0">
                          <a:solidFill>
                            <a:srgbClr val="000000"/>
                          </a:solidFill>
                          <a:effectLst/>
                          <a:latin typeface="+mn-lt"/>
                        </a:rPr>
                        <a:t>bending strain</a:t>
                      </a:r>
                    </a:p>
                  </a:txBody>
                  <a:tcPr marL="0" marR="0" marT="0" marB="0" anchor="b"/>
                </a:tc>
                <a:tc>
                  <a:txBody>
                    <a:bodyPr/>
                    <a:lstStyle/>
                    <a:p>
                      <a:pPr algn="ctr" fontAlgn="b"/>
                      <a:r>
                        <a:rPr lang="en-US" sz="1000" u="none" strike="noStrike">
                          <a:effectLst/>
                        </a:rPr>
                        <a:t>mm</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inches</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inches</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inches</a:t>
                      </a:r>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8900282"/>
                  </a:ext>
                </a:extLst>
              </a:tr>
              <a:tr h="171650">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9721886"/>
                  </a:ext>
                </a:extLst>
              </a:tr>
              <a:tr h="171650">
                <a:tc>
                  <a:txBody>
                    <a:bodyPr/>
                    <a:lstStyle/>
                    <a:p>
                      <a:pPr algn="l" fontAlgn="b"/>
                      <a:r>
                        <a:rPr lang="en-US" sz="1000" u="none" strike="noStrike" dirty="0">
                          <a:effectLst/>
                        </a:rPr>
                        <a:t>Radius after bending</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548.132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66.25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33.31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21.58</a:t>
                      </a:r>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6571944"/>
                  </a:ext>
                </a:extLst>
              </a:tr>
              <a:tr h="180233">
                <a:tc>
                  <a:txBody>
                    <a:bodyPr/>
                    <a:lstStyle/>
                    <a:p>
                      <a:pPr algn="l" fontAlgn="b"/>
                      <a:r>
                        <a:rPr lang="en-US" sz="1000" u="none" strike="noStrike" dirty="0">
                          <a:effectLst/>
                        </a:rPr>
                        <a:t>Strand </a:t>
                      </a:r>
                      <a:r>
                        <a:rPr lang="en-US" sz="1000" u="none" strike="noStrike" dirty="0" err="1">
                          <a:effectLst/>
                        </a:rPr>
                        <a:t>Dia</a:t>
                      </a: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0.85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0.715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0.715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0.715</a:t>
                      </a:r>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1264399"/>
                  </a:ext>
                </a:extLst>
              </a:tr>
              <a:tr h="180233">
                <a:tc>
                  <a:txBody>
                    <a:bodyPr/>
                    <a:lstStyle/>
                    <a:p>
                      <a:pPr algn="l" fontAlgn="b"/>
                      <a:r>
                        <a:rPr lang="en-US" sz="1000" b="0" i="0" u="none" strike="noStrike" dirty="0">
                          <a:solidFill>
                            <a:srgbClr val="000000"/>
                          </a:solidFill>
                          <a:effectLst/>
                          <a:latin typeface="+mn-lt"/>
                        </a:rPr>
                        <a:t>Stain</a:t>
                      </a:r>
                    </a:p>
                  </a:txBody>
                  <a:tcPr marL="0" marR="0" marT="0" marB="0" anchor="b"/>
                </a:tc>
                <a:tc>
                  <a:txBody>
                    <a:bodyPr/>
                    <a:lstStyle/>
                    <a:p>
                      <a:pPr algn="ctr" fontAlgn="b"/>
                      <a:r>
                        <a:rPr lang="en-US" sz="1000" b="0" i="0" u="none" strike="noStrike" dirty="0">
                          <a:solidFill>
                            <a:srgbClr val="000000"/>
                          </a:solidFill>
                          <a:effectLst/>
                          <a:latin typeface="+mn-lt"/>
                        </a:rPr>
                        <a:t>0.00078</a:t>
                      </a:r>
                    </a:p>
                  </a:txBody>
                  <a:tcPr marL="0" marR="0" marT="0" marB="0" anchor="b"/>
                </a:tc>
                <a:tc>
                  <a:txBody>
                    <a:bodyPr/>
                    <a:lstStyle/>
                    <a:p>
                      <a:pPr algn="r" fontAlgn="b"/>
                      <a:r>
                        <a:rPr lang="en-US" sz="1000" b="0" i="0" u="none" strike="noStrike" dirty="0">
                          <a:solidFill>
                            <a:srgbClr val="000000"/>
                          </a:solidFill>
                          <a:effectLst/>
                          <a:latin typeface="+mn-lt"/>
                        </a:rPr>
                        <a:t>0.00025</a:t>
                      </a:r>
                    </a:p>
                  </a:txBody>
                  <a:tcPr marL="0" marR="0" marT="0" marB="0" anchor="b"/>
                </a:tc>
                <a:tc>
                  <a:txBody>
                    <a:bodyPr/>
                    <a:lstStyle/>
                    <a:p>
                      <a:pPr algn="r" fontAlgn="b"/>
                      <a:r>
                        <a:rPr lang="en-US" sz="1000" b="0" i="0" u="none" strike="noStrike" dirty="0">
                          <a:solidFill>
                            <a:srgbClr val="000000"/>
                          </a:solidFill>
                          <a:effectLst/>
                          <a:latin typeface="+mn-lt"/>
                        </a:rPr>
                        <a:t>0.0005</a:t>
                      </a:r>
                    </a:p>
                  </a:txBody>
                  <a:tcPr marL="0" marR="0" marT="0" marB="0" anchor="b"/>
                </a:tc>
                <a:tc>
                  <a:txBody>
                    <a:bodyPr/>
                    <a:lstStyle/>
                    <a:p>
                      <a:pPr algn="r" fontAlgn="b"/>
                      <a:r>
                        <a:rPr lang="en-US" sz="1000" b="0" i="0" u="none" strike="noStrike" dirty="0">
                          <a:solidFill>
                            <a:srgbClr val="000000"/>
                          </a:solidFill>
                          <a:effectLst/>
                          <a:latin typeface="+mn-lt"/>
                        </a:rPr>
                        <a:t>0.00078</a:t>
                      </a:r>
                    </a:p>
                  </a:txBody>
                  <a:tcPr marL="0" marR="0" marT="0" marB="0" anchor="b"/>
                </a:tc>
                <a:extLst>
                  <a:ext uri="{0D108BD9-81ED-4DB2-BD59-A6C34878D82A}">
                    <a16:rowId xmlns:a16="http://schemas.microsoft.com/office/drawing/2014/main" val="3987149299"/>
                  </a:ext>
                </a:extLst>
              </a:tr>
            </a:tbl>
          </a:graphicData>
        </a:graphic>
      </p:graphicFrame>
      <p:sp>
        <p:nvSpPr>
          <p:cNvPr id="4" name="Slide Number Placeholder 3">
            <a:extLst>
              <a:ext uri="{FF2B5EF4-FFF2-40B4-BE49-F238E27FC236}">
                <a16:creationId xmlns:a16="http://schemas.microsoft.com/office/drawing/2014/main" id="{156AF1AB-FFB9-45B1-AE5D-5B9B223053FB}"/>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5" name="Footer Placeholder 4">
            <a:extLst>
              <a:ext uri="{FF2B5EF4-FFF2-40B4-BE49-F238E27FC236}">
                <a16:creationId xmlns:a16="http://schemas.microsoft.com/office/drawing/2014/main" id="{42506DF7-B4B1-478F-86DC-E9E9F31EBD6A}"/>
              </a:ext>
            </a:extLst>
          </p:cNvPr>
          <p:cNvSpPr>
            <a:spLocks noGrp="1"/>
          </p:cNvSpPr>
          <p:nvPr>
            <p:ph type="ftr" sz="quarter" idx="3"/>
          </p:nvPr>
        </p:nvSpPr>
        <p:spPr/>
        <p:txBody>
          <a:bodyPr/>
          <a:lstStyle/>
          <a:p>
            <a:r>
              <a:rPr lang="en-US"/>
              <a:t>QXFA121 Reacted Coil Lead Displacement – February 12, 2020</a:t>
            </a:r>
            <a:endParaRPr lang="en-GB" dirty="0"/>
          </a:p>
        </p:txBody>
      </p:sp>
      <p:graphicFrame>
        <p:nvGraphicFramePr>
          <p:cNvPr id="6" name="Table 5">
            <a:extLst>
              <a:ext uri="{FF2B5EF4-FFF2-40B4-BE49-F238E27FC236}">
                <a16:creationId xmlns:a16="http://schemas.microsoft.com/office/drawing/2014/main" id="{1FD512ED-3929-4D8E-BA71-A84814FAE283}"/>
              </a:ext>
            </a:extLst>
          </p:cNvPr>
          <p:cNvGraphicFramePr>
            <a:graphicFrameLocks noGrp="1"/>
          </p:cNvGraphicFramePr>
          <p:nvPr>
            <p:extLst>
              <p:ext uri="{D42A27DB-BD31-4B8C-83A1-F6EECF244321}">
                <p14:modId xmlns:p14="http://schemas.microsoft.com/office/powerpoint/2010/main" val="623859902"/>
              </p:ext>
            </p:extLst>
          </p:nvPr>
        </p:nvGraphicFramePr>
        <p:xfrm>
          <a:off x="683568" y="1196752"/>
          <a:ext cx="4268372" cy="4533006"/>
        </p:xfrm>
        <a:graphic>
          <a:graphicData uri="http://schemas.openxmlformats.org/drawingml/2006/table">
            <a:tbl>
              <a:tblPr>
                <a:tableStyleId>{5C22544A-7EE6-4342-B048-85BDC9FD1C3A}</a:tableStyleId>
              </a:tblPr>
              <a:tblGrid>
                <a:gridCol w="1521967">
                  <a:extLst>
                    <a:ext uri="{9D8B030D-6E8A-4147-A177-3AD203B41FA5}">
                      <a16:colId xmlns:a16="http://schemas.microsoft.com/office/drawing/2014/main" val="2884993177"/>
                    </a:ext>
                  </a:extLst>
                </a:gridCol>
                <a:gridCol w="549281">
                  <a:extLst>
                    <a:ext uri="{9D8B030D-6E8A-4147-A177-3AD203B41FA5}">
                      <a16:colId xmlns:a16="http://schemas.microsoft.com/office/drawing/2014/main" val="1201391329"/>
                    </a:ext>
                  </a:extLst>
                </a:gridCol>
                <a:gridCol w="549281">
                  <a:extLst>
                    <a:ext uri="{9D8B030D-6E8A-4147-A177-3AD203B41FA5}">
                      <a16:colId xmlns:a16="http://schemas.microsoft.com/office/drawing/2014/main" val="1351691992"/>
                    </a:ext>
                  </a:extLst>
                </a:gridCol>
                <a:gridCol w="549281">
                  <a:extLst>
                    <a:ext uri="{9D8B030D-6E8A-4147-A177-3AD203B41FA5}">
                      <a16:colId xmlns:a16="http://schemas.microsoft.com/office/drawing/2014/main" val="4033021870"/>
                    </a:ext>
                  </a:extLst>
                </a:gridCol>
                <a:gridCol w="549281">
                  <a:extLst>
                    <a:ext uri="{9D8B030D-6E8A-4147-A177-3AD203B41FA5}">
                      <a16:colId xmlns:a16="http://schemas.microsoft.com/office/drawing/2014/main" val="1752524113"/>
                    </a:ext>
                  </a:extLst>
                </a:gridCol>
                <a:gridCol w="549281">
                  <a:extLst>
                    <a:ext uri="{9D8B030D-6E8A-4147-A177-3AD203B41FA5}">
                      <a16:colId xmlns:a16="http://schemas.microsoft.com/office/drawing/2014/main" val="1354714964"/>
                    </a:ext>
                  </a:extLst>
                </a:gridCol>
              </a:tblGrid>
              <a:tr h="214563">
                <a:tc>
                  <a:txBody>
                    <a:bodyPr/>
                    <a:lstStyle/>
                    <a:p>
                      <a:pPr algn="l" fontAlgn="b"/>
                      <a:r>
                        <a:rPr lang="en-US" sz="1300" u="none" strike="noStrike" dirty="0">
                          <a:effectLst/>
                        </a:rPr>
                        <a:t>Strain due to bending</a:t>
                      </a:r>
                      <a:endParaRPr lang="en-US" sz="13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487890"/>
                  </a:ext>
                </a:extLst>
              </a:tr>
              <a:tr h="171650">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mm</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inches</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inches</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inches</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5619241"/>
                  </a:ext>
                </a:extLst>
              </a:tr>
              <a:tr h="171650">
                <a:tc>
                  <a:txBody>
                    <a:bodyPr/>
                    <a:lstStyle/>
                    <a:p>
                      <a:pPr algn="l" fontAlgn="b"/>
                      <a:r>
                        <a:rPr lang="en-US" sz="1000" u="none" strike="noStrike" dirty="0">
                          <a:effectLst/>
                        </a:rPr>
                        <a:t>Radius before bending</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infinite</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6971227"/>
                  </a:ext>
                </a:extLst>
              </a:tr>
              <a:tr h="171650">
                <a:tc>
                  <a:txBody>
                    <a:bodyPr/>
                    <a:lstStyle/>
                    <a:p>
                      <a:pPr algn="l" fontAlgn="b"/>
                      <a:r>
                        <a:rPr lang="en-US" sz="1000" u="none" strike="noStrike" dirty="0">
                          <a:effectLst/>
                        </a:rPr>
                        <a:t>Radius after bending</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548.132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66.25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33.31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21.58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1287580"/>
                  </a:ext>
                </a:extLst>
              </a:tr>
              <a:tr h="180233">
                <a:tc>
                  <a:txBody>
                    <a:bodyPr/>
                    <a:lstStyle/>
                    <a:p>
                      <a:pPr algn="l" fontAlgn="b"/>
                      <a:r>
                        <a:rPr lang="en-US" sz="1000" u="none" strike="noStrike">
                          <a:effectLst/>
                        </a:rPr>
                        <a:t>Cable width</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18.15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0.715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0.715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0.715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1172569"/>
                  </a:ext>
                </a:extLst>
              </a:tr>
              <a:tr h="180233">
                <a:tc>
                  <a:txBody>
                    <a:bodyPr/>
                    <a:lstStyle/>
                    <a:p>
                      <a:pPr algn="l" fontAlgn="b"/>
                      <a:r>
                        <a:rPr lang="en-US" sz="1000" u="none" strike="noStrike">
                          <a:effectLst/>
                        </a:rPr>
                        <a:t>Drop from horizontal</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19.8 mm</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4021302"/>
                  </a:ext>
                </a:extLst>
              </a:tr>
              <a:tr h="171650">
                <a:tc>
                  <a:txBody>
                    <a:bodyPr/>
                    <a:lstStyle/>
                    <a:p>
                      <a:pPr algn="l" fontAlgn="b"/>
                      <a:r>
                        <a:rPr lang="en-US" sz="1000" u="none" strike="noStrike">
                          <a:effectLst/>
                        </a:rPr>
                        <a:t>Max strain</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0.0166</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0.0054</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0.0107</a:t>
                      </a:r>
                      <a:endParaRPr lang="en-US" sz="1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0.0166</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9578803"/>
                  </a:ext>
                </a:extLst>
              </a:tr>
              <a:tr h="171650">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0801676"/>
                  </a:ext>
                </a:extLst>
              </a:tr>
              <a:tr h="171650">
                <a:tc>
                  <a:txBody>
                    <a:bodyPr/>
                    <a:lstStyle/>
                    <a:p>
                      <a:pPr algn="l" fontAlgn="b"/>
                      <a:r>
                        <a:rPr lang="en-US" sz="1000" u="none" strike="noStrike">
                          <a:effectLst/>
                        </a:rPr>
                        <a:t>criteria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0.0005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89869694"/>
                  </a:ext>
                </a:extLst>
              </a:tr>
              <a:tr h="171650">
                <a:tc>
                  <a:txBody>
                    <a:bodyPr/>
                    <a:lstStyle/>
                    <a:p>
                      <a:pPr algn="l" fontAlgn="b"/>
                      <a:r>
                        <a:rPr lang="en-US" sz="1000" u="none" strike="noStrike">
                          <a:effectLst/>
                        </a:rPr>
                        <a:t>damage threshold</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0.0020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9195813"/>
                  </a:ext>
                </a:extLst>
              </a:tr>
              <a:tr h="171650">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5428968"/>
                  </a:ext>
                </a:extLst>
              </a:tr>
              <a:tr h="171650">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80582442"/>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9368136"/>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0674736"/>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30370117"/>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6349889"/>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1347936"/>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66114880"/>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1337948"/>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40997996"/>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23535116"/>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402671"/>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4867608"/>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55464431"/>
                  </a:ext>
                </a:extLst>
              </a:tr>
              <a:tr h="171650">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3718565"/>
                  </a:ext>
                </a:extLst>
              </a:tr>
            </a:tbl>
          </a:graphicData>
        </a:graphic>
      </p:graphicFrame>
      <p:pic>
        <p:nvPicPr>
          <p:cNvPr id="7" name="Object 2">
            <a:extLst>
              <a:ext uri="{63B3BB69-23CF-44E3-9099-C40C66FF867C}">
                <a14:compatExt xmlns:a14="http://schemas.microsoft.com/office/drawing/2010/main" spid="_x0000_s1026"/>
              </a:ext>
              <a:ext uri="{FF2B5EF4-FFF2-40B4-BE49-F238E27FC236}">
                <a16:creationId xmlns:a16="http://schemas.microsoft.com/office/drawing/2014/main" id="{0C588D78-7847-4797-8C9F-B651865CE385}"/>
              </a:ext>
            </a:extLst>
          </p:cNvPr>
          <p:cNvPicPr>
            <a:picLocks noChangeAspect="1"/>
          </p:cNvPicPr>
          <p:nvPr/>
        </p:nvPicPr>
        <p:blipFill>
          <a:blip r:embed="rId2"/>
          <a:stretch>
            <a:fillRect/>
          </a:stretch>
        </p:blipFill>
        <p:spPr>
          <a:xfrm>
            <a:off x="3226743" y="2768377"/>
            <a:ext cx="2124075" cy="819150"/>
          </a:xfrm>
          <a:prstGeom prst="rect">
            <a:avLst/>
          </a:prstGeom>
        </p:spPr>
      </p:pic>
      <p:pic>
        <p:nvPicPr>
          <p:cNvPr id="8" name="Object 3">
            <a:extLst>
              <a:ext uri="{63B3BB69-23CF-44E3-9099-C40C66FF867C}">
                <a14:compatExt xmlns:a14="http://schemas.microsoft.com/office/drawing/2010/main" spid="_x0000_s1027"/>
              </a:ext>
              <a:ext uri="{FF2B5EF4-FFF2-40B4-BE49-F238E27FC236}">
                <a16:creationId xmlns:a16="http://schemas.microsoft.com/office/drawing/2014/main" id="{ED0D9F40-6481-4109-B7DB-9D3FC6C93BEA}"/>
              </a:ext>
            </a:extLst>
          </p:cNvPr>
          <p:cNvPicPr>
            <a:picLocks noChangeAspect="1"/>
          </p:cNvPicPr>
          <p:nvPr/>
        </p:nvPicPr>
        <p:blipFill>
          <a:blip r:embed="rId3"/>
          <a:stretch>
            <a:fillRect/>
          </a:stretch>
        </p:blipFill>
        <p:spPr>
          <a:xfrm>
            <a:off x="1102668" y="3730402"/>
            <a:ext cx="4257675" cy="2019300"/>
          </a:xfrm>
          <a:prstGeom prst="rect">
            <a:avLst/>
          </a:prstGeom>
        </p:spPr>
      </p:pic>
    </p:spTree>
    <p:extLst>
      <p:ext uri="{BB962C8B-B14F-4D97-AF65-F5344CB8AC3E}">
        <p14:creationId xmlns:p14="http://schemas.microsoft.com/office/powerpoint/2010/main" val="49550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3F6D-06C3-4F51-8777-81DFBC74D8F4}"/>
              </a:ext>
            </a:extLst>
          </p:cNvPr>
          <p:cNvSpPr>
            <a:spLocks noGrp="1"/>
          </p:cNvSpPr>
          <p:nvPr>
            <p:ph type="title"/>
          </p:nvPr>
        </p:nvSpPr>
        <p:spPr/>
        <p:txBody>
          <a:bodyPr/>
          <a:lstStyle/>
          <a:p>
            <a:r>
              <a:rPr lang="en-US" dirty="0"/>
              <a:t>Mitigation</a:t>
            </a:r>
          </a:p>
        </p:txBody>
      </p:sp>
      <p:sp>
        <p:nvSpPr>
          <p:cNvPr id="3" name="Content Placeholder 2">
            <a:extLst>
              <a:ext uri="{FF2B5EF4-FFF2-40B4-BE49-F238E27FC236}">
                <a16:creationId xmlns:a16="http://schemas.microsoft.com/office/drawing/2014/main" id="{B547EC4E-270C-4246-8A5E-3A0256D6B574}"/>
              </a:ext>
            </a:extLst>
          </p:cNvPr>
          <p:cNvSpPr>
            <a:spLocks noGrp="1"/>
          </p:cNvSpPr>
          <p:nvPr>
            <p:ph idx="1"/>
          </p:nvPr>
        </p:nvSpPr>
        <p:spPr>
          <a:xfrm>
            <a:off x="612000" y="1219200"/>
            <a:ext cx="3887992" cy="4906963"/>
          </a:xfrm>
        </p:spPr>
        <p:txBody>
          <a:bodyPr/>
          <a:lstStyle/>
          <a:p>
            <a:r>
              <a:rPr lang="en-US" dirty="0"/>
              <a:t>Tap threaded holes to mandrel blocks to extract mandrel</a:t>
            </a:r>
          </a:p>
          <a:p>
            <a:r>
              <a:rPr lang="en-US" dirty="0"/>
              <a:t>Modify size of tab on the bottom of mandrel blocks that need to be removed.</a:t>
            </a:r>
          </a:p>
          <a:p>
            <a:r>
              <a:rPr lang="en-US" dirty="0"/>
              <a:t>Clamp lead to SS midplane shim after removal of 1</a:t>
            </a:r>
            <a:r>
              <a:rPr lang="en-US" baseline="30000" dirty="0"/>
              <a:t>st</a:t>
            </a:r>
            <a:r>
              <a:rPr lang="en-US" dirty="0"/>
              <a:t> mandrel block.</a:t>
            </a:r>
          </a:p>
          <a:p>
            <a:endParaRPr lang="en-US" dirty="0"/>
          </a:p>
        </p:txBody>
      </p:sp>
      <p:sp>
        <p:nvSpPr>
          <p:cNvPr id="4" name="Slide Number Placeholder 3">
            <a:extLst>
              <a:ext uri="{FF2B5EF4-FFF2-40B4-BE49-F238E27FC236}">
                <a16:creationId xmlns:a16="http://schemas.microsoft.com/office/drawing/2014/main" id="{7F000398-453A-45AC-BD06-544CA6991611}"/>
              </a:ext>
            </a:extLst>
          </p:cNvPr>
          <p:cNvSpPr>
            <a:spLocks noGrp="1"/>
          </p:cNvSpPr>
          <p:nvPr>
            <p:ph type="sldNum" sz="quarter" idx="12"/>
          </p:nvPr>
        </p:nvSpPr>
        <p:spPr/>
        <p:txBody>
          <a:bodyPr/>
          <a:lstStyle/>
          <a:p>
            <a:fld id="{BFDCA1C4-9514-7B4F-976F-D92F7E296653}" type="slidenum">
              <a:rPr lang="fr-FR" smtClean="0"/>
              <a:pPr/>
              <a:t>5</a:t>
            </a:fld>
            <a:endParaRPr lang="fr-FR"/>
          </a:p>
        </p:txBody>
      </p:sp>
      <p:sp>
        <p:nvSpPr>
          <p:cNvPr id="5" name="Footer Placeholder 4">
            <a:extLst>
              <a:ext uri="{FF2B5EF4-FFF2-40B4-BE49-F238E27FC236}">
                <a16:creationId xmlns:a16="http://schemas.microsoft.com/office/drawing/2014/main" id="{8095B1DB-000F-4383-B00D-103D9A802C88}"/>
              </a:ext>
            </a:extLst>
          </p:cNvPr>
          <p:cNvSpPr>
            <a:spLocks noGrp="1"/>
          </p:cNvSpPr>
          <p:nvPr>
            <p:ph type="ftr" sz="quarter" idx="3"/>
          </p:nvPr>
        </p:nvSpPr>
        <p:spPr/>
        <p:txBody>
          <a:bodyPr/>
          <a:lstStyle/>
          <a:p>
            <a:r>
              <a:rPr lang="en-US"/>
              <a:t>QXFA121 Reacted Coil Lead Displacement – February 12, 2020</a:t>
            </a:r>
            <a:endParaRPr lang="en-GB" dirty="0"/>
          </a:p>
        </p:txBody>
      </p:sp>
      <p:pic>
        <p:nvPicPr>
          <p:cNvPr id="6" name="Picture 5" descr="A picture containing indoor, table, sitting, luggage&#10;&#10;Description automatically generated">
            <a:extLst>
              <a:ext uri="{FF2B5EF4-FFF2-40B4-BE49-F238E27FC236}">
                <a16:creationId xmlns:a16="http://schemas.microsoft.com/office/drawing/2014/main" id="{1C4AA14D-F70D-4268-8ED6-3DB76F7F3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537402" y="1099725"/>
            <a:ext cx="4065806" cy="3049354"/>
          </a:xfrm>
          <a:prstGeom prst="rect">
            <a:avLst/>
          </a:prstGeom>
        </p:spPr>
      </p:pic>
    </p:spTree>
    <p:extLst>
      <p:ext uri="{BB962C8B-B14F-4D97-AF65-F5344CB8AC3E}">
        <p14:creationId xmlns:p14="http://schemas.microsoft.com/office/powerpoint/2010/main" val="3396460010"/>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EF391-2BAD-45F4-B22E-736040720C99}">
  <ds:schemaRefs>
    <ds:schemaRef ds:uri="http://purl.org/dc/elements/1.1/"/>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57681</TotalTime>
  <Words>231</Words>
  <Application>Microsoft Office PowerPoint</Application>
  <PresentationFormat>On-screen Show (4:3)</PresentationFormat>
  <Paragraphs>79</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Thème Office</vt:lpstr>
      <vt:lpstr>QXFA121 Reacted Coil Lead Displacement</vt:lpstr>
      <vt:lpstr>QXFA121 Prep for Impregnation</vt:lpstr>
      <vt:lpstr>Layer 2 Lead</vt:lpstr>
      <vt:lpstr>Bending Strain</vt:lpstr>
      <vt:lpstr>Mitigation</vt:lpstr>
    </vt:vector>
  </TitlesOfParts>
  <Manager>nobrega@fnal.gov</Manager>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nobrega@fnal.gov</dc:creator>
  <cp:lastModifiedBy>Alfred R. Nobrega x4271 10629N</cp:lastModifiedBy>
  <cp:revision>1033</cp:revision>
  <cp:lastPrinted>2019-03-13T20:49:19Z</cp:lastPrinted>
  <dcterms:created xsi:type="dcterms:W3CDTF">2016-03-23T12:58:39Z</dcterms:created>
  <dcterms:modified xsi:type="dcterms:W3CDTF">2020-02-12T23:57:02Z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