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63" r:id="rId5"/>
    <p:sldId id="265" r:id="rId6"/>
    <p:sldId id="271" r:id="rId7"/>
    <p:sldId id="264" r:id="rId8"/>
    <p:sldId id="274" r:id="rId9"/>
    <p:sldId id="279" r:id="rId10"/>
    <p:sldId id="277" r:id="rId11"/>
    <p:sldId id="278" r:id="rId12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0">
          <p15:clr>
            <a:srgbClr val="A4A3A4"/>
          </p15:clr>
        </p15:guide>
        <p15:guide id="2" pos="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1A18"/>
    <a:srgbClr val="41332A"/>
    <a:srgbClr val="FFE699"/>
    <a:srgbClr val="FFCC00"/>
    <a:srgbClr val="009900"/>
    <a:srgbClr val="B4C6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13" autoAdjust="0"/>
    <p:restoredTop sz="96407" autoAdjust="0"/>
  </p:normalViewPr>
  <p:slideViewPr>
    <p:cSldViewPr snapToObjects="1" showGuides="1">
      <p:cViewPr varScale="1">
        <p:scale>
          <a:sx n="86" d="100"/>
          <a:sy n="86" d="100"/>
        </p:scale>
        <p:origin x="282" y="84"/>
      </p:cViewPr>
      <p:guideLst>
        <p:guide orient="horz" pos="4080"/>
        <p:guide pos="2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Objects="1">
      <p:cViewPr varScale="1">
        <p:scale>
          <a:sx n="86" d="100"/>
          <a:sy n="86" d="100"/>
        </p:scale>
        <p:origin x="39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26/01/2021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04308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26/01/2021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35872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449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6C81D83-D392-484C-A88E-6AB33035C9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Coil Working Group Meeting  –  Jan 27, 2021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3772849-B30F-D54C-A5F3-D64DAAABE84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Coil Working Group Meeting  –  Jan 27, 2021</a:t>
            </a:r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6B94D09-7A60-A648-B25A-0BFF5AB8E9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Coil Working Group Meeting  –  Jan 27, 2021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4286763-24AF-3C41-8603-905CD75B0E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Coil Working Group Meeting  –  Jan 27, 2021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68520C9-A998-9043-9707-54258A4F6B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Coil Working Group Meeting  –  Jan 27, 2021</a:t>
            </a:r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Coil Working Group Meeting  –  Jan 27, 2021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98915" y="2634656"/>
            <a:ext cx="7200000" cy="1658439"/>
          </a:xfrm>
        </p:spPr>
        <p:txBody>
          <a:bodyPr/>
          <a:lstStyle/>
          <a:p>
            <a:r>
              <a:rPr lang="en-US" sz="3600" dirty="0"/>
              <a:t>MQXF125 Midplane Repair Options</a:t>
            </a:r>
            <a:endParaRPr lang="en-GB" sz="36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Fred Nobrega – FNAL 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1835696" y="5877272"/>
            <a:ext cx="6048672" cy="349250"/>
          </a:xfrm>
        </p:spPr>
        <p:txBody>
          <a:bodyPr>
            <a:normAutofit/>
          </a:bodyPr>
          <a:lstStyle/>
          <a:p>
            <a:r>
              <a:rPr lang="en-US" dirty="0"/>
              <a:t>Coil Working Group Meeting </a:t>
            </a:r>
            <a:r>
              <a:rPr lang="en-GB" dirty="0"/>
              <a:t>–</a:t>
            </a:r>
            <a:r>
              <a:rPr lang="en-US" dirty="0"/>
              <a:t> Wednesday Jan 27, 2021</a:t>
            </a:r>
            <a:endParaRPr lang="en-GB" dirty="0"/>
          </a:p>
        </p:txBody>
      </p:sp>
      <p:sp>
        <p:nvSpPr>
          <p:cNvPr id="8" name="Freeform 7"/>
          <p:cNvSpPr/>
          <p:nvPr/>
        </p:nvSpPr>
        <p:spPr>
          <a:xfrm>
            <a:off x="871672" y="908720"/>
            <a:ext cx="604431" cy="1286727"/>
          </a:xfrm>
          <a:custGeom>
            <a:avLst/>
            <a:gdLst>
              <a:gd name="connsiteX0" fmla="*/ 460739 w 604431"/>
              <a:gd name="connsiteY0" fmla="*/ 0 h 1286727"/>
              <a:gd name="connsiteX1" fmla="*/ 460739 w 604431"/>
              <a:gd name="connsiteY1" fmla="*/ 0 h 1286727"/>
              <a:gd name="connsiteX2" fmla="*/ 447677 w 604431"/>
              <a:gd name="connsiteY2" fmla="*/ 117566 h 1286727"/>
              <a:gd name="connsiteX3" fmla="*/ 421551 w 604431"/>
              <a:gd name="connsiteY3" fmla="*/ 156754 h 1286727"/>
              <a:gd name="connsiteX4" fmla="*/ 356237 w 604431"/>
              <a:gd name="connsiteY4" fmla="*/ 274320 h 1286727"/>
              <a:gd name="connsiteX5" fmla="*/ 330111 w 604431"/>
              <a:gd name="connsiteY5" fmla="*/ 313509 h 1286727"/>
              <a:gd name="connsiteX6" fmla="*/ 251734 w 604431"/>
              <a:gd name="connsiteY6" fmla="*/ 378823 h 1286727"/>
              <a:gd name="connsiteX7" fmla="*/ 225608 w 604431"/>
              <a:gd name="connsiteY7" fmla="*/ 418011 h 1286727"/>
              <a:gd name="connsiteX8" fmla="*/ 186419 w 604431"/>
              <a:gd name="connsiteY8" fmla="*/ 444137 h 1286727"/>
              <a:gd name="connsiteX9" fmla="*/ 134168 w 604431"/>
              <a:gd name="connsiteY9" fmla="*/ 522514 h 1286727"/>
              <a:gd name="connsiteX10" fmla="*/ 108042 w 604431"/>
              <a:gd name="connsiteY10" fmla="*/ 561703 h 1286727"/>
              <a:gd name="connsiteX11" fmla="*/ 68854 w 604431"/>
              <a:gd name="connsiteY11" fmla="*/ 679269 h 1286727"/>
              <a:gd name="connsiteX12" fmla="*/ 55791 w 604431"/>
              <a:gd name="connsiteY12" fmla="*/ 718457 h 1286727"/>
              <a:gd name="connsiteX13" fmla="*/ 42728 w 604431"/>
              <a:gd name="connsiteY13" fmla="*/ 757646 h 1286727"/>
              <a:gd name="connsiteX14" fmla="*/ 16602 w 604431"/>
              <a:gd name="connsiteY14" fmla="*/ 809897 h 1286727"/>
              <a:gd name="connsiteX15" fmla="*/ 16602 w 604431"/>
              <a:gd name="connsiteY15" fmla="*/ 1045029 h 1286727"/>
              <a:gd name="connsiteX16" fmla="*/ 55791 w 604431"/>
              <a:gd name="connsiteY16" fmla="*/ 1084217 h 1286727"/>
              <a:gd name="connsiteX17" fmla="*/ 121105 w 604431"/>
              <a:gd name="connsiteY17" fmla="*/ 1162594 h 1286727"/>
              <a:gd name="connsiteX18" fmla="*/ 173357 w 604431"/>
              <a:gd name="connsiteY18" fmla="*/ 1175657 h 1286727"/>
              <a:gd name="connsiteX19" fmla="*/ 199482 w 604431"/>
              <a:gd name="connsiteY19" fmla="*/ 1214846 h 1286727"/>
              <a:gd name="connsiteX20" fmla="*/ 238671 w 604431"/>
              <a:gd name="connsiteY20" fmla="*/ 1227909 h 1286727"/>
              <a:gd name="connsiteX21" fmla="*/ 277859 w 604431"/>
              <a:gd name="connsiteY21" fmla="*/ 1254034 h 1286727"/>
              <a:gd name="connsiteX22" fmla="*/ 369299 w 604431"/>
              <a:gd name="connsiteY22" fmla="*/ 1280160 h 1286727"/>
              <a:gd name="connsiteX23" fmla="*/ 591368 w 604431"/>
              <a:gd name="connsiteY23" fmla="*/ 1227909 h 1286727"/>
              <a:gd name="connsiteX24" fmla="*/ 604431 w 604431"/>
              <a:gd name="connsiteY24" fmla="*/ 1136469 h 1286727"/>
              <a:gd name="connsiteX25" fmla="*/ 578305 w 604431"/>
              <a:gd name="connsiteY25" fmla="*/ 757646 h 1286727"/>
              <a:gd name="connsiteX26" fmla="*/ 565242 w 604431"/>
              <a:gd name="connsiteY26" fmla="*/ 718457 h 1286727"/>
              <a:gd name="connsiteX27" fmla="*/ 578305 w 604431"/>
              <a:gd name="connsiteY27" fmla="*/ 235131 h 1286727"/>
              <a:gd name="connsiteX28" fmla="*/ 486865 w 604431"/>
              <a:gd name="connsiteY28" fmla="*/ 0 h 1286727"/>
              <a:gd name="connsiteX29" fmla="*/ 460739 w 604431"/>
              <a:gd name="connsiteY29" fmla="*/ 0 h 128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4431" h="1286727">
                <a:moveTo>
                  <a:pt x="460739" y="0"/>
                </a:moveTo>
                <a:lnTo>
                  <a:pt x="460739" y="0"/>
                </a:lnTo>
                <a:cubicBezTo>
                  <a:pt x="456385" y="39189"/>
                  <a:pt x="457240" y="79313"/>
                  <a:pt x="447677" y="117566"/>
                </a:cubicBezTo>
                <a:cubicBezTo>
                  <a:pt x="443869" y="132797"/>
                  <a:pt x="429340" y="143123"/>
                  <a:pt x="421551" y="156754"/>
                </a:cubicBezTo>
                <a:cubicBezTo>
                  <a:pt x="338365" y="302328"/>
                  <a:pt x="465035" y="100242"/>
                  <a:pt x="356237" y="274320"/>
                </a:cubicBezTo>
                <a:cubicBezTo>
                  <a:pt x="347916" y="287633"/>
                  <a:pt x="340162" y="301448"/>
                  <a:pt x="330111" y="313509"/>
                </a:cubicBezTo>
                <a:cubicBezTo>
                  <a:pt x="298682" y="351224"/>
                  <a:pt x="290264" y="353136"/>
                  <a:pt x="251734" y="378823"/>
                </a:cubicBezTo>
                <a:cubicBezTo>
                  <a:pt x="243025" y="391886"/>
                  <a:pt x="236709" y="406910"/>
                  <a:pt x="225608" y="418011"/>
                </a:cubicBezTo>
                <a:cubicBezTo>
                  <a:pt x="214506" y="429112"/>
                  <a:pt x="196757" y="432322"/>
                  <a:pt x="186419" y="444137"/>
                </a:cubicBezTo>
                <a:cubicBezTo>
                  <a:pt x="165743" y="467767"/>
                  <a:pt x="151585" y="496388"/>
                  <a:pt x="134168" y="522514"/>
                </a:cubicBezTo>
                <a:cubicBezTo>
                  <a:pt x="125459" y="535577"/>
                  <a:pt x="113007" y="546809"/>
                  <a:pt x="108042" y="561703"/>
                </a:cubicBezTo>
                <a:lnTo>
                  <a:pt x="68854" y="679269"/>
                </a:lnTo>
                <a:lnTo>
                  <a:pt x="55791" y="718457"/>
                </a:lnTo>
                <a:cubicBezTo>
                  <a:pt x="51437" y="731520"/>
                  <a:pt x="48886" y="745330"/>
                  <a:pt x="42728" y="757646"/>
                </a:cubicBezTo>
                <a:lnTo>
                  <a:pt x="16602" y="809897"/>
                </a:lnTo>
                <a:cubicBezTo>
                  <a:pt x="1443" y="900852"/>
                  <a:pt x="-11575" y="939366"/>
                  <a:pt x="16602" y="1045029"/>
                </a:cubicBezTo>
                <a:cubicBezTo>
                  <a:pt x="21362" y="1062879"/>
                  <a:pt x="43964" y="1070025"/>
                  <a:pt x="55791" y="1084217"/>
                </a:cubicBezTo>
                <a:cubicBezTo>
                  <a:pt x="80384" y="1113729"/>
                  <a:pt x="84677" y="1141778"/>
                  <a:pt x="121105" y="1162594"/>
                </a:cubicBezTo>
                <a:cubicBezTo>
                  <a:pt x="136693" y="1171501"/>
                  <a:pt x="155940" y="1171303"/>
                  <a:pt x="173357" y="1175657"/>
                </a:cubicBezTo>
                <a:cubicBezTo>
                  <a:pt x="182065" y="1188720"/>
                  <a:pt x="187223" y="1205038"/>
                  <a:pt x="199482" y="1214846"/>
                </a:cubicBezTo>
                <a:cubicBezTo>
                  <a:pt x="210234" y="1223448"/>
                  <a:pt x="226355" y="1221751"/>
                  <a:pt x="238671" y="1227909"/>
                </a:cubicBezTo>
                <a:cubicBezTo>
                  <a:pt x="252713" y="1234930"/>
                  <a:pt x="263817" y="1247013"/>
                  <a:pt x="277859" y="1254034"/>
                </a:cubicBezTo>
                <a:cubicBezTo>
                  <a:pt x="296599" y="1263404"/>
                  <a:pt x="352558" y="1275975"/>
                  <a:pt x="369299" y="1280160"/>
                </a:cubicBezTo>
                <a:cubicBezTo>
                  <a:pt x="434801" y="1275793"/>
                  <a:pt x="563973" y="1319226"/>
                  <a:pt x="591368" y="1227909"/>
                </a:cubicBezTo>
                <a:cubicBezTo>
                  <a:pt x="600215" y="1198418"/>
                  <a:pt x="600077" y="1166949"/>
                  <a:pt x="604431" y="1136469"/>
                </a:cubicBezTo>
                <a:cubicBezTo>
                  <a:pt x="598352" y="990576"/>
                  <a:pt x="610202" y="885233"/>
                  <a:pt x="578305" y="757646"/>
                </a:cubicBezTo>
                <a:cubicBezTo>
                  <a:pt x="574965" y="744288"/>
                  <a:pt x="569596" y="731520"/>
                  <a:pt x="565242" y="718457"/>
                </a:cubicBezTo>
                <a:cubicBezTo>
                  <a:pt x="569596" y="557348"/>
                  <a:pt x="578305" y="396298"/>
                  <a:pt x="578305" y="235131"/>
                </a:cubicBezTo>
                <a:cubicBezTo>
                  <a:pt x="578305" y="188617"/>
                  <a:pt x="608232" y="0"/>
                  <a:pt x="486865" y="0"/>
                </a:cubicBezTo>
                <a:lnTo>
                  <a:pt x="460739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11" descr="HLU-logoN-tit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050" y="585575"/>
            <a:ext cx="3540430" cy="1534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7690" y="585575"/>
            <a:ext cx="4057610" cy="16912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B0CF32E3-229F-4235-8366-77BA7C1C9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3960000" cy="720000"/>
          </a:xfrm>
        </p:spPr>
        <p:txBody>
          <a:bodyPr/>
          <a:lstStyle/>
          <a:p>
            <a:r>
              <a:rPr lang="en-US" dirty="0"/>
              <a:t>Discrepancy 12166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241D9A-6D28-4C4C-A050-0CB0E4EE4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CE4C72-50CA-470D-A2D5-B5E3B9B84B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Coil Working Group Meeting  –  Jan 27, 2021</a:t>
            </a:r>
            <a:endParaRPr lang="en-GB" dirty="0"/>
          </a:p>
        </p:txBody>
      </p:sp>
      <p:pic>
        <p:nvPicPr>
          <p:cNvPr id="7" name="Picture 6" descr="A picture containing indoor, sitting, toy, small&#10;&#10;Description automatically generated">
            <a:extLst>
              <a:ext uri="{FF2B5EF4-FFF2-40B4-BE49-F238E27FC236}">
                <a16:creationId xmlns:a16="http://schemas.microsoft.com/office/drawing/2014/main" id="{4D2DF300-44B7-4AD0-B121-7604692494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 rot="10800000">
            <a:off x="4572000" y="0"/>
            <a:ext cx="457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4122A4E-7D77-4D55-9114-BCFF84B747FC}"/>
              </a:ext>
            </a:extLst>
          </p:cNvPr>
          <p:cNvGrpSpPr/>
          <p:nvPr/>
        </p:nvGrpSpPr>
        <p:grpSpPr>
          <a:xfrm>
            <a:off x="6670536" y="2492896"/>
            <a:ext cx="2376264" cy="2304348"/>
            <a:chOff x="2555776" y="3068868"/>
            <a:chExt cx="2376264" cy="2304348"/>
          </a:xfrm>
        </p:grpSpPr>
        <p:sp>
          <p:nvSpPr>
            <p:cNvPr id="9" name="Block Arc 8">
              <a:extLst>
                <a:ext uri="{FF2B5EF4-FFF2-40B4-BE49-F238E27FC236}">
                  <a16:creationId xmlns:a16="http://schemas.microsoft.com/office/drawing/2014/main" id="{82D438EF-061C-47C4-80E8-F0BAB557C80F}"/>
                </a:ext>
              </a:extLst>
            </p:cNvPr>
            <p:cNvSpPr/>
            <p:nvPr/>
          </p:nvSpPr>
          <p:spPr>
            <a:xfrm>
              <a:off x="2555776" y="3140968"/>
              <a:ext cx="2376264" cy="2232248"/>
            </a:xfrm>
            <a:prstGeom prst="blockArc">
              <a:avLst>
                <a:gd name="adj1" fmla="val 16155234"/>
                <a:gd name="adj2" fmla="val 21547773"/>
                <a:gd name="adj3" fmla="val 20517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E75CD17-2CDE-4B8C-BCF6-53A74D6C7F37}"/>
                </a:ext>
              </a:extLst>
            </p:cNvPr>
            <p:cNvSpPr/>
            <p:nvPr/>
          </p:nvSpPr>
          <p:spPr>
            <a:xfrm rot="2415638">
              <a:off x="3714191" y="3068868"/>
              <a:ext cx="73886" cy="156437"/>
            </a:xfrm>
            <a:prstGeom prst="rect">
              <a:avLst/>
            </a:prstGeom>
            <a:solidFill>
              <a:srgbClr val="251A1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07C4B48-AC1F-4175-9046-5BFF5215F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3862800" cy="4906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Description</a:t>
            </a:r>
          </a:p>
          <a:p>
            <a:pPr lvl="1"/>
            <a:r>
              <a:rPr lang="en-US" dirty="0"/>
              <a:t>After coil QXF125 impregnation and during epoxy flash removal, too much epoxy and fiberglass was filed exposing the corner of the cable.</a:t>
            </a:r>
          </a:p>
          <a:p>
            <a:r>
              <a:rPr lang="en-US" dirty="0"/>
              <a:t>Cause</a:t>
            </a:r>
          </a:p>
          <a:p>
            <a:pPr lvl="1"/>
            <a:r>
              <a:rPr lang="en-US" dirty="0"/>
              <a:t>Improper use of file angle and pressure</a:t>
            </a:r>
          </a:p>
          <a:p>
            <a:r>
              <a:rPr lang="en-US" dirty="0"/>
              <a:t>Repair options</a:t>
            </a:r>
          </a:p>
          <a:p>
            <a:pPr lvl="1"/>
            <a:r>
              <a:rPr lang="en-US" dirty="0"/>
              <a:t>Build up with Stycast then sand to shape</a:t>
            </a:r>
          </a:p>
          <a:p>
            <a:pPr lvl="1"/>
            <a:r>
              <a:rPr lang="en-US" dirty="0"/>
              <a:t>Remove L2 midplane G11 insulation &amp; replace with S2 glass, 2</a:t>
            </a:r>
            <a:r>
              <a:rPr lang="en-US" baseline="30000" dirty="0"/>
              <a:t>nd</a:t>
            </a:r>
            <a:r>
              <a:rPr lang="en-US" dirty="0"/>
              <a:t> impregnation.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6"/>
                </a:solidFill>
              </a:rPr>
              <a:t>Details in following slides.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162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FCB0AFF0-4C7F-4A4B-BBEC-9730EE72EC1F}"/>
              </a:ext>
            </a:extLst>
          </p:cNvPr>
          <p:cNvSpPr txBox="1"/>
          <p:nvPr/>
        </p:nvSpPr>
        <p:spPr>
          <a:xfrm>
            <a:off x="5633881" y="1692097"/>
            <a:ext cx="154864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5"/>
                </a:solidFill>
              </a:rPr>
              <a:t>Exposed Cable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B4D8C7-F37D-47B8-88A6-FF74F544F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QXFA125 Damaged Area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EF7F5E-6885-4FDE-B10F-641E1A262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A9230-2831-4561-BE10-9A883A065C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Coil Working Group Meeting  –  Jan 27, 2021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DD7C40-9837-4024-97C3-03ABB915FA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88" t="42349" r="63387" b="15875"/>
          <a:stretch/>
        </p:blipFill>
        <p:spPr>
          <a:xfrm>
            <a:off x="4186303" y="2780928"/>
            <a:ext cx="4615058" cy="24482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8EC1F1-0139-45E5-9007-8C6ED2E79E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000" r="87799" b="29000"/>
          <a:stretch/>
        </p:blipFill>
        <p:spPr>
          <a:xfrm>
            <a:off x="342639" y="1844824"/>
            <a:ext cx="3277122" cy="3384376"/>
          </a:xfrm>
          <a:prstGeom prst="rect">
            <a:avLst/>
          </a:prstGeom>
        </p:spPr>
      </p:pic>
      <p:sp>
        <p:nvSpPr>
          <p:cNvPr id="9" name="Right Bracket 8">
            <a:extLst>
              <a:ext uri="{FF2B5EF4-FFF2-40B4-BE49-F238E27FC236}">
                <a16:creationId xmlns:a16="http://schemas.microsoft.com/office/drawing/2014/main" id="{DF9B2C2E-9B75-4D4E-9B75-75CAA0198CA9}"/>
              </a:ext>
            </a:extLst>
          </p:cNvPr>
          <p:cNvSpPr/>
          <p:nvPr/>
        </p:nvSpPr>
        <p:spPr>
          <a:xfrm rot="16200000">
            <a:off x="1601670" y="2150858"/>
            <a:ext cx="396044" cy="1080120"/>
          </a:xfrm>
          <a:prstGeom prst="rightBracket">
            <a:avLst>
              <a:gd name="adj" fmla="val 37358"/>
            </a:avLst>
          </a:prstGeom>
          <a:ln>
            <a:solidFill>
              <a:schemeClr val="bg1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ight Bracket 9">
            <a:extLst>
              <a:ext uri="{FF2B5EF4-FFF2-40B4-BE49-F238E27FC236}">
                <a16:creationId xmlns:a16="http://schemas.microsoft.com/office/drawing/2014/main" id="{F31BC8C1-CC69-4EFA-ABDD-2D28047BF2FE}"/>
              </a:ext>
            </a:extLst>
          </p:cNvPr>
          <p:cNvSpPr/>
          <p:nvPr/>
        </p:nvSpPr>
        <p:spPr>
          <a:xfrm rot="5400000">
            <a:off x="6210182" y="3266982"/>
            <a:ext cx="396044" cy="1080120"/>
          </a:xfrm>
          <a:prstGeom prst="rightBracket">
            <a:avLst>
              <a:gd name="adj" fmla="val 37358"/>
            </a:avLst>
          </a:prstGeom>
          <a:ln>
            <a:solidFill>
              <a:schemeClr val="bg1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C9CCBBA1-39C5-4B0B-B22C-FF9317AA981A}"/>
              </a:ext>
            </a:extLst>
          </p:cNvPr>
          <p:cNvSpPr/>
          <p:nvPr/>
        </p:nvSpPr>
        <p:spPr>
          <a:xfrm rot="10800000" flipV="1">
            <a:off x="936604" y="1940727"/>
            <a:ext cx="1726175" cy="454427"/>
          </a:xfrm>
          <a:prstGeom prst="rightArrow">
            <a:avLst/>
          </a:prstGeom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Lead End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51BDE66E-3601-4DAB-874A-BD46AE557FA1}"/>
              </a:ext>
            </a:extLst>
          </p:cNvPr>
          <p:cNvSpPr/>
          <p:nvPr/>
        </p:nvSpPr>
        <p:spPr>
          <a:xfrm>
            <a:off x="5545116" y="4162704"/>
            <a:ext cx="1726175" cy="454427"/>
          </a:xfrm>
          <a:prstGeom prst="rightArrow">
            <a:avLst/>
          </a:prstGeom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Lead End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1A983A4-61D0-41E5-A355-F2475CBD7488}"/>
              </a:ext>
            </a:extLst>
          </p:cNvPr>
          <p:cNvCxnSpPr/>
          <p:nvPr/>
        </p:nvCxnSpPr>
        <p:spPr>
          <a:xfrm>
            <a:off x="5868144" y="2187704"/>
            <a:ext cx="0" cy="109728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A1958D-7F4E-4760-94F8-3AF9B3D76FA0}"/>
              </a:ext>
            </a:extLst>
          </p:cNvPr>
          <p:cNvCxnSpPr/>
          <p:nvPr/>
        </p:nvCxnSpPr>
        <p:spPr>
          <a:xfrm>
            <a:off x="7020272" y="2187704"/>
            <a:ext cx="0" cy="109728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44B9C0A-C425-42D4-849B-CB94E75E64C8}"/>
              </a:ext>
            </a:extLst>
          </p:cNvPr>
          <p:cNvCxnSpPr>
            <a:cxnSpLocks/>
          </p:cNvCxnSpPr>
          <p:nvPr/>
        </p:nvCxnSpPr>
        <p:spPr>
          <a:xfrm flipH="1">
            <a:off x="5868144" y="2395154"/>
            <a:ext cx="1152128" cy="0"/>
          </a:xfrm>
          <a:prstGeom prst="line">
            <a:avLst/>
          </a:prstGeom>
          <a:ln w="19050">
            <a:solidFill>
              <a:schemeClr val="tx1"/>
            </a:solidFill>
            <a:headEnd type="arrow" w="lg" len="med"/>
            <a:tailEnd type="arrow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378E541-8D9F-4F65-8015-25CDACD5BB6F}"/>
              </a:ext>
            </a:extLst>
          </p:cNvPr>
          <p:cNvSpPr txBox="1"/>
          <p:nvPr/>
        </p:nvSpPr>
        <p:spPr>
          <a:xfrm>
            <a:off x="6018515" y="2225877"/>
            <a:ext cx="86409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50 mm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D68922-FA7F-4C1C-BD59-26AAEF2B605A}"/>
              </a:ext>
            </a:extLst>
          </p:cNvPr>
          <p:cNvSpPr txBox="1"/>
          <p:nvPr/>
        </p:nvSpPr>
        <p:spPr>
          <a:xfrm>
            <a:off x="4867277" y="1108774"/>
            <a:ext cx="308185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5"/>
                </a:solidFill>
              </a:rPr>
              <a:t>Chamfer length = 90 mm</a:t>
            </a:r>
          </a:p>
        </p:txBody>
      </p:sp>
    </p:spTree>
    <p:extLst>
      <p:ext uri="{BB962C8B-B14F-4D97-AF65-F5344CB8AC3E}">
        <p14:creationId xmlns:p14="http://schemas.microsoft.com/office/powerpoint/2010/main" val="1845266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A53BC2-8B29-42AB-8778-DA9F8E301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BF106-BD40-4EFE-9D39-3CFBEC1431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Coil Working Group Meeting  –  Jan 27, 2021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6564C6-895A-46FA-97D5-45077D4E1E19}"/>
              </a:ext>
            </a:extLst>
          </p:cNvPr>
          <p:cNvSpPr txBox="1"/>
          <p:nvPr/>
        </p:nvSpPr>
        <p:spPr>
          <a:xfrm>
            <a:off x="-11391" y="6119336"/>
            <a:ext cx="4188692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\\tdserver1\project\HFM\LARP\QXF Coils\QXFA Coils\QXFA 125\DR Post Impregnation Filed Lead\QXFA125\Picture \</a:t>
            </a:r>
            <a:r>
              <a:rPr lang="en-US" sz="1400" dirty="0">
                <a:solidFill>
                  <a:schemeClr val="accent2"/>
                </a:solidFill>
              </a:rPr>
              <a:t>A007 - 20201013_095629</a:t>
            </a:r>
          </a:p>
        </p:txBody>
      </p:sp>
      <p:pic>
        <p:nvPicPr>
          <p:cNvPr id="22" name="Picture 21" descr="A picture containing table, sitting, monitor, dark&#10;&#10;Description automatically generated">
            <a:extLst>
              <a:ext uri="{FF2B5EF4-FFF2-40B4-BE49-F238E27FC236}">
                <a16:creationId xmlns:a16="http://schemas.microsoft.com/office/drawing/2014/main" id="{5AC572CD-1E67-4BAB-BCEC-81748617E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391" y="-20752"/>
            <a:ext cx="9144000" cy="127825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4711588-94DA-4715-8F38-9E1F8FB15B7F}"/>
              </a:ext>
            </a:extLst>
          </p:cNvPr>
          <p:cNvGrpSpPr/>
          <p:nvPr/>
        </p:nvGrpSpPr>
        <p:grpSpPr>
          <a:xfrm>
            <a:off x="4603150" y="975989"/>
            <a:ext cx="4526151" cy="5837387"/>
            <a:chOff x="4603150" y="559160"/>
            <a:chExt cx="4526151" cy="583738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83F98FF-724B-482D-BA36-58A419BBCA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8118" t="4488" r="25544" b="22508"/>
            <a:stretch/>
          </p:blipFill>
          <p:spPr>
            <a:xfrm>
              <a:off x="4603150" y="1048340"/>
              <a:ext cx="4526151" cy="5348207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39D44C8-6DE5-4BDD-8D6E-805680D1B063}"/>
                </a:ext>
              </a:extLst>
            </p:cNvPr>
            <p:cNvCxnSpPr/>
            <p:nvPr/>
          </p:nvCxnSpPr>
          <p:spPr>
            <a:xfrm>
              <a:off x="6253906" y="593200"/>
              <a:ext cx="0" cy="306740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BC4DE56-F824-47F0-956C-9F188A40EC85}"/>
                </a:ext>
              </a:extLst>
            </p:cNvPr>
            <p:cNvCxnSpPr/>
            <p:nvPr/>
          </p:nvCxnSpPr>
          <p:spPr>
            <a:xfrm>
              <a:off x="7166797" y="593200"/>
              <a:ext cx="0" cy="306740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DF941D9-270C-49D8-BE30-D0D772E603A5}"/>
                </a:ext>
              </a:extLst>
            </p:cNvPr>
            <p:cNvCxnSpPr/>
            <p:nvPr/>
          </p:nvCxnSpPr>
          <p:spPr>
            <a:xfrm>
              <a:off x="6253906" y="701839"/>
              <a:ext cx="912891" cy="0"/>
            </a:xfrm>
            <a:prstGeom prst="straightConnector1">
              <a:avLst/>
            </a:prstGeom>
            <a:ln w="12700">
              <a:solidFill>
                <a:schemeClr val="accent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73C5BDF-B3C5-4A20-88AD-901C44207601}"/>
                </a:ext>
              </a:extLst>
            </p:cNvPr>
            <p:cNvSpPr txBox="1"/>
            <p:nvPr/>
          </p:nvSpPr>
          <p:spPr>
            <a:xfrm>
              <a:off x="7347859" y="559160"/>
              <a:ext cx="15663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4/64 = 0.0625” (1.588 mm)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D4AC2AA-AE2F-41F1-8478-6AB1D4D500FA}"/>
                </a:ext>
              </a:extLst>
            </p:cNvPr>
            <p:cNvCxnSpPr/>
            <p:nvPr/>
          </p:nvCxnSpPr>
          <p:spPr>
            <a:xfrm>
              <a:off x="7185313" y="701839"/>
              <a:ext cx="179545" cy="0"/>
            </a:xfrm>
            <a:prstGeom prst="line">
              <a:avLst/>
            </a:prstGeom>
            <a:ln w="127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330EE86-2C30-4EF0-A01C-62CF1DCEB7BA}"/>
                </a:ext>
              </a:extLst>
            </p:cNvPr>
            <p:cNvCxnSpPr>
              <a:cxnSpLocks/>
            </p:cNvCxnSpPr>
            <p:nvPr/>
          </p:nvCxnSpPr>
          <p:spPr>
            <a:xfrm>
              <a:off x="6681681" y="2195658"/>
              <a:ext cx="0" cy="1294646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7384AE9-5136-4BB3-A5EE-682D3755FE5C}"/>
                </a:ext>
              </a:extLst>
            </p:cNvPr>
            <p:cNvCxnSpPr>
              <a:cxnSpLocks/>
            </p:cNvCxnSpPr>
            <p:nvPr/>
          </p:nvCxnSpPr>
          <p:spPr>
            <a:xfrm>
              <a:off x="6866225" y="2195658"/>
              <a:ext cx="1" cy="1294646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5BEB82C-943C-4D46-B646-048AA4D6D06D}"/>
                </a:ext>
              </a:extLst>
            </p:cNvPr>
            <p:cNvCxnSpPr>
              <a:cxnSpLocks/>
            </p:cNvCxnSpPr>
            <p:nvPr/>
          </p:nvCxnSpPr>
          <p:spPr>
            <a:xfrm>
              <a:off x="6480243" y="2910882"/>
              <a:ext cx="166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0CCE56F-7C25-4285-8280-F84B6AB47C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66226" y="2910882"/>
              <a:ext cx="56530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3437132-3C95-4473-8E46-02471F542223}"/>
                </a:ext>
              </a:extLst>
            </p:cNvPr>
            <p:cNvSpPr txBox="1"/>
            <p:nvPr/>
          </p:nvSpPr>
          <p:spPr>
            <a:xfrm>
              <a:off x="7467369" y="2753911"/>
              <a:ext cx="15663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1/64 = 0.016” (0.397 mm)</a:t>
              </a:r>
            </a:p>
          </p:txBody>
        </p:sp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90E36A99-76FC-4A6E-AA3F-BA770E628E37}"/>
                </a:ext>
              </a:extLst>
            </p:cNvPr>
            <p:cNvSpPr/>
            <p:nvPr/>
          </p:nvSpPr>
          <p:spPr>
            <a:xfrm>
              <a:off x="7347859" y="1119295"/>
              <a:ext cx="1726175" cy="454427"/>
            </a:xfrm>
            <a:prstGeom prst="rightArrow">
              <a:avLst/>
            </a:prstGeom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Lead End</a:t>
              </a:r>
            </a:p>
          </p:txBody>
        </p:sp>
      </p:grp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0F725034-0F26-4192-9B65-71C02BD81019}"/>
              </a:ext>
            </a:extLst>
          </p:cNvPr>
          <p:cNvSpPr/>
          <p:nvPr/>
        </p:nvSpPr>
        <p:spPr>
          <a:xfrm>
            <a:off x="971600" y="50545"/>
            <a:ext cx="1726175" cy="454427"/>
          </a:xfrm>
          <a:prstGeom prst="rightArrow">
            <a:avLst/>
          </a:prstGeom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Lead End</a:t>
            </a:r>
          </a:p>
        </p:txBody>
      </p:sp>
      <p:pic>
        <p:nvPicPr>
          <p:cNvPr id="24" name="Picture 23" descr="A picture containing outdoor, riding, water, building&#10;&#10;Description automatically generated">
            <a:extLst>
              <a:ext uri="{FF2B5EF4-FFF2-40B4-BE49-F238E27FC236}">
                <a16:creationId xmlns:a16="http://schemas.microsoft.com/office/drawing/2014/main" id="{464C58CC-6B53-49B8-A738-32053C213C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3" t="37400" r="62712" b="32150"/>
          <a:stretch/>
        </p:blipFill>
        <p:spPr>
          <a:xfrm>
            <a:off x="942931" y="1525219"/>
            <a:ext cx="2644903" cy="233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284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00C99-E7C6-4754-AC76-DF7922006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QXFA125 CMM Scan</a:t>
            </a:r>
          </a:p>
        </p:txBody>
      </p:sp>
      <p:pic>
        <p:nvPicPr>
          <p:cNvPr id="7" name="Content Placeholder 6" descr="Chart, line chart&#10;&#10;Description automatically generated">
            <a:extLst>
              <a:ext uri="{FF2B5EF4-FFF2-40B4-BE49-F238E27FC236}">
                <a16:creationId xmlns:a16="http://schemas.microsoft.com/office/drawing/2014/main" id="{41461DB9-AC89-4ADA-95A1-F0686C36EF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3422" y="1219200"/>
            <a:ext cx="4157156" cy="490696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CAB2AA-9832-4924-9941-469A5F51D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513932-DB30-429E-A087-D0DCC3C1BE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Coil Working Group Meeting  –  Jan 27, 2021</a:t>
            </a:r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9AA4BF8-7EEF-46CC-BB5F-EBC8881D09A3}"/>
              </a:ext>
            </a:extLst>
          </p:cNvPr>
          <p:cNvCxnSpPr>
            <a:cxnSpLocks/>
          </p:cNvCxnSpPr>
          <p:nvPr/>
        </p:nvCxnSpPr>
        <p:spPr>
          <a:xfrm>
            <a:off x="2699792" y="1243006"/>
            <a:ext cx="2556808" cy="254603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24A1DF0-8AFA-4184-B851-898570A17757}"/>
              </a:ext>
            </a:extLst>
          </p:cNvPr>
          <p:cNvCxnSpPr>
            <a:cxnSpLocks/>
          </p:cNvCxnSpPr>
          <p:nvPr/>
        </p:nvCxnSpPr>
        <p:spPr>
          <a:xfrm flipH="1">
            <a:off x="2411760" y="2338602"/>
            <a:ext cx="3294628" cy="327549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20151005_180023">
            <a:extLst>
              <a:ext uri="{FF2B5EF4-FFF2-40B4-BE49-F238E27FC236}">
                <a16:creationId xmlns:a16="http://schemas.microsoft.com/office/drawing/2014/main" id="{56CF12C6-9D41-4F7C-B0DC-36C1BF44F9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41" t="49258" r="17109" b="44220"/>
          <a:stretch/>
        </p:blipFill>
        <p:spPr bwMode="auto">
          <a:xfrm>
            <a:off x="531783" y="1097898"/>
            <a:ext cx="4397167" cy="511245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EAD81B53-AE2D-48A5-8E03-1EEE6C88BF42}"/>
              </a:ext>
            </a:extLst>
          </p:cNvPr>
          <p:cNvSpPr/>
          <p:nvPr/>
        </p:nvSpPr>
        <p:spPr>
          <a:xfrm>
            <a:off x="5809228" y="5752512"/>
            <a:ext cx="1728192" cy="47107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Midplane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39A7D9E-C5DF-4573-8C03-8679EDF990D6}"/>
              </a:ext>
            </a:extLst>
          </p:cNvPr>
          <p:cNvSpPr/>
          <p:nvPr/>
        </p:nvSpPr>
        <p:spPr>
          <a:xfrm>
            <a:off x="5580112" y="1000307"/>
            <a:ext cx="1728192" cy="47107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Coil OD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25ADF51-2934-43AA-BB37-2BAF02CF47AF}"/>
              </a:ext>
            </a:extLst>
          </p:cNvPr>
          <p:cNvCxnSpPr>
            <a:cxnSpLocks/>
          </p:cNvCxnSpPr>
          <p:nvPr/>
        </p:nvCxnSpPr>
        <p:spPr>
          <a:xfrm flipH="1" flipV="1">
            <a:off x="3117508" y="5085185"/>
            <a:ext cx="2670542" cy="902863"/>
          </a:xfrm>
          <a:prstGeom prst="straightConnector1">
            <a:avLst/>
          </a:prstGeom>
          <a:ln w="28575">
            <a:headEnd type="none" w="lg" len="lg"/>
            <a:tailEnd type="triangle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C8E2ECF-5BDD-4467-95EC-94E4F28BCFCF}"/>
              </a:ext>
            </a:extLst>
          </p:cNvPr>
          <p:cNvCxnSpPr>
            <a:cxnSpLocks/>
          </p:cNvCxnSpPr>
          <p:nvPr/>
        </p:nvCxnSpPr>
        <p:spPr>
          <a:xfrm flipH="1">
            <a:off x="3563888" y="1252485"/>
            <a:ext cx="2016224" cy="743111"/>
          </a:xfrm>
          <a:prstGeom prst="straightConnector1">
            <a:avLst/>
          </a:prstGeom>
          <a:ln w="28575">
            <a:headEnd type="none" w="lg" len="lg"/>
            <a:tailEnd type="triangle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7B13218-D0A4-468D-8EA1-572D068373AD}"/>
              </a:ext>
            </a:extLst>
          </p:cNvPr>
          <p:cNvSpPr txBox="1"/>
          <p:nvPr/>
        </p:nvSpPr>
        <p:spPr>
          <a:xfrm>
            <a:off x="6039639" y="1765285"/>
            <a:ext cx="3096344" cy="36933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u="sng" dirty="0"/>
              <a:t>COIL OD</a:t>
            </a:r>
          </a:p>
          <a:p>
            <a:r>
              <a:rPr lang="en-US" dirty="0"/>
              <a:t>0.145 mm cable insulation</a:t>
            </a:r>
          </a:p>
          <a:p>
            <a:r>
              <a:rPr lang="en-US" dirty="0"/>
              <a:t>0.100 mm trace</a:t>
            </a:r>
          </a:p>
          <a:p>
            <a:r>
              <a:rPr lang="en-US" u="sng" dirty="0"/>
              <a:t>0.310 mm </a:t>
            </a:r>
            <a:r>
              <a:rPr lang="en-US" dirty="0"/>
              <a:t>S2 glass</a:t>
            </a:r>
          </a:p>
          <a:p>
            <a:r>
              <a:rPr lang="en-US" dirty="0"/>
              <a:t>0.555 mm nominal thickness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u="sng" dirty="0"/>
              <a:t>Midplane</a:t>
            </a:r>
          </a:p>
          <a:p>
            <a:r>
              <a:rPr lang="en-US" dirty="0"/>
              <a:t>0.145 mm cable insulation</a:t>
            </a:r>
          </a:p>
          <a:p>
            <a:r>
              <a:rPr lang="en-US" u="sng" dirty="0"/>
              <a:t>0.125 mm </a:t>
            </a:r>
            <a:r>
              <a:rPr lang="en-US" dirty="0"/>
              <a:t>G11</a:t>
            </a:r>
          </a:p>
          <a:p>
            <a:r>
              <a:rPr lang="en-US" dirty="0"/>
              <a:t>0.270 mm nominal thickness</a:t>
            </a:r>
          </a:p>
        </p:txBody>
      </p:sp>
    </p:spTree>
    <p:extLst>
      <p:ext uri="{BB962C8B-B14F-4D97-AF65-F5344CB8AC3E}">
        <p14:creationId xmlns:p14="http://schemas.microsoft.com/office/powerpoint/2010/main" val="3452642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7B0BE-2401-49E9-AF03-74020B826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Deformed Cable Strand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5D95FE-C3C0-4155-AB70-9E4A874B1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C0889-0E47-4389-BDE2-525315BDC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Coil Working Group Meeting  –  Jan 27, 2021</a:t>
            </a:r>
            <a:endParaRPr lang="en-GB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15797DF-B482-4E50-8C26-69D8A215C5E2}"/>
              </a:ext>
            </a:extLst>
          </p:cNvPr>
          <p:cNvGrpSpPr/>
          <p:nvPr/>
        </p:nvGrpSpPr>
        <p:grpSpPr>
          <a:xfrm>
            <a:off x="5281901" y="3996013"/>
            <a:ext cx="3378163" cy="2726797"/>
            <a:chOff x="3594611" y="2320576"/>
            <a:chExt cx="3378163" cy="272679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D0A90D3-9376-4C19-9700-151CE18EB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94611" y="2320576"/>
              <a:ext cx="3378163" cy="2726797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700F7A5-0F1B-45EF-89FB-58C191DF30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82780" y="3198452"/>
              <a:ext cx="733436" cy="184892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735F00E-4604-4F7A-8738-DB51633E059B}"/>
              </a:ext>
            </a:extLst>
          </p:cNvPr>
          <p:cNvGrpSpPr/>
          <p:nvPr/>
        </p:nvGrpSpPr>
        <p:grpSpPr>
          <a:xfrm>
            <a:off x="194690" y="1715316"/>
            <a:ext cx="4953374" cy="3081836"/>
            <a:chOff x="1500171" y="-27384"/>
            <a:chExt cx="4673402" cy="308183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32D8ADA-B5CC-4984-B543-D11CBC1AB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00171" y="-27384"/>
              <a:ext cx="2393660" cy="308183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5949D0C-1436-4D0B-A1C5-766601B8FC2A}"/>
                </a:ext>
              </a:extLst>
            </p:cNvPr>
            <p:cNvSpPr txBox="1"/>
            <p:nvPr/>
          </p:nvSpPr>
          <p:spPr>
            <a:xfrm>
              <a:off x="3779912" y="311386"/>
              <a:ext cx="239366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Quadruplet cable edge</a:t>
              </a:r>
            </a:p>
            <a:p>
              <a:r>
                <a:rPr lang="en-US" dirty="0"/>
                <a:t>(worst configuration for A125 damage)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7036ABB-5296-4946-8247-DAD2FD17030D}"/>
                </a:ext>
              </a:extLst>
            </p:cNvPr>
            <p:cNvSpPr txBox="1"/>
            <p:nvPr/>
          </p:nvSpPr>
          <p:spPr>
            <a:xfrm>
              <a:off x="4014162" y="2061923"/>
              <a:ext cx="18436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Triplet cable edge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7565DAF-FC49-47ED-9B7C-16C97092A793}"/>
              </a:ext>
            </a:extLst>
          </p:cNvPr>
          <p:cNvGrpSpPr/>
          <p:nvPr/>
        </p:nvGrpSpPr>
        <p:grpSpPr>
          <a:xfrm>
            <a:off x="5233034" y="897118"/>
            <a:ext cx="3440217" cy="2852709"/>
            <a:chOff x="154394" y="2320576"/>
            <a:chExt cx="3440217" cy="285270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AE73062-C984-4798-8F40-24B9D8299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4394" y="2320576"/>
              <a:ext cx="3440217" cy="2852709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648C1ED-FE22-4EB3-9905-2D9CBE87A8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92279" y="2879074"/>
              <a:ext cx="996532" cy="90344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C5F7421-7FA9-41B7-B9A9-6380744D8FA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20241" y="2802418"/>
              <a:ext cx="772037" cy="98010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9CE3904-4B07-48DA-B4DA-40D6CB7294F8}"/>
                </a:ext>
              </a:extLst>
            </p:cNvPr>
            <p:cNvSpPr txBox="1"/>
            <p:nvPr/>
          </p:nvSpPr>
          <p:spPr>
            <a:xfrm>
              <a:off x="427295" y="3292470"/>
              <a:ext cx="13305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R1= 0.4 mm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CC07272-0FB4-403B-B519-F5A92F485DB4}"/>
                </a:ext>
              </a:extLst>
            </p:cNvPr>
            <p:cNvSpPr txBox="1"/>
            <p:nvPr/>
          </p:nvSpPr>
          <p:spPr>
            <a:xfrm>
              <a:off x="1625277" y="3013786"/>
              <a:ext cx="14920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R2= 0.45 mm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6833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79D43-7E7C-4F95-95B6-40B8EE60E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Midplane Repair, Stycast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E398A-15EE-41CB-A264-FD40E4226C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Build up with Stycast</a:t>
            </a:r>
          </a:p>
          <a:p>
            <a:r>
              <a:rPr lang="en-US" dirty="0"/>
              <a:t>Sand to shape with new tool.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4FA93A-773E-4870-B27F-E49C0B1C1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9916C-485C-47DF-9F7D-907C936963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Coil Working Group Meeting  –  Jan 27, 2021</a:t>
            </a:r>
            <a:endParaRPr lang="en-GB" dirty="0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5A1F47FB-C041-4B7A-BC21-3B6DEDFB4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2278664"/>
            <a:ext cx="5568682" cy="418697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9BBAA52-0E83-4262-911C-62BF88177AEF}"/>
              </a:ext>
            </a:extLst>
          </p:cNvPr>
          <p:cNvSpPr/>
          <p:nvPr/>
        </p:nvSpPr>
        <p:spPr>
          <a:xfrm>
            <a:off x="6167989" y="3789040"/>
            <a:ext cx="1728192" cy="47107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Midplane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45E553B-AA34-4D4E-AE14-0F9D41B751B8}"/>
              </a:ext>
            </a:extLst>
          </p:cNvPr>
          <p:cNvCxnSpPr>
            <a:cxnSpLocks/>
          </p:cNvCxnSpPr>
          <p:nvPr/>
        </p:nvCxnSpPr>
        <p:spPr>
          <a:xfrm flipH="1">
            <a:off x="4572001" y="4024575"/>
            <a:ext cx="1595988" cy="340529"/>
          </a:xfrm>
          <a:prstGeom prst="straightConnector1">
            <a:avLst/>
          </a:prstGeom>
          <a:ln w="12700">
            <a:headEnd type="none" w="lg" len="lg"/>
            <a:tailEnd type="triangle" w="med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10D46A4-C440-4446-863F-0933F08CEFBD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3491881" y="4024576"/>
            <a:ext cx="2676108" cy="753006"/>
          </a:xfrm>
          <a:prstGeom prst="straightConnector1">
            <a:avLst/>
          </a:prstGeom>
          <a:ln w="12700">
            <a:headEnd type="none" w="lg" len="lg"/>
            <a:tailEnd type="triangle" w="med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7D2B0C77-9094-4D84-9DFC-DFBC23A6B1FD}"/>
              </a:ext>
            </a:extLst>
          </p:cNvPr>
          <p:cNvSpPr/>
          <p:nvPr/>
        </p:nvSpPr>
        <p:spPr>
          <a:xfrm>
            <a:off x="5256600" y="3011005"/>
            <a:ext cx="1728192" cy="47107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Coil OD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6437E71-95E3-4DF6-A56F-4CD3A9299B06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4023776" y="3246541"/>
            <a:ext cx="1232824" cy="542499"/>
          </a:xfrm>
          <a:prstGeom prst="straightConnector1">
            <a:avLst/>
          </a:prstGeom>
          <a:ln w="12700">
            <a:headEnd type="none" w="lg" len="lg"/>
            <a:tailEnd type="triangle" w="med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8211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C26FD-E47E-44F7-90D8-F1B454410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Midplane Repair, 2</a:t>
            </a:r>
            <a:r>
              <a:rPr lang="en-US" baseline="30000" dirty="0"/>
              <a:t>nd</a:t>
            </a:r>
            <a:r>
              <a:rPr lang="en-US" dirty="0"/>
              <a:t> Impregnation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5F141-8177-42EE-9912-A8D274AB1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32476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Remove 90 mm of L2 G11 midplane. </a:t>
            </a:r>
          </a:p>
          <a:p>
            <a:r>
              <a:rPr lang="en-US" dirty="0"/>
              <a:t>Add 2 layers S2 glass </a:t>
            </a:r>
          </a:p>
          <a:p>
            <a:r>
              <a:rPr lang="en-US" dirty="0"/>
              <a:t>Perform 2</a:t>
            </a:r>
            <a:r>
              <a:rPr lang="en-US" baseline="30000" dirty="0"/>
              <a:t>nd</a:t>
            </a:r>
            <a:r>
              <a:rPr lang="en-US" dirty="0"/>
              <a:t> full impregnation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237C90-11B3-4D3F-9F77-CABA40E43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C47BD-25BD-46EA-9BD5-115495A657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Coil Working Group Meeting  –  Jan 27, 2021</a:t>
            </a:r>
            <a:endParaRPr lang="en-GB" dirty="0"/>
          </a:p>
        </p:txBody>
      </p:sp>
      <p:pic>
        <p:nvPicPr>
          <p:cNvPr id="7" name="Picture 6" descr="A picture containing indoor, music, oven, stainless&#10;&#10;Description automatically generated">
            <a:extLst>
              <a:ext uri="{FF2B5EF4-FFF2-40B4-BE49-F238E27FC236}">
                <a16:creationId xmlns:a16="http://schemas.microsoft.com/office/drawing/2014/main" id="{CAEC0FF1-B48B-4439-9324-D465CA60AB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723" r="7425"/>
          <a:stretch/>
        </p:blipFill>
        <p:spPr>
          <a:xfrm>
            <a:off x="162312" y="5077100"/>
            <a:ext cx="3185552" cy="1700808"/>
          </a:xfrm>
          <a:prstGeom prst="rect">
            <a:avLst/>
          </a:prstGeom>
        </p:spPr>
      </p:pic>
      <p:pic>
        <p:nvPicPr>
          <p:cNvPr id="9" name="Picture 8" descr="A picture containing indoor, person, oven, cooking&#10;&#10;Description automatically generated">
            <a:extLst>
              <a:ext uri="{FF2B5EF4-FFF2-40B4-BE49-F238E27FC236}">
                <a16:creationId xmlns:a16="http://schemas.microsoft.com/office/drawing/2014/main" id="{E98A175F-799D-40C4-B06E-1679CBFC1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27" y="2564904"/>
            <a:ext cx="3140258" cy="2351922"/>
          </a:xfrm>
          <a:prstGeom prst="rect">
            <a:avLst/>
          </a:prstGeom>
        </p:spPr>
      </p:pic>
      <p:pic>
        <p:nvPicPr>
          <p:cNvPr id="11" name="Picture 10" descr="A picture containing indoor&#10;&#10;Description automatically generated">
            <a:extLst>
              <a:ext uri="{FF2B5EF4-FFF2-40B4-BE49-F238E27FC236}">
                <a16:creationId xmlns:a16="http://schemas.microsoft.com/office/drawing/2014/main" id="{42A5D77D-CD2D-4420-92D8-1500A67BBD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414" b="56727"/>
          <a:stretch/>
        </p:blipFill>
        <p:spPr>
          <a:xfrm>
            <a:off x="5220072" y="4514706"/>
            <a:ext cx="3805764" cy="22225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4EAE60-DC63-46DD-A134-74C4F7BBB9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6638" b="18845"/>
          <a:stretch/>
        </p:blipFill>
        <p:spPr>
          <a:xfrm>
            <a:off x="5230288" y="2564904"/>
            <a:ext cx="3805764" cy="175149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A36B0D-052D-4D3A-9513-8FBD578C88F2}"/>
              </a:ext>
            </a:extLst>
          </p:cNvPr>
          <p:cNvSpPr txBox="1"/>
          <p:nvPr/>
        </p:nvSpPr>
        <p:spPr>
          <a:xfrm>
            <a:off x="6114842" y="2621930"/>
            <a:ext cx="20162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QXFA127 before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A423B9-D017-47F1-B045-1818CFC79189}"/>
              </a:ext>
            </a:extLst>
          </p:cNvPr>
          <p:cNvSpPr txBox="1"/>
          <p:nvPr/>
        </p:nvSpPr>
        <p:spPr>
          <a:xfrm>
            <a:off x="6114842" y="6235635"/>
            <a:ext cx="20162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QXFA127 after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E8956D-6805-4951-91C8-E64E0F156872}"/>
              </a:ext>
            </a:extLst>
          </p:cNvPr>
          <p:cNvSpPr txBox="1"/>
          <p:nvPr/>
        </p:nvSpPr>
        <p:spPr>
          <a:xfrm>
            <a:off x="526082" y="2662552"/>
            <a:ext cx="20162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QXFA213 before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38C730-9AC5-46B8-8E98-AF0B4306BB5D}"/>
              </a:ext>
            </a:extLst>
          </p:cNvPr>
          <p:cNvSpPr txBox="1"/>
          <p:nvPr/>
        </p:nvSpPr>
        <p:spPr>
          <a:xfrm>
            <a:off x="526082" y="6342623"/>
            <a:ext cx="20162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QXFA127 after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080476-0F9D-47AA-AAA7-8A646D1081E1}"/>
              </a:ext>
            </a:extLst>
          </p:cNvPr>
          <p:cNvSpPr txBox="1"/>
          <p:nvPr/>
        </p:nvSpPr>
        <p:spPr>
          <a:xfrm>
            <a:off x="678482" y="4829808"/>
            <a:ext cx="20162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Coil Midplane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EF3FB7-B976-4072-8461-E5838FFD370D}"/>
              </a:ext>
            </a:extLst>
          </p:cNvPr>
          <p:cNvSpPr txBox="1"/>
          <p:nvPr/>
        </p:nvSpPr>
        <p:spPr>
          <a:xfrm>
            <a:off x="6137746" y="4264898"/>
            <a:ext cx="23277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Coil Outer Diameter</a:t>
            </a:r>
          </a:p>
        </p:txBody>
      </p:sp>
    </p:spTree>
    <p:extLst>
      <p:ext uri="{BB962C8B-B14F-4D97-AF65-F5344CB8AC3E}">
        <p14:creationId xmlns:p14="http://schemas.microsoft.com/office/powerpoint/2010/main" val="319669204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8946e33d-fd2f-4ae4-8ee9-d90c129cdf9e">HL-LHC PowerPoint Presentation, incl. LARP logo, 4:3 format</Description0>
    <Note xmlns="8946e33d-fd2f-4ae4-8ee9-d90c129cdf9e">For presentations to be given at Joint HL-LHC/LARP annual meetings (US or European locations).
https://edms.cern.ch/document/1607180/</Note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9ABA85A245EC45AA49FA36F10E0232" ma:contentTypeVersion="2" ma:contentTypeDescription="Create a new document." ma:contentTypeScope="" ma:versionID="adcd0aad5aed504a8f0da929d2112ad6">
  <xsd:schema xmlns:xsd="http://www.w3.org/2001/XMLSchema" xmlns:xs="http://www.w3.org/2001/XMLSchema" xmlns:p="http://schemas.microsoft.com/office/2006/metadata/properties" xmlns:ns2="8946e33d-fd2f-4ae4-8ee9-d90c129cdf9e" targetNamespace="http://schemas.microsoft.com/office/2006/metadata/properties" ma:root="true" ma:fieldsID="8f86ca1f070cacaf1fa8f62c9f76043c" ns2:_="">
    <xsd:import namespace="8946e33d-fd2f-4ae4-8ee9-d90c129cdf9e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No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46e33d-fd2f-4ae4-8ee9-d90c129cdf9e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Text">
          <xsd:maxLength value="255"/>
        </xsd:restriction>
      </xsd:simpleType>
    </xsd:element>
    <xsd:element name="Note" ma:index="9" nillable="true" ma:displayName="Note" ma:internalName="Not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F8EF391-2BAD-45F4-B22E-736040720C99}">
  <ds:schemaRefs>
    <ds:schemaRef ds:uri="8946e33d-fd2f-4ae4-8ee9-d90c129cdf9e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A7292EC-A4CC-4379-ABA5-C61E3A4C43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46e33d-fd2f-4ae4-8ee9-d90c129cdf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CC4280F-E911-4FF7-B1B5-10F770B636C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42692</TotalTime>
  <Words>332</Words>
  <Application>Microsoft Office PowerPoint</Application>
  <PresentationFormat>On-screen Show (4:3)</PresentationFormat>
  <Paragraphs>75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Wingdings</vt:lpstr>
      <vt:lpstr>Thème Office</vt:lpstr>
      <vt:lpstr>MQXF125 Midplane Repair Options</vt:lpstr>
      <vt:lpstr>Discrepancy 12166</vt:lpstr>
      <vt:lpstr>QXFA125 Damaged Area</vt:lpstr>
      <vt:lpstr>PowerPoint Presentation</vt:lpstr>
      <vt:lpstr>QXFA125 CMM Scan</vt:lpstr>
      <vt:lpstr>Deformed Cable Strand</vt:lpstr>
      <vt:lpstr>Midplane Repair, Stycast</vt:lpstr>
      <vt:lpstr>Midplane Repair, 2nd Impregnation</vt:lpstr>
    </vt:vector>
  </TitlesOfParts>
  <Company>APO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HiLumi-Pres-Template-4-3-LARP</dc:title>
  <dc:creator>André-Pierre OLIVIER</dc:creator>
  <cp:lastModifiedBy>Alfred R Nobrega</cp:lastModifiedBy>
  <cp:revision>846</cp:revision>
  <cp:lastPrinted>2018-05-26T23:25:07Z</cp:lastPrinted>
  <dcterms:created xsi:type="dcterms:W3CDTF">2016-03-23T12:58:39Z</dcterms:created>
  <dcterms:modified xsi:type="dcterms:W3CDTF">2021-01-26T22:16:47Z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0x010100689ABA85A245EC45AA49FA36F10E0232</vt:lpwstr>
  </property>
</Properties>
</file>