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8"/>
  </p:notesMasterIdLst>
  <p:sldIdLst>
    <p:sldId id="283" r:id="rId2"/>
    <p:sldId id="284" r:id="rId3"/>
    <p:sldId id="291" r:id="rId4"/>
    <p:sldId id="292" r:id="rId5"/>
    <p:sldId id="293" r:id="rId6"/>
    <p:sldId id="294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6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1958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E7686-FA5C-200B-6D78-AB0B7D6C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1F835-3D71-743E-12B7-8F6A90B22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54C8D-6C41-4F35-33DE-923874A67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F1F51-878F-170A-36C7-46604C2431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4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A1EE9-A1BB-BA06-441B-F1CD401D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27CEB-3BE4-D23B-096E-5FDD6B82C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C6860-3368-58B7-0A51-3B67FAEE3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81694-7DA1-1B4C-A91E-787683DC8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41D3-4206-2AC0-1B95-1ECACC39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4770E-DDFC-86E0-DF55-EFAAB0D22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B1924-AD59-CB48-F8B0-CF4F2E58F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0A359-41D2-BC30-5ED6-B2E96A314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4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 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 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 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 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 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 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51792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 25,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DC2CB3C-DCDD-4E64-8428-2FF00DC9BA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7" y="6314678"/>
            <a:ext cx="1488643" cy="3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Coils on Hold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November 14, 2024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3734" y="6356350"/>
            <a:ext cx="6550800" cy="360000"/>
          </a:xfrm>
        </p:spPr>
        <p:txBody>
          <a:bodyPr/>
          <a:lstStyle/>
          <a:p>
            <a:r>
              <a:rPr lang="en-US"/>
              <a:t>Sep 25, 2024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F39E7-C4D2-4496-B4A0-A3BC2D6A5735}"/>
              </a:ext>
            </a:extLst>
          </p:cNvPr>
          <p:cNvSpPr txBox="1">
            <a:spLocks/>
          </p:cNvSpPr>
          <p:nvPr/>
        </p:nvSpPr>
        <p:spPr>
          <a:xfrm>
            <a:off x="609898" y="1066800"/>
            <a:ext cx="7920000" cy="90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DRs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0D36AC-9CCE-4903-B05F-BB02B3B9147B}"/>
              </a:ext>
            </a:extLst>
          </p:cNvPr>
          <p:cNvSpPr txBox="1">
            <a:spLocks/>
          </p:cNvSpPr>
          <p:nvPr/>
        </p:nvSpPr>
        <p:spPr>
          <a:xfrm>
            <a:off x="759898" y="5374073"/>
            <a:ext cx="7620000" cy="6847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216 also in storage – removed from magnet 09 after Kapton pinched at midplane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3366F-A81D-DA60-4E52-D88A1036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14761"/>
            <a:ext cx="6934200" cy="34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6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6" y="1206387"/>
            <a:ext cx="7920000" cy="5135563"/>
          </a:xfrm>
        </p:spPr>
        <p:txBody>
          <a:bodyPr>
            <a:normAutofit/>
          </a:bodyPr>
          <a:lstStyle/>
          <a:p>
            <a:r>
              <a:rPr lang="en-US" sz="2000" dirty="0"/>
              <a:t>Coil 210 – 2 cable strands broken during prep for impregnation.</a:t>
            </a:r>
          </a:p>
          <a:p>
            <a:pPr lvl="1"/>
            <a:r>
              <a:rPr lang="en-US" sz="1600" dirty="0"/>
              <a:t>Location 1 cm beyond coil end saddle, at start of Nb</a:t>
            </a:r>
            <a:r>
              <a:rPr lang="en-US" sz="1600" baseline="-25000" dirty="0"/>
              <a:t>3</a:t>
            </a:r>
            <a:r>
              <a:rPr lang="en-US" sz="1600" dirty="0"/>
              <a:t>Sn to </a:t>
            </a:r>
            <a:r>
              <a:rPr lang="en-US" sz="1600" dirty="0" err="1"/>
              <a:t>NbTi</a:t>
            </a:r>
            <a:r>
              <a:rPr lang="en-US" sz="1600" dirty="0"/>
              <a:t> splice.</a:t>
            </a:r>
          </a:p>
          <a:p>
            <a:pPr lvl="1"/>
            <a:r>
              <a:rPr lang="en-US" sz="1600" dirty="0"/>
              <a:t>Damage is at inner edge of inner layer coil lead. </a:t>
            </a:r>
          </a:p>
          <a:p>
            <a:pPr lvl="1"/>
            <a:r>
              <a:rPr lang="en-US" sz="1600" dirty="0"/>
              <a:t>Cable solder filled starting 5 cm before damaged area to aid in current sharing.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 25, 2024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9E5260-4256-0BD7-2219-EFAE23595E60}"/>
              </a:ext>
            </a:extLst>
          </p:cNvPr>
          <p:cNvGrpSpPr/>
          <p:nvPr/>
        </p:nvGrpSpPr>
        <p:grpSpPr>
          <a:xfrm>
            <a:off x="612000" y="2708920"/>
            <a:ext cx="4004945" cy="2907665"/>
            <a:chOff x="0" y="0"/>
            <a:chExt cx="4001770" cy="29070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3F82DE-B852-161A-26CE-32611035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01770" cy="2907030"/>
            </a:xfrm>
            <a:prstGeom prst="rect">
              <a:avLst/>
            </a:prstGeom>
            <a:noFill/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13AB7F-F93D-2416-129E-1E096C4C05C7}"/>
                </a:ext>
              </a:extLst>
            </p:cNvPr>
            <p:cNvCxnSpPr/>
            <p:nvPr/>
          </p:nvCxnSpPr>
          <p:spPr>
            <a:xfrm>
              <a:off x="1966823" y="526211"/>
              <a:ext cx="253761" cy="383157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triangle" w="lg" len="lg"/>
            </a:ln>
            <a:effectLst/>
          </p:spPr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F56A6CE-E53A-DE6B-F6A4-6B5CC86DEA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61" y="2692152"/>
            <a:ext cx="3921839" cy="2938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0FC08-C161-B07D-A505-E3628FBE8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75297-DECA-AA5E-0F19-05BDBAAC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6" y="1206387"/>
            <a:ext cx="7920000" cy="513556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Coil 228 – coil to pole resistance below spec.</a:t>
            </a:r>
          </a:p>
          <a:p>
            <a:pPr lvl="2"/>
            <a:r>
              <a:rPr lang="en-US" sz="1600" dirty="0"/>
              <a:t>Standard coil to pole </a:t>
            </a:r>
            <a:r>
              <a:rPr lang="en-US" sz="1600" dirty="0" err="1"/>
              <a:t>hipot</a:t>
            </a:r>
            <a:r>
              <a:rPr lang="en-US" sz="1600" dirty="0"/>
              <a:t> at 100 volts – passes with all pole segments connected EXCEPT NL segment.</a:t>
            </a:r>
          </a:p>
          <a:p>
            <a:pPr lvl="2"/>
            <a:r>
              <a:rPr lang="en-US" sz="1600" dirty="0"/>
              <a:t>NL pole segment reaches 52 volts with leakage current of 14.1 µA.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Coil 238 – coil to pole connection.</a:t>
            </a:r>
          </a:p>
          <a:p>
            <a:pPr lvl="2"/>
            <a:r>
              <a:rPr lang="en-US" sz="1600" dirty="0"/>
              <a:t>Standard coil to pole </a:t>
            </a:r>
            <a:r>
              <a:rPr lang="en-US" sz="1600" dirty="0" err="1"/>
              <a:t>hipot</a:t>
            </a:r>
            <a:r>
              <a:rPr lang="en-US" sz="1600" dirty="0"/>
              <a:t> at 100 volts – passes with all pole segments connected EXCEPT LE segment.</a:t>
            </a:r>
          </a:p>
          <a:p>
            <a:pPr lvl="2"/>
            <a:r>
              <a:rPr lang="en-US" sz="1600" dirty="0"/>
              <a:t>LE pole segment shows 120 </a:t>
            </a:r>
            <a:r>
              <a:rPr lang="en-US" sz="1600" dirty="0" err="1"/>
              <a:t>kOhm</a:t>
            </a:r>
            <a:r>
              <a:rPr lang="en-US" sz="1600" dirty="0"/>
              <a:t> coil to LE pole segment.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8CEF2-2FA0-600A-0F46-14752550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QXFA228 / QXFA238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76091-C0A7-8E77-89FA-5E23D24E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1F70E-E0F5-226E-8C5E-9AAE5645F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 25,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1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48F83-ACA9-0309-2CEA-807A1F0ED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1B1CC-B375-65A0-31EB-9B1B74666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6" y="1206387"/>
            <a:ext cx="7920000" cy="5135563"/>
          </a:xfrm>
        </p:spPr>
        <p:txBody>
          <a:bodyPr>
            <a:normAutofit/>
          </a:bodyPr>
          <a:lstStyle/>
          <a:p>
            <a:r>
              <a:rPr lang="en-US" sz="2000" dirty="0"/>
              <a:t>Fiberglass cable insulation damage and cable scratches noted during prep for reaction.</a:t>
            </a:r>
          </a:p>
          <a:p>
            <a:pPr lvl="1"/>
            <a:r>
              <a:rPr lang="en-US" sz="1600" dirty="0"/>
              <a:t>Damage caused by razor blade when trimming fiberglass interlayer insulation after coil curing.</a:t>
            </a:r>
          </a:p>
          <a:p>
            <a:pPr lvl="1"/>
            <a:r>
              <a:rPr lang="en-US" sz="1600" dirty="0"/>
              <a:t>2 locations, each area ~ 2.5” long:</a:t>
            </a:r>
          </a:p>
          <a:p>
            <a:pPr lvl="2"/>
            <a:r>
              <a:rPr lang="en-US" sz="1400" dirty="0"/>
              <a:t>Inner layer coil midplane, transition side, 39” from NL end.</a:t>
            </a:r>
          </a:p>
          <a:p>
            <a:pPr lvl="2"/>
            <a:r>
              <a:rPr lang="en-US" sz="1400" dirty="0"/>
              <a:t>Outer layer coil midplane, transition side, 90” from NL end.</a:t>
            </a:r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pPr lvl="1"/>
            <a:r>
              <a:rPr lang="en-US" sz="1600" dirty="0"/>
              <a:t>Inspection and photos before and after reaction.</a:t>
            </a:r>
          </a:p>
          <a:p>
            <a:pPr lvl="2"/>
            <a:r>
              <a:rPr lang="en-US" sz="1400" dirty="0"/>
              <a:t>Inner layer – scratches in copper.</a:t>
            </a:r>
          </a:p>
          <a:p>
            <a:pPr lvl="2"/>
            <a:r>
              <a:rPr lang="en-US" sz="1400" dirty="0"/>
              <a:t>Outer layer – scratches in copper, 4 small black spots observed under magnification after reaction.</a:t>
            </a:r>
          </a:p>
          <a:p>
            <a:pPr lvl="2"/>
            <a:endParaRPr lang="en-US" sz="1400" dirty="0"/>
          </a:p>
          <a:p>
            <a:pPr lvl="1"/>
            <a:r>
              <a:rPr lang="en-US" sz="1800" dirty="0"/>
              <a:t>Silicone mold putty impression made for detailed inspections. 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EDF2C-608A-2BC9-9573-F02BF183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QXFA254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EABAB-A33E-9730-EF89-180589E3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A114B-CF2A-E838-E759-86FE7A35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 25,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0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85EDF-8457-C205-ACD4-8A07BB6D0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F2A5-9F78-02EB-B216-656ED360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QXFA254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53FA5-EF7C-D374-84A6-467AB4E8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B2BAA-E296-50A3-EC93-85A76C0A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 25, 2024</a:t>
            </a:r>
            <a:endParaRPr lang="en-US" dirty="0"/>
          </a:p>
        </p:txBody>
      </p:sp>
      <p:pic>
        <p:nvPicPr>
          <p:cNvPr id="4" name="Content Placeholder 3" descr="A close up of a woven material&#10;&#10;Description automatically generated">
            <a:extLst>
              <a:ext uri="{FF2B5EF4-FFF2-40B4-BE49-F238E27FC236}">
                <a16:creationId xmlns:a16="http://schemas.microsoft.com/office/drawing/2014/main" id="{7B65338B-DB7A-C110-6D93-381D78929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2" y="990600"/>
            <a:ext cx="3791943" cy="2133600"/>
          </a:xfrm>
          <a:prstGeom prst="rect">
            <a:avLst/>
          </a:prstGeom>
        </p:spPr>
      </p:pic>
      <p:pic>
        <p:nvPicPr>
          <p:cNvPr id="5" name="Picture 4" descr="A close-up of a piece of fabric&#10;&#10;Description automatically generated">
            <a:extLst>
              <a:ext uri="{FF2B5EF4-FFF2-40B4-BE49-F238E27FC236}">
                <a16:creationId xmlns:a16="http://schemas.microsoft.com/office/drawing/2014/main" id="{0F6FB831-3B2F-46B8-06E9-4616A2CB14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71" y="900000"/>
            <a:ext cx="4246915" cy="2388890"/>
          </a:xfrm>
          <a:prstGeom prst="rect">
            <a:avLst/>
          </a:prstGeom>
        </p:spPr>
      </p:pic>
      <p:pic>
        <p:nvPicPr>
          <p:cNvPr id="7" name="Picture 6" descr="A close up of a metal surface&#10;&#10;Description automatically generated">
            <a:extLst>
              <a:ext uri="{FF2B5EF4-FFF2-40B4-BE49-F238E27FC236}">
                <a16:creationId xmlns:a16="http://schemas.microsoft.com/office/drawing/2014/main" id="{BE17E4FF-9327-952B-A8E7-4FFCFFD1E4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4" y="3429000"/>
            <a:ext cx="3990037" cy="2244396"/>
          </a:xfrm>
          <a:prstGeom prst="rect">
            <a:avLst/>
          </a:prstGeom>
        </p:spPr>
      </p:pic>
      <p:pic>
        <p:nvPicPr>
          <p:cNvPr id="8" name="Picture 7" descr="A close up of a fabric&#10;&#10;Description automatically generated">
            <a:extLst>
              <a:ext uri="{FF2B5EF4-FFF2-40B4-BE49-F238E27FC236}">
                <a16:creationId xmlns:a16="http://schemas.microsoft.com/office/drawing/2014/main" id="{E21DC62C-8A8C-8396-42C5-D21CEFEF3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63" y="3407802"/>
            <a:ext cx="3628924" cy="2721694"/>
          </a:xfrm>
          <a:prstGeom prst="rect">
            <a:avLst/>
          </a:prstGeom>
        </p:spPr>
      </p:pic>
      <p:pic>
        <p:nvPicPr>
          <p:cNvPr id="10" name="Picture 9" descr="Close-up of a wood surface&#10;&#10;Description automatically generated">
            <a:extLst>
              <a:ext uri="{FF2B5EF4-FFF2-40B4-BE49-F238E27FC236}">
                <a16:creationId xmlns:a16="http://schemas.microsoft.com/office/drawing/2014/main" id="{002ED98E-3052-6ED6-96DA-BE45F0F5C2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0179" y="5151281"/>
            <a:ext cx="2331021" cy="14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3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Coils on Hold  </vt:lpstr>
      <vt:lpstr>DRs</vt:lpstr>
      <vt:lpstr>QXFA210</vt:lpstr>
      <vt:lpstr>QXFA228 / QXFA238</vt:lpstr>
      <vt:lpstr>QXFA254</vt:lpstr>
      <vt:lpstr>QXFA254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2024-11-05T18:49:30Z</dcterms:modified>
</cp:coreProperties>
</file>