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3"/>
  </p:notesMasterIdLst>
  <p:handoutMasterIdLst>
    <p:handoutMasterId r:id="rId14"/>
  </p:handoutMasterIdLst>
  <p:sldIdLst>
    <p:sldId id="265" r:id="rId4"/>
    <p:sldId id="286" r:id="rId5"/>
    <p:sldId id="342" r:id="rId6"/>
    <p:sldId id="344" r:id="rId7"/>
    <p:sldId id="335" r:id="rId8"/>
    <p:sldId id="341" r:id="rId9"/>
    <p:sldId id="340" r:id="rId10"/>
    <p:sldId id="345" r:id="rId11"/>
    <p:sldId id="311" r:id="rId12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42"/>
            <p14:sldId id="344"/>
            <p14:sldId id="335"/>
            <p14:sldId id="341"/>
            <p14:sldId id="340"/>
            <p14:sldId id="345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00FF"/>
    <a:srgbClr val="66FF66"/>
    <a:srgbClr val="CCCC00"/>
    <a:srgbClr val="33CC33"/>
    <a:srgbClr val="00FFFF"/>
    <a:srgbClr val="CC6600"/>
    <a:srgbClr val="008080"/>
    <a:srgbClr val="004C9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11/8/2024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11/8/2024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November 8,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Rigging work through D40 Hatch completed on Wednesday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Operational ESS2 transported from NWA to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Prototype ESS2 removed from tunnel and transported to A0 Clean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Original Q205 quadrupole transported to Technical Division for rad hardening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returned to MI-8 Line for Collimator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D30 downstream mechanical work in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installed in Delivery Ring, vacuum connections 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Preparing for installation of Rad Hard Q205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Domestic water line repair north of AP-0 and over MI-8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Small sinkhole observed last Friday in area to be excavated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Transport Enclosure secured for Booster CDC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LCW resistivity continues to be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paused, reasons unclear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4200-0B24-6D85-1CB9-3F8B3C27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ESS2 being lowered into tunnel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2DDB5-601C-E1E7-539A-9E50C2ED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2DA02-DA19-5DD4-3FBD-67AA2386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B88F-7C2B-4BA8-EB60-977461F1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434DBE-0526-8719-51F6-03C9EBAF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42" y="878978"/>
            <a:ext cx="7015316" cy="53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BD73A-ADB7-262D-E4EC-F16CD509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26D6-D748-3B34-F4B2-66636072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ESS2 set in Delivery 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77359-98DB-7B52-D047-E1A717FF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7F8A-79B0-9003-E8AF-CA470771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FD14-2B9C-CDDF-20C1-42D4AFB7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8F78F-A30F-E5DD-FE71-0BA9A72C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865063"/>
            <a:ext cx="8467725" cy="53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water line replacement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11/1/2024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2A778-8A21-A2BE-2F80-22D2C0A9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61" y="916658"/>
            <a:ext cx="5961078" cy="527274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86F5086-861C-0254-6ED7-EB952FC806DD}"/>
              </a:ext>
            </a:extLst>
          </p:cNvPr>
          <p:cNvSpPr/>
          <p:nvPr/>
        </p:nvSpPr>
        <p:spPr>
          <a:xfrm rot="20176989">
            <a:off x="4174045" y="3889268"/>
            <a:ext cx="831818" cy="1956901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B7872-94C0-A95B-64AD-D7B0E4D52AFE}"/>
              </a:ext>
            </a:extLst>
          </p:cNvPr>
          <p:cNvSpPr txBox="1"/>
          <p:nvPr/>
        </p:nvSpPr>
        <p:spPr>
          <a:xfrm>
            <a:off x="141960" y="2812200"/>
            <a:ext cx="13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Domestic water</a:t>
            </a:r>
          </a:p>
          <a:p>
            <a:r>
              <a:rPr lang="en-US" sz="1400" dirty="0">
                <a:solidFill>
                  <a:schemeClr val="tx2"/>
                </a:solidFill>
              </a:rPr>
              <a:t>leak/repair zone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B40B1C-0EE9-CC1E-F2A9-0C17D57366E5}"/>
              </a:ext>
            </a:extLst>
          </p:cNvPr>
          <p:cNvCxnSpPr>
            <a:cxnSpLocks/>
          </p:cNvCxnSpPr>
          <p:nvPr/>
        </p:nvCxnSpPr>
        <p:spPr>
          <a:xfrm>
            <a:off x="1199535" y="3335420"/>
            <a:ext cx="2748546" cy="9809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1A47A8-C0B2-FCEC-9F91-1AA11F48550E}"/>
              </a:ext>
            </a:extLst>
          </p:cNvPr>
          <p:cNvCxnSpPr/>
          <p:nvPr/>
        </p:nvCxnSpPr>
        <p:spPr>
          <a:xfrm>
            <a:off x="4208206" y="4178710"/>
            <a:ext cx="363794" cy="6096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6329A-E171-6F21-5B85-28FD2308D8A2}"/>
              </a:ext>
            </a:extLst>
          </p:cNvPr>
          <p:cNvCxnSpPr>
            <a:cxnSpLocks/>
          </p:cNvCxnSpPr>
          <p:nvPr/>
        </p:nvCxnSpPr>
        <p:spPr>
          <a:xfrm>
            <a:off x="4572000" y="4788310"/>
            <a:ext cx="260125" cy="6096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0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98F92-FC5F-CEDF-83E4-973DE5B4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D833-6463-72CB-16E9-85FB8610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Beam Transport Line Civil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DA5D-04F6-74F5-6F2E-36AD9FA4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427E-5E9F-0D61-A915-7EF3391B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CE8E5-B6CC-AFDF-0BF1-AA6F67AA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C7A7B-B9F7-A777-C218-7EF27D13ED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72" b="12707"/>
          <a:stretch/>
        </p:blipFill>
        <p:spPr>
          <a:xfrm>
            <a:off x="1445343" y="988139"/>
            <a:ext cx="6080996" cy="450807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8F282-3388-E2D8-F295-FD65FB69D620}"/>
              </a:ext>
            </a:extLst>
          </p:cNvPr>
          <p:cNvSpPr txBox="1"/>
          <p:nvPr/>
        </p:nvSpPr>
        <p:spPr>
          <a:xfrm>
            <a:off x="2812553" y="876547"/>
            <a:ext cx="220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Booster Phase 2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Begins January 2028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13973-6784-7628-0583-EA45BACD6950}"/>
              </a:ext>
            </a:extLst>
          </p:cNvPr>
          <p:cNvSpPr txBox="1"/>
          <p:nvPr/>
        </p:nvSpPr>
        <p:spPr>
          <a:xfrm>
            <a:off x="1504600" y="1936680"/>
            <a:ext cx="234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Booster Phase 1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Begins January 2027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33414F-3E2E-0DC2-4122-98B2680C0AA7}"/>
              </a:ext>
            </a:extLst>
          </p:cNvPr>
          <p:cNvCxnSpPr>
            <a:cxnSpLocks/>
          </p:cNvCxnSpPr>
          <p:nvPr/>
        </p:nvCxnSpPr>
        <p:spPr>
          <a:xfrm>
            <a:off x="2772976" y="2585884"/>
            <a:ext cx="1307524" cy="997958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95E255-943C-0886-CAE8-7F0A9768EA54}"/>
              </a:ext>
            </a:extLst>
          </p:cNvPr>
          <p:cNvSpPr txBox="1"/>
          <p:nvPr/>
        </p:nvSpPr>
        <p:spPr>
          <a:xfrm>
            <a:off x="110921" y="5540680"/>
            <a:ext cx="9033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F-Sector Reconfiguration Task Force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Dean Still -  Chairman</a:t>
            </a:r>
            <a:endParaRPr lang="en-US" sz="1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Mark Austin, Maurice Ball, Steve Dixon, Cons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Helvetica Neue"/>
              </a:rPr>
              <a:t>Gattuso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, Michael Geelhoed, Stan Johnson, Jim Morgan, Denton Morris, Michael Olander, Dan Vrbos</a:t>
            </a:r>
            <a:endParaRPr lang="en-US" sz="1000" b="0" dirty="0">
              <a:effectLst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2806CA-4B16-2207-D468-29AF419A147D}"/>
              </a:ext>
            </a:extLst>
          </p:cNvPr>
          <p:cNvCxnSpPr>
            <a:cxnSpLocks/>
          </p:cNvCxnSpPr>
          <p:nvPr/>
        </p:nvCxnSpPr>
        <p:spPr>
          <a:xfrm flipH="1" flipV="1">
            <a:off x="5555226" y="3538538"/>
            <a:ext cx="550606" cy="640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4FC95F-A519-BFA6-FA44-5327F6B0AB87}"/>
              </a:ext>
            </a:extLst>
          </p:cNvPr>
          <p:cNvCxnSpPr>
            <a:cxnSpLocks/>
          </p:cNvCxnSpPr>
          <p:nvPr/>
        </p:nvCxnSpPr>
        <p:spPr>
          <a:xfrm flipH="1" flipV="1">
            <a:off x="5036615" y="2776373"/>
            <a:ext cx="459617" cy="652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F912DC-E678-2C53-3A8F-1FA37D1B9BF9}"/>
              </a:ext>
            </a:extLst>
          </p:cNvPr>
          <p:cNvCxnSpPr>
            <a:cxnSpLocks/>
          </p:cNvCxnSpPr>
          <p:nvPr/>
        </p:nvCxnSpPr>
        <p:spPr>
          <a:xfrm flipH="1">
            <a:off x="5496232" y="3538674"/>
            <a:ext cx="58994" cy="45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DA7486-1935-B1FD-433C-40260F183230}"/>
              </a:ext>
            </a:extLst>
          </p:cNvPr>
          <p:cNvCxnSpPr>
            <a:cxnSpLocks/>
          </p:cNvCxnSpPr>
          <p:nvPr/>
        </p:nvCxnSpPr>
        <p:spPr>
          <a:xfrm flipH="1" flipV="1">
            <a:off x="5408133" y="3491692"/>
            <a:ext cx="88099" cy="92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DF7F4C-FAB8-4531-6523-D75BD99FB807}"/>
              </a:ext>
            </a:extLst>
          </p:cNvPr>
          <p:cNvCxnSpPr>
            <a:cxnSpLocks/>
          </p:cNvCxnSpPr>
          <p:nvPr/>
        </p:nvCxnSpPr>
        <p:spPr>
          <a:xfrm flipH="1">
            <a:off x="5422685" y="3435506"/>
            <a:ext cx="58994" cy="45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356EA6-F21A-9268-53BE-1530A0EA6045}"/>
              </a:ext>
            </a:extLst>
          </p:cNvPr>
          <p:cNvCxnSpPr>
            <a:cxnSpLocks/>
          </p:cNvCxnSpPr>
          <p:nvPr/>
        </p:nvCxnSpPr>
        <p:spPr>
          <a:xfrm flipH="1" flipV="1">
            <a:off x="4870221" y="2473175"/>
            <a:ext cx="505328" cy="790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C8CAC6-D80D-AB81-9698-1351B2D65AE2}"/>
              </a:ext>
            </a:extLst>
          </p:cNvPr>
          <p:cNvCxnSpPr>
            <a:cxnSpLocks/>
          </p:cNvCxnSpPr>
          <p:nvPr/>
        </p:nvCxnSpPr>
        <p:spPr>
          <a:xfrm flipH="1">
            <a:off x="4558174" y="1728888"/>
            <a:ext cx="252664" cy="27136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251777-1DB1-DC81-749D-A4F65A0F984F}"/>
              </a:ext>
            </a:extLst>
          </p:cNvPr>
          <p:cNvCxnSpPr>
            <a:cxnSpLocks/>
          </p:cNvCxnSpPr>
          <p:nvPr/>
        </p:nvCxnSpPr>
        <p:spPr>
          <a:xfrm>
            <a:off x="3913766" y="1504666"/>
            <a:ext cx="1307163" cy="755180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358C83-E403-C56D-332D-1E8EFC453641}"/>
              </a:ext>
            </a:extLst>
          </p:cNvPr>
          <p:cNvCxnSpPr>
            <a:cxnSpLocks/>
          </p:cNvCxnSpPr>
          <p:nvPr/>
        </p:nvCxnSpPr>
        <p:spPr>
          <a:xfrm flipH="1">
            <a:off x="6105832" y="3943350"/>
            <a:ext cx="1420506" cy="230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967463-2F86-6A81-B8BA-934C0C523B67}"/>
              </a:ext>
            </a:extLst>
          </p:cNvPr>
          <p:cNvSpPr txBox="1"/>
          <p:nvPr/>
        </p:nvSpPr>
        <p:spPr>
          <a:xfrm>
            <a:off x="3611622" y="2050401"/>
            <a:ext cx="124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Muon Campus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cryo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4EE076-1F35-18A5-526C-64F1614E3940}"/>
              </a:ext>
            </a:extLst>
          </p:cNvPr>
          <p:cNvCxnSpPr>
            <a:cxnSpLocks/>
          </p:cNvCxnSpPr>
          <p:nvPr/>
        </p:nvCxnSpPr>
        <p:spPr>
          <a:xfrm flipH="1" flipV="1">
            <a:off x="4567347" y="2000250"/>
            <a:ext cx="292972" cy="4729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D6DA-3DE2-D480-6F19-497DCE53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78590E0-08E6-0C87-B538-056076EA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85" y="884749"/>
            <a:ext cx="6250253" cy="5390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5626A-EC9A-B767-3D68-95D0EE2E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Beam Transport Line Civil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D8F4-587C-A9BE-75BB-B2A760BA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E599-50A1-FC87-8CB6-49540EE3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8551-2032-0141-CA19-B6CA577A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1C319-31B6-8EF2-A5D4-B3F46099FB22}"/>
              </a:ext>
            </a:extLst>
          </p:cNvPr>
          <p:cNvSpPr txBox="1"/>
          <p:nvPr/>
        </p:nvSpPr>
        <p:spPr>
          <a:xfrm>
            <a:off x="5803389" y="1147773"/>
            <a:ext cx="281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Booster Phase (2027-2028)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D2DF5-F0CC-E397-E132-EEBD7EFFDCFF}"/>
              </a:ext>
            </a:extLst>
          </p:cNvPr>
          <p:cNvCxnSpPr>
            <a:cxnSpLocks/>
          </p:cNvCxnSpPr>
          <p:nvPr/>
        </p:nvCxnSpPr>
        <p:spPr>
          <a:xfrm flipH="1">
            <a:off x="4011561" y="1586778"/>
            <a:ext cx="2054942" cy="880108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069799-B9B3-462D-0E76-1C4AA91AD66D}"/>
              </a:ext>
            </a:extLst>
          </p:cNvPr>
          <p:cNvSpPr txBox="1"/>
          <p:nvPr/>
        </p:nvSpPr>
        <p:spPr>
          <a:xfrm>
            <a:off x="2458" y="3168915"/>
            <a:ext cx="400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Linac Phase (in progress)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Main Ring Road excavation begins January 2025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0AEE10-1455-4A2D-2DC1-C47596969951}"/>
              </a:ext>
            </a:extLst>
          </p:cNvPr>
          <p:cNvCxnSpPr>
            <a:cxnSpLocks/>
          </p:cNvCxnSpPr>
          <p:nvPr/>
        </p:nvCxnSpPr>
        <p:spPr>
          <a:xfrm>
            <a:off x="1947066" y="3783337"/>
            <a:ext cx="1307524" cy="997958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D4D62B-474D-CA4C-DC3B-30889290A1CA}"/>
              </a:ext>
            </a:extLst>
          </p:cNvPr>
          <p:cNvSpPr txBox="1"/>
          <p:nvPr/>
        </p:nvSpPr>
        <p:spPr>
          <a:xfrm rot="20970606">
            <a:off x="4590749" y="4654296"/>
            <a:ext cx="177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Main Ring Road</a:t>
            </a:r>
          </a:p>
        </p:txBody>
      </p:sp>
    </p:spTree>
    <p:extLst>
      <p:ext uri="{BB962C8B-B14F-4D97-AF65-F5344CB8AC3E}">
        <p14:creationId xmlns:p14="http://schemas.microsoft.com/office/powerpoint/2010/main" val="589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B5A2-60FE-6499-1AD9-6F732607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1C1EF-5074-1D53-91A2-393472DD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3CA3-5037-7264-B14E-42054E0D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8084F-E536-0907-8812-CBD7DFE8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3786482-B429-447E-B450-684A2C69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379"/>
            <a:ext cx="9144000" cy="3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D30 installation work continues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operational ESS2 under vacuum highest priority, alignment on Monday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 Hard Q205 and special vacuum pipe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Tee for Profilometer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to leave 24 mr roll on ELAM in as it improves extraction trajectory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Muon Campus Feeder 24 outages planned over the next two months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water line repairs south of AP-0 may have compromised shielding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to Transport berm, need to survey to understand if berm was disturbed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Excavation for new water line crossed over MI-8 tunnel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upcoming work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additional steel shielding above ECMAG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survey &amp; alignment tasks including Q205, ESS1, ESS2 and M4 WCM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disconnects, requires more modifications to disconnect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power supply circuit breakers and some primary wiring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to install Mu2e Extinction Monitor Collimator in Absorber area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begin preparing for beam operation later this month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718607</TotalTime>
  <Words>477</Words>
  <Application>Microsoft Office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FermilabTempate</vt:lpstr>
      <vt:lpstr>Fermilab: Footer Only</vt:lpstr>
      <vt:lpstr>1_FermilabTempate</vt:lpstr>
      <vt:lpstr>Muon Campus Shutdown Report</vt:lpstr>
      <vt:lpstr> Muon Campus status</vt:lpstr>
      <vt:lpstr>Operational ESS2 being lowered into tunnel</vt:lpstr>
      <vt:lpstr>Operational ESS2 set in Delivery Ring</vt:lpstr>
      <vt:lpstr>Domestic water line replacement</vt:lpstr>
      <vt:lpstr>PIP-II Beam Transport Line Civil Construction</vt:lpstr>
      <vt:lpstr>PIP-II Beam Transport Line Civil Construction</vt:lpstr>
      <vt:lpstr>Lab Schedule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1263</cp:revision>
  <cp:lastPrinted>2016-10-17T16:36:40Z</cp:lastPrinted>
  <dcterms:created xsi:type="dcterms:W3CDTF">2014-12-17T13:45:40Z</dcterms:created>
  <dcterms:modified xsi:type="dcterms:W3CDTF">2024-11-08T13:28:03Z</dcterms:modified>
</cp:coreProperties>
</file>