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3" r:id="rId1"/>
  </p:sldMasterIdLst>
  <p:notesMasterIdLst>
    <p:notesMasterId r:id="rId7"/>
  </p:notesMasterIdLst>
  <p:sldIdLst>
    <p:sldId id="256" r:id="rId2"/>
    <p:sldId id="271" r:id="rId3"/>
    <p:sldId id="272" r:id="rId4"/>
    <p:sldId id="273" r:id="rId5"/>
    <p:sldId id="274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9"/>
    <p:restoredTop sz="97327"/>
  </p:normalViewPr>
  <p:slideViewPr>
    <p:cSldViewPr snapToGrid="0">
      <p:cViewPr varScale="1">
        <p:scale>
          <a:sx n="139" d="100"/>
          <a:sy n="139" d="100"/>
        </p:scale>
        <p:origin x="1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71450" latinLnBrk="0">
      <a:lnSpc>
        <a:spcPct val="125000"/>
      </a:lnSpc>
      <a:defRPr sz="1200">
        <a:latin typeface="Avenir"/>
        <a:ea typeface="Avenir"/>
        <a:cs typeface="Avenir"/>
        <a:sym typeface="Avenir Roman"/>
      </a:defRPr>
    </a:lvl1pPr>
    <a:lvl2pPr indent="85725" defTabSz="171450" latinLnBrk="0">
      <a:lnSpc>
        <a:spcPct val="125000"/>
      </a:lnSpc>
      <a:defRPr sz="1200">
        <a:latin typeface="Avenir"/>
        <a:ea typeface="Avenir"/>
        <a:cs typeface="Avenir"/>
        <a:sym typeface="Avenir Roman"/>
      </a:defRPr>
    </a:lvl2pPr>
    <a:lvl3pPr indent="171450" defTabSz="171450" latinLnBrk="0">
      <a:lnSpc>
        <a:spcPct val="125000"/>
      </a:lnSpc>
      <a:defRPr sz="1200">
        <a:latin typeface="Avenir"/>
        <a:ea typeface="Avenir"/>
        <a:cs typeface="Avenir"/>
        <a:sym typeface="Avenir Roman"/>
      </a:defRPr>
    </a:lvl3pPr>
    <a:lvl4pPr indent="257175" defTabSz="171450" latinLnBrk="0">
      <a:lnSpc>
        <a:spcPct val="125000"/>
      </a:lnSpc>
      <a:defRPr sz="1200">
        <a:latin typeface="Avenir"/>
        <a:ea typeface="Avenir"/>
        <a:cs typeface="Avenir"/>
        <a:sym typeface="Avenir Roman"/>
      </a:defRPr>
    </a:lvl4pPr>
    <a:lvl5pPr indent="342900" defTabSz="171450" latinLnBrk="0">
      <a:lnSpc>
        <a:spcPct val="125000"/>
      </a:lnSpc>
      <a:defRPr sz="1200">
        <a:latin typeface="Avenir"/>
        <a:ea typeface="Avenir"/>
        <a:cs typeface="Avenir"/>
        <a:sym typeface="Avenir Roman"/>
      </a:defRPr>
    </a:lvl5pPr>
    <a:lvl6pPr indent="428625" defTabSz="171450" latinLnBrk="0">
      <a:lnSpc>
        <a:spcPct val="125000"/>
      </a:lnSpc>
      <a:defRPr sz="1200">
        <a:latin typeface="Avenir"/>
        <a:ea typeface="Avenir"/>
        <a:cs typeface="Avenir"/>
        <a:sym typeface="Avenir Roman"/>
      </a:defRPr>
    </a:lvl6pPr>
    <a:lvl7pPr indent="514350" defTabSz="171450" latinLnBrk="0">
      <a:lnSpc>
        <a:spcPct val="125000"/>
      </a:lnSpc>
      <a:defRPr sz="1200">
        <a:latin typeface="Avenir"/>
        <a:ea typeface="Avenir"/>
        <a:cs typeface="Avenir"/>
        <a:sym typeface="Avenir Roman"/>
      </a:defRPr>
    </a:lvl7pPr>
    <a:lvl8pPr indent="600075" defTabSz="171450" latinLnBrk="0">
      <a:lnSpc>
        <a:spcPct val="125000"/>
      </a:lnSpc>
      <a:defRPr sz="1200">
        <a:latin typeface="Avenir"/>
        <a:ea typeface="Avenir"/>
        <a:cs typeface="Avenir"/>
        <a:sym typeface="Avenir Roman"/>
      </a:defRPr>
    </a:lvl8pPr>
    <a:lvl9pPr indent="685800" defTabSz="171450" latinLnBrk="0">
      <a:lnSpc>
        <a:spcPct val="125000"/>
      </a:lnSpc>
      <a:defRPr sz="1200">
        <a:latin typeface="Avenir"/>
        <a:ea typeface="Avenir"/>
        <a:cs typeface="Avenir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- Center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4B0A9-B5E3-9A43-970F-47127A537B44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8B89-7F1F-B242-A360-252B3D9FF9F8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78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5BEE-6632-B24A-80A8-40B3D65CD0A1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2654638"/>
            <a:ext cx="5486400" cy="285292"/>
          </a:xfrm>
        </p:spPr>
        <p:txBody>
          <a:bodyPr>
            <a:normAutofit/>
          </a:bodyPr>
          <a:lstStyle>
            <a:lvl1pPr marL="0" indent="0" algn="ctr">
              <a:buNone/>
              <a:defRPr sz="1350" baseline="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-Johnny Appleseed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654362"/>
            <a:ext cx="8229600" cy="657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400" baseline="0"/>
            </a:lvl1pPr>
          </a:lstStyle>
          <a:p>
            <a:r>
              <a:rPr lang="en-US" dirty="0"/>
              <a:t>“Type a quote here”</a:t>
            </a:r>
          </a:p>
        </p:txBody>
      </p:sp>
    </p:spTree>
    <p:extLst>
      <p:ext uri="{BB962C8B-B14F-4D97-AF65-F5344CB8AC3E}">
        <p14:creationId xmlns:p14="http://schemas.microsoft.com/office/powerpoint/2010/main" val="2149348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xfrm>
            <a:off x="1645295" y="491579"/>
            <a:ext cx="5853410" cy="113853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954812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2362-F330-0242-A81D-7B7B3EE77446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0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Graphic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2304-5C7A-8346-A7FB-06E5B02483D1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3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FDEAE-E6CF-6D44-AE7F-8731A2BAEA29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6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CB55-68A0-904E-B0BC-7A3EBE2479BD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1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170B-BC3B-224E-8775-75E0571041EC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1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Graphic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3B093-DB66-BB42-A52C-C84CD3E39D6E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0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C461-1FB6-1848-A9CF-0418181F1882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8229600" cy="871538"/>
          </a:xfrm>
        </p:spPr>
        <p:txBody>
          <a:bodyPr anchor="b">
            <a:noAutofit/>
          </a:bodyPr>
          <a:lstStyle>
            <a:lvl1pPr algn="l">
              <a:defRPr sz="33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76326"/>
            <a:ext cx="5111750" cy="35182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970A-4BA2-1543-91C1-2B52D45E8337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05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2673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nion Pro"/>
                <a:cs typeface="Minion Pro"/>
              </a:defRPr>
            </a:lvl1pPr>
          </a:lstStyle>
          <a:p>
            <a:fld id="{0E02764C-617E-AE4A-9EF9-5F6E5BDBDC71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2673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nion Pro"/>
                <a:cs typeface="Minion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2673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nion Pro"/>
                <a:cs typeface="Minion Pro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4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hf hdr="0" ftr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accent1"/>
          </a:solidFill>
          <a:latin typeface="Minion Pro"/>
          <a:ea typeface="+mj-ea"/>
          <a:cs typeface="Minion Pro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accent1"/>
          </a:solidFill>
          <a:latin typeface="Minion Pro"/>
          <a:ea typeface="+mn-ea"/>
          <a:cs typeface="Minion Pro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b="0" i="0" kern="1200">
          <a:solidFill>
            <a:schemeClr val="accent1"/>
          </a:solidFill>
          <a:latin typeface="Minion Pro"/>
          <a:ea typeface="+mn-ea"/>
          <a:cs typeface="Minion Pro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chemeClr val="accent1"/>
          </a:solidFill>
          <a:latin typeface="Minion Pro"/>
          <a:ea typeface="+mn-ea"/>
          <a:cs typeface="Minion Pro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b="0" i="0" kern="1200">
          <a:solidFill>
            <a:schemeClr val="accent1"/>
          </a:solidFill>
          <a:latin typeface="Minion Pro"/>
          <a:ea typeface="+mn-ea"/>
          <a:cs typeface="Minion Pro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b="0" i="0" kern="1200">
          <a:solidFill>
            <a:schemeClr val="accent1"/>
          </a:solidFill>
          <a:latin typeface="Minion Pro"/>
          <a:ea typeface="+mn-ea"/>
          <a:cs typeface="Minion Pro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ooth stip to board step measurements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 anchor="t">
            <a:normAutofit/>
          </a:bodyPr>
          <a:lstStyle>
            <a:lvl1pPr>
              <a:defRPr sz="8600">
                <a:solidFill>
                  <a:srgbClr val="FF9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sz="3200" dirty="0">
                <a:solidFill>
                  <a:schemeClr val="tx2"/>
                </a:solidFill>
              </a:rPr>
              <a:t>Update on geometry board assembly at W&amp;M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7D14E31-5CA4-DCB6-E9BC-7934ED3A4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 anchor="b">
            <a:normAutofit/>
          </a:bodyPr>
          <a:lstStyle/>
          <a:p>
            <a:r>
              <a:rPr lang="en-US" dirty="0"/>
              <a:t>Nelson, Dar</a:t>
            </a:r>
          </a:p>
          <a:p>
            <a:r>
              <a:rPr lang="en-US" dirty="0"/>
              <a:t>11-11-2024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78DE532-5C8F-7594-3A7C-3C5E262E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26733"/>
            <a:ext cx="2133600" cy="273844"/>
          </a:xfrm>
        </p:spPr>
        <p:txBody>
          <a:bodyPr anchor="ctr">
            <a:normAutofit/>
          </a:bodyPr>
          <a:lstStyle/>
          <a:p>
            <a:fld id="{259C4971-0D31-1945-A641-29C2A4288A2F}" type="datetime1">
              <a:rPr lang="en-US" smtClean="0"/>
              <a:pPr/>
              <a:t>11/11/24</a:t>
            </a:fld>
            <a:endParaRPr lang="en-US" dirty="0"/>
          </a:p>
        </p:txBody>
      </p:sp>
      <p:sp>
        <p:nvSpPr>
          <p:cNvPr id="153" name="Slide Number"/>
          <p:cNvSpPr txBox="1">
            <a:spLocks noGrp="1"/>
          </p:cNvSpPr>
          <p:nvPr>
            <p:ph type="sldNum" sz="quarter" idx="12"/>
          </p:nvPr>
        </p:nvSpPr>
        <p:spPr>
          <a:xfrm>
            <a:off x="6553200" y="4726733"/>
            <a:ext cx="2133600" cy="273844"/>
          </a:xfr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anchor="ctr">
            <a:normAutofit/>
          </a:bodyPr>
          <a:lstStyle/>
          <a:p>
            <a:fld id="{86CB4B4D-7CA3-9044-876B-883B54F8677D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8235B1-26BD-D9A9-2E49-1A2D26C66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Updates on W&amp;M production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3D0413-5388-FD44-E3F7-74659B0C0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Full production reauthorized on 9-September-2024</a:t>
            </a:r>
          </a:p>
          <a:p>
            <a:r>
              <a:rPr lang="en-US" dirty="0"/>
              <a:t>Shipped APA layer 1U arrived 1-October</a:t>
            </a:r>
          </a:p>
          <a:p>
            <a:pPr lvl="1"/>
            <a:r>
              <a:rPr lang="en-US" dirty="0"/>
              <a:t>I missed loose strips on 4 boards and 1 board had a scratch unacceptable to UC</a:t>
            </a:r>
          </a:p>
          <a:p>
            <a:pPr lvl="1"/>
            <a:r>
              <a:rPr lang="en-US" dirty="0"/>
              <a:t>Shipped some replacements later that week</a:t>
            </a:r>
          </a:p>
          <a:p>
            <a:r>
              <a:rPr lang="en-US" dirty="0"/>
              <a:t>Shipped APA layer 1G and replacement boards for 4X and 4V </a:t>
            </a:r>
          </a:p>
          <a:p>
            <a:pPr lvl="1"/>
            <a:r>
              <a:rPr lang="en-US" dirty="0"/>
              <a:t>Some shipping damage to box and 4 G boards (end half teeth broken)</a:t>
            </a:r>
          </a:p>
          <a:p>
            <a:pPr lvl="1"/>
            <a:r>
              <a:rPr lang="en-US" dirty="0"/>
              <a:t>Found out UK had had issues with this too early one</a:t>
            </a:r>
          </a:p>
          <a:p>
            <a:pPr lvl="2"/>
            <a:r>
              <a:rPr lang="en-US" dirty="0"/>
              <a:t>They added cardboard between bags and hard layers on top and bottom of boxes</a:t>
            </a:r>
          </a:p>
          <a:p>
            <a:pPr lvl="1"/>
            <a:r>
              <a:rPr lang="en-US" dirty="0" err="1"/>
              <a:t>Proc’s</a:t>
            </a:r>
            <a:r>
              <a:rPr lang="en-US" dirty="0"/>
              <a:t> being revised to make this packaging plan clearer</a:t>
            </a:r>
          </a:p>
          <a:p>
            <a:pPr lvl="1"/>
            <a:r>
              <a:rPr lang="en-US" dirty="0"/>
              <a:t>These boards will be returned to W&amp;M for repair</a:t>
            </a:r>
          </a:p>
          <a:p>
            <a:r>
              <a:rPr lang="en-US" dirty="0"/>
              <a:t>Received some of the needed boards from UK on 28-October-2024</a:t>
            </a:r>
          </a:p>
          <a:p>
            <a:r>
              <a:rPr lang="en-US" dirty="0"/>
              <a:t>Shipped APA layers 4U and 4G on 1-November-2024</a:t>
            </a:r>
          </a:p>
          <a:p>
            <a:r>
              <a:rPr lang="en-US" dirty="0"/>
              <a:t>We will be shipping APA layers 5X and 5V this week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62314C-4E99-6C40-32AC-BFC0B3FDE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021DB-9918-3A41-9FDC-B71BCBCC0727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FC7EC-004F-6567-DBD0-7169CEB7D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10E090-236B-BBE3-EE7C-EDB6A1F7397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332"/>
          <a:stretch/>
        </p:blipFill>
        <p:spPr>
          <a:xfrm>
            <a:off x="6901201" y="2084422"/>
            <a:ext cx="2133600" cy="162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20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A418-BCC8-C29A-4C32-BA8CA2CDA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checking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6FBBD-84FF-ADF7-85CF-E2748383A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early October, the UK team had produced enough boards with their revised fixtures that they were allowed move away from measuring each board</a:t>
            </a:r>
          </a:p>
          <a:p>
            <a:pPr lvl="1"/>
            <a:r>
              <a:rPr lang="en-US" dirty="0"/>
              <a:t>At W&amp;M we have made ~170 boards with the revised fixtures, but much of the data seems to have been lost in cloud uploads </a:t>
            </a:r>
          </a:p>
          <a:p>
            <a:pPr lvl="1"/>
            <a:r>
              <a:rPr lang="en-US" dirty="0"/>
              <a:t>All boards have passed QC, but only 41 boards' data ended up in the google spreadsheet</a:t>
            </a:r>
          </a:p>
          <a:p>
            <a:r>
              <a:rPr lang="en-US" dirty="0"/>
              <a:t>We plan continue to measure steps until we have a convincing dataset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B8A71-D063-D42F-937F-198120526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2304-5C7A-8346-A7FB-06E5B02483D1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2D2BC4-D909-927B-E236-029FD8AA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8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82A62-1C84-63AD-7515-62542727F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Scratches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DF515-5ABA-95A8-C892-C5F1EEADB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After talking to Terry about the issue of scratches on the surface of boards</a:t>
            </a:r>
          </a:p>
          <a:p>
            <a:pPr lvl="1"/>
            <a:r>
              <a:rPr lang="en-US" dirty="0"/>
              <a:t>Her statement is that the only worry is that if there might be a continuity issue</a:t>
            </a:r>
          </a:p>
          <a:p>
            <a:pPr lvl="1"/>
            <a:r>
              <a:rPr lang="en-US" dirty="0"/>
              <a:t>The Solder mask is making sure that one doesn’t get solder in the wrong location and not about insulation</a:t>
            </a:r>
          </a:p>
          <a:p>
            <a:pPr lvl="1"/>
            <a:r>
              <a:rPr lang="en-US" dirty="0"/>
              <a:t>All boards are designed to code, so arcing isn’t a worry</a:t>
            </a:r>
          </a:p>
          <a:p>
            <a:r>
              <a:rPr lang="en-US" dirty="0"/>
              <a:t>Brian Zubair revisited all the boards we had set aside with surface scratches </a:t>
            </a:r>
          </a:p>
          <a:p>
            <a:pPr lvl="1"/>
            <a:r>
              <a:rPr lang="en-US" dirty="0"/>
              <a:t>A good fraction of the set aside boards at W&amp;M are now deemed viable</a:t>
            </a:r>
          </a:p>
          <a:p>
            <a:pPr lvl="1"/>
            <a:r>
              <a:rPr lang="en-US" dirty="0"/>
              <a:t>Brian asked Zubair to take photos of representative boards and post them for you to look at to agree or otherwise that those boards can be used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ECB4A-734F-D337-8EC5-1CEC5D6C3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2304-5C7A-8346-A7FB-06E5B02483D1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9A089A-0283-39E3-0F28-5F702089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D436A-5167-B8AB-9EF4-179BEAD67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will need additional tooth strip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AA0F8-85B8-2111-B59C-8FDBE64BD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replaced strips on a number of boards</a:t>
            </a:r>
          </a:p>
          <a:p>
            <a:r>
              <a:rPr lang="en-US" dirty="0"/>
              <a:t>We will complete an estimate before the end of the month to ask for replacements from Anthony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DD337-3BAA-553A-E296-DCA0BD701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2304-5C7A-8346-A7FB-06E5B02483D1}" type="datetime1">
              <a:rPr lang="en-US" smtClean="0"/>
              <a:t>11/11/24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90BE50-01E4-0493-7646-E715B8546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1445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theme/theme1.xml><?xml version="1.0" encoding="utf-8"?>
<a:theme xmlns:a="http://schemas.openxmlformats.org/drawingml/2006/main" name="wm_templar">
  <a:themeElements>
    <a:clrScheme name="Custom WM">
      <a:dk1>
        <a:sysClr val="windowText" lastClr="000000"/>
      </a:dk1>
      <a:lt1>
        <a:sysClr val="window" lastClr="FFFFFF"/>
      </a:lt1>
      <a:dk2>
        <a:srgbClr val="B9975B"/>
      </a:dk2>
      <a:lt2>
        <a:srgbClr val="EEECE1"/>
      </a:lt2>
      <a:accent1>
        <a:srgbClr val="115740"/>
      </a:accent1>
      <a:accent2>
        <a:srgbClr val="D0D3D4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6600"/>
      </a:hlink>
      <a:folHlink>
        <a:srgbClr val="006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320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4433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t">
        <a:norm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4433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wm_templar</Template>
  <TotalTime>3488</TotalTime>
  <Words>397</Words>
  <Application>Microsoft Macintosh PowerPoint</Application>
  <PresentationFormat>On-screen Show (16:9)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Avenir</vt:lpstr>
      <vt:lpstr>Minion Pro</vt:lpstr>
      <vt:lpstr>wm_templar</vt:lpstr>
      <vt:lpstr>Update on geometry board assembly at W&amp;M </vt:lpstr>
      <vt:lpstr>Updates on W&amp;M production</vt:lpstr>
      <vt:lpstr>Step checking </vt:lpstr>
      <vt:lpstr>Scratches</vt:lpstr>
      <vt:lpstr>We will need additional tooth strip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Tooth stip to board step measurements </dc:title>
  <cp:lastModifiedBy>Nelson, Jeffrey</cp:lastModifiedBy>
  <cp:revision>27</cp:revision>
  <cp:lastPrinted>2024-05-13T15:00:10Z</cp:lastPrinted>
  <dcterms:modified xsi:type="dcterms:W3CDTF">2024-11-11T16:20:07Z</dcterms:modified>
</cp:coreProperties>
</file>