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21"/>
  </p:notesMasterIdLst>
  <p:sldIdLst>
    <p:sldId id="256" r:id="rId3"/>
    <p:sldId id="257" r:id="rId4"/>
    <p:sldId id="259" r:id="rId5"/>
    <p:sldId id="359" r:id="rId6"/>
    <p:sldId id="361" r:id="rId7"/>
    <p:sldId id="362" r:id="rId8"/>
    <p:sldId id="342" r:id="rId9"/>
    <p:sldId id="367" r:id="rId10"/>
    <p:sldId id="360" r:id="rId11"/>
    <p:sldId id="363" r:id="rId12"/>
    <p:sldId id="364" r:id="rId13"/>
    <p:sldId id="369" r:id="rId14"/>
    <p:sldId id="341" r:id="rId15"/>
    <p:sldId id="338" r:id="rId16"/>
    <p:sldId id="366" r:id="rId17"/>
    <p:sldId id="365" r:id="rId18"/>
    <p:sldId id="358" r:id="rId19"/>
    <p:sldId id="370" r:id="rId20"/>
  </p:sldIdLst>
  <p:sldSz cx="12192000" cy="6858000"/>
  <p:notesSz cx="6858000" cy="9144000"/>
  <p:defaultTextStyle>
    <a:defPPr lvl="0">
      <a:defRPr lang="en-US"/>
    </a:defPPr>
    <a:lvl1pPr lvl="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lvl="1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lvl="2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lvl="3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lvl="4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lvl="5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lvl="6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lvl="7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lvl="8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4" userDrawn="1">
          <p15:clr>
            <a:srgbClr val="A4A3A4"/>
          </p15:clr>
        </p15:guide>
        <p15:guide id="2" orient="horz" pos="476" userDrawn="1">
          <p15:clr>
            <a:srgbClr val="A4A3A4"/>
          </p15:clr>
        </p15:guide>
        <p15:guide id="3" orient="horz" pos="1443" userDrawn="1">
          <p15:clr>
            <a:srgbClr val="A4A3A4"/>
          </p15:clr>
        </p15:guide>
        <p15:guide id="4" orient="horz" pos="966" userDrawn="1">
          <p15:clr>
            <a:srgbClr val="A4A3A4"/>
          </p15:clr>
        </p15:guide>
        <p15:guide id="5" orient="horz" pos="1876" userDrawn="1">
          <p15:clr>
            <a:srgbClr val="A4A3A4"/>
          </p15:clr>
        </p15:guide>
        <p15:guide id="6" orient="horz" pos="3616" userDrawn="1">
          <p15:clr>
            <a:srgbClr val="A4A3A4"/>
          </p15:clr>
        </p15:guide>
        <p15:guide id="7" pos="2920" userDrawn="1">
          <p15:clr>
            <a:srgbClr val="A4A3A4"/>
          </p15:clr>
        </p15:guide>
        <p15:guide id="8" pos="2917" userDrawn="1">
          <p15:clr>
            <a:srgbClr val="A4A3A4"/>
          </p15:clr>
        </p15:guide>
        <p15:guide id="9" pos="6701" userDrawn="1">
          <p15:clr>
            <a:srgbClr val="A4A3A4"/>
          </p15:clr>
        </p15:guide>
        <p15:guide id="10" pos="3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125"/>
    <a:srgbClr val="E87031"/>
    <a:srgbClr val="3C5A77"/>
    <a:srgbClr val="006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858616A7-9FF3-4605-8092-976A6C1AB60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86" y="96"/>
      </p:cViewPr>
      <p:guideLst>
        <p:guide orient="horz" pos="4204"/>
        <p:guide orient="horz" pos="476"/>
        <p:guide orient="horz" pos="1443"/>
        <p:guide orient="horz" pos="966"/>
        <p:guide orient="horz" pos="1876"/>
        <p:guide orient="horz" pos="3616"/>
        <p:guide pos="2920"/>
        <p:guide pos="2917"/>
        <p:guide pos="6701"/>
        <p:guide pos="3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72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5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30416"/>
            <a:ext cx="10957984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5368" y="2696828"/>
            <a:ext cx="10962217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6418639" y="5940101"/>
            <a:ext cx="2799620" cy="6349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 </a:t>
            </a:r>
            <a:r>
              <a:rPr lang="en-US" dirty="0" err="1"/>
              <a:t>Inst</a:t>
            </a:r>
            <a:r>
              <a:rPr lang="en-US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605368" y="1207770"/>
            <a:ext cx="532100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6261400" y="1215721"/>
            <a:ext cx="532100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521483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1" y="5521483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626745" y="1206941"/>
            <a:ext cx="532100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6261400" y="1206941"/>
            <a:ext cx="532100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09728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340612"/>
            <a:ext cx="402336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08366"/>
            <a:ext cx="6613023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626746" y="1206941"/>
            <a:ext cx="4006220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7" y="1227137"/>
            <a:ext cx="109728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839748"/>
            <a:ext cx="10972795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458988"/>
            <a:ext cx="109728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09600" y="5760720"/>
            <a:ext cx="109728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9600" y="472239"/>
            <a:ext cx="109728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4110" y="5953374"/>
            <a:ext cx="1826756" cy="578035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6793393" y="240226"/>
            <a:ext cx="4797473" cy="199542"/>
            <a:chOff x="5136243" y="672026"/>
            <a:chExt cx="3598105" cy="19954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6243" y="682088"/>
              <a:ext cx="1690006" cy="1894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7491" y="672026"/>
              <a:ext cx="1886857" cy="18948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3" y="6549548"/>
            <a:ext cx="6523352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/>
              <a:t>Presenter Name | Presentation Title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6357635"/>
            <a:ext cx="109728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9149975" y="6499786"/>
            <a:ext cx="1468093" cy="2204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You </a:t>
            </a:r>
            <a:r>
              <a:rPr lang="en-US" sz="1100" dirty="0" err="1"/>
              <a:t>Inst</a:t>
            </a:r>
            <a:r>
              <a:rPr lang="en-US" sz="1100" dirty="0"/>
              <a:t> Logo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1567" y="6489520"/>
            <a:ext cx="749299" cy="2370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.jpg"/><Relationship Id="rId7" Type="http://schemas.openxmlformats.org/officeDocument/2006/relationships/image" Target="../media/image2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dico.fnal.gov/event/66659/contributions/302064/attachments/182669/250861/DUNE_meeting_Tommaso_Giammaria_22_10_2024.pdf" TargetMode="Externa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"/>
          <p:cNvPicPr preferRelativeResize="0"/>
          <p:nvPr/>
        </p:nvPicPr>
        <p:blipFill rotWithShape="1">
          <a:blip r:embed="rId3">
            <a:alphaModFix/>
          </a:blip>
          <a:srcRect l="618" t="23751" r="5669" b="26327"/>
          <a:stretch/>
        </p:blipFill>
        <p:spPr>
          <a:xfrm>
            <a:off x="6974862" y="5888302"/>
            <a:ext cx="2487377" cy="79198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"/>
          <p:cNvSpPr txBox="1">
            <a:spLocks noGrp="1"/>
          </p:cNvSpPr>
          <p:nvPr>
            <p:ph type="title"/>
          </p:nvPr>
        </p:nvSpPr>
        <p:spPr>
          <a:xfrm>
            <a:off x="1981200" y="1230416"/>
            <a:ext cx="8218500" cy="18144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anchor="t" anchorCtr="0"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dirty="0"/>
              <a:t>FBK IV analysis* @ Ferrara (part 2)</a:t>
            </a:r>
            <a:br>
              <a:rPr lang="en-GB" dirty="0"/>
            </a:br>
            <a:r>
              <a:rPr lang="en-GB" dirty="0"/>
              <a:t>*tested by FBK</a:t>
            </a:r>
            <a:br>
              <a:rPr lang="en-GB" sz="2800" dirty="0"/>
            </a:br>
            <a:r>
              <a:rPr lang="en-GB" sz="600" dirty="0"/>
              <a:t> </a:t>
            </a:r>
            <a:br>
              <a:rPr lang="en-GB" sz="2800" dirty="0"/>
            </a:br>
            <a:r>
              <a:rPr lang="en-GB" sz="1800" dirty="0"/>
              <a:t>M. Andreotti, R. Calabrese, D. Casazza, A. Cotta </a:t>
            </a:r>
            <a:r>
              <a:rPr lang="en-GB" sz="1800" dirty="0" err="1"/>
              <a:t>Ramusino</a:t>
            </a:r>
            <a:r>
              <a:rPr lang="en-GB" sz="1800" dirty="0"/>
              <a:t>, S. </a:t>
            </a:r>
            <a:r>
              <a:rPr lang="en-GB" sz="1800" dirty="0" err="1"/>
              <a:t>Chiozzi</a:t>
            </a:r>
            <a:r>
              <a:rPr lang="en-GB" sz="1800" dirty="0"/>
              <a:t>, R. </a:t>
            </a:r>
            <a:r>
              <a:rPr lang="en-GB" sz="1800" dirty="0" err="1"/>
              <a:t>D’amico</a:t>
            </a:r>
            <a:r>
              <a:rPr lang="en-GB" sz="1800" dirty="0"/>
              <a:t>, M. </a:t>
            </a:r>
            <a:r>
              <a:rPr lang="en-GB" sz="1800" dirty="0" err="1"/>
              <a:t>Fiorini</a:t>
            </a:r>
            <a:r>
              <a:rPr lang="en-GB" sz="1800" dirty="0"/>
              <a:t>, </a:t>
            </a:r>
            <a:r>
              <a:rPr lang="en-GB" sz="1800" u="sng" dirty="0"/>
              <a:t>T. Giammaria</a:t>
            </a:r>
            <a:r>
              <a:rPr lang="en-GB" sz="1800" dirty="0"/>
              <a:t>, M. </a:t>
            </a:r>
            <a:r>
              <a:rPr lang="en-GB" sz="1800" dirty="0" err="1"/>
              <a:t>Guarise</a:t>
            </a:r>
            <a:r>
              <a:rPr lang="en-GB" sz="1800" dirty="0"/>
              <a:t>, E. </a:t>
            </a:r>
            <a:r>
              <a:rPr lang="en-GB" sz="1800" dirty="0" err="1"/>
              <a:t>Luppi</a:t>
            </a:r>
            <a:r>
              <a:rPr lang="en-GB" sz="1800" dirty="0"/>
              <a:t>, I. Neri, L. Pierini, L. </a:t>
            </a:r>
            <a:r>
              <a:rPr lang="en-GB" sz="1800" dirty="0" err="1"/>
              <a:t>Tomassetti</a:t>
            </a:r>
            <a:endParaRPr sz="1800" dirty="0"/>
          </a:p>
        </p:txBody>
      </p:sp>
      <p:sp>
        <p:nvSpPr>
          <p:cNvPr id="27" name="Google Shape;27;p1"/>
          <p:cNvSpPr txBox="1">
            <a:spLocks noGrp="1"/>
          </p:cNvSpPr>
          <p:nvPr>
            <p:ph type="body" idx="10"/>
          </p:nvPr>
        </p:nvSpPr>
        <p:spPr>
          <a:xfrm>
            <a:off x="1977900" y="3250333"/>
            <a:ext cx="8221800" cy="1721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anchor="t" anchorCtr="0">
            <a:noAutofit/>
          </a:bodyPr>
          <a:lstStyle/>
          <a:p>
            <a:pPr>
              <a:spcBef>
                <a:spcPts val="440"/>
              </a:spcBef>
              <a:spcAft>
                <a:spcPts val="0"/>
              </a:spcAft>
              <a:buClr>
                <a:srgbClr val="E95125"/>
              </a:buClr>
              <a:buSzPts val="2200"/>
            </a:pPr>
            <a:r>
              <a:rPr lang="en-GB" dirty="0"/>
              <a:t>DUNE photo-sensor meeting </a:t>
            </a:r>
            <a:endParaRPr dirty="0"/>
          </a:p>
          <a:p>
            <a:pPr>
              <a:spcBef>
                <a:spcPts val="440"/>
              </a:spcBef>
              <a:spcAft>
                <a:spcPts val="0"/>
              </a:spcAft>
              <a:buClr>
                <a:srgbClr val="E95125"/>
              </a:buClr>
              <a:buSzPts val="2200"/>
            </a:pPr>
            <a:r>
              <a:rPr lang="en-GB" dirty="0"/>
              <a:t>12/11/2024</a:t>
            </a:r>
            <a:endParaRPr dirty="0"/>
          </a:p>
        </p:txBody>
      </p:sp>
      <p:pic>
        <p:nvPicPr>
          <p:cNvPr id="28" name="Google Shape;2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2930" y="5848349"/>
            <a:ext cx="1570980" cy="871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>
          <a:extLst>
            <a:ext uri="{FF2B5EF4-FFF2-40B4-BE49-F238E27FC236}">
              <a16:creationId xmlns:a16="http://schemas.microsoft.com/office/drawing/2014/main" id="{73DDED97-D1A3-9775-0347-C46ADC5FA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>
            <a:extLst>
              <a:ext uri="{FF2B5EF4-FFF2-40B4-BE49-F238E27FC236}">
                <a16:creationId xmlns:a16="http://schemas.microsoft.com/office/drawing/2014/main" id="{0C140EA3-0572-C68D-EF11-1BAC410927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8026" y="356729"/>
            <a:ext cx="8229600" cy="647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5A77"/>
              </a:buClr>
              <a:buSzPts val="2400"/>
            </a:pPr>
            <a:r>
              <a:rPr lang="en-US" sz="3200" dirty="0"/>
              <a:t>Results – V</a:t>
            </a:r>
            <a:r>
              <a:rPr lang="en-US" sz="3200" baseline="-25000" dirty="0"/>
              <a:t>BD</a:t>
            </a:r>
            <a:r>
              <a:rPr lang="en-US" sz="3200" dirty="0"/>
              <a:t> distribution</a:t>
            </a:r>
          </a:p>
        </p:txBody>
      </p:sp>
      <p:sp>
        <p:nvSpPr>
          <p:cNvPr id="51" name="Google Shape;51;p4">
            <a:extLst>
              <a:ext uri="{FF2B5EF4-FFF2-40B4-BE49-F238E27FC236}">
                <a16:creationId xmlns:a16="http://schemas.microsoft.com/office/drawing/2014/main" id="{39CF0827-E6B4-F9FB-E9ED-09E499FCE73A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401785" y="6549548"/>
            <a:ext cx="43494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GB"/>
              <a:t>Tommaso Giammaria | DUNE photo-sensor meeting</a:t>
            </a:r>
            <a:endParaRPr/>
          </a:p>
        </p:txBody>
      </p:sp>
      <p:sp>
        <p:nvSpPr>
          <p:cNvPr id="52" name="Google Shape;52;p4">
            <a:extLst>
              <a:ext uri="{FF2B5EF4-FFF2-40B4-BE49-F238E27FC236}">
                <a16:creationId xmlns:a16="http://schemas.microsoft.com/office/drawing/2014/main" id="{7AF848EB-311F-0E1F-901A-FB3B2FFE1629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978026" y="6549548"/>
            <a:ext cx="4251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fld id="{00000000-1234-1234-1234-123412341234}" type="slidenum">
              <a:rPr lang="en-GB"/>
              <a:pPr/>
              <a:t>10</a:t>
            </a:fld>
            <a:endParaRPr/>
          </a:p>
        </p:txBody>
      </p:sp>
      <p:sp>
        <p:nvSpPr>
          <p:cNvPr id="12" name="Google Shape;32;p2">
            <a:extLst>
              <a:ext uri="{FF2B5EF4-FFF2-40B4-BE49-F238E27FC236}">
                <a16:creationId xmlns:a16="http://schemas.microsoft.com/office/drawing/2014/main" id="{8791F8F2-BA07-8D51-8016-049773C5AD0D}"/>
              </a:ext>
            </a:extLst>
          </p:cNvPr>
          <p:cNvSpPr txBox="1">
            <a:spLocks noGrp="1"/>
          </p:cNvSpPr>
          <p:nvPr>
            <p:ph type="dt" idx="2"/>
          </p:nvPr>
        </p:nvSpPr>
        <p:spPr>
          <a:xfrm>
            <a:off x="2403219" y="6549548"/>
            <a:ext cx="9987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spcBef>
                <a:spcPts val="440"/>
              </a:spcBef>
              <a:buClr>
                <a:srgbClr val="E95125"/>
              </a:buClr>
              <a:buSzPts val="2200"/>
            </a:pPr>
            <a:r>
              <a:rPr lang="en-GB" dirty="0"/>
              <a:t>12/11/2024</a:t>
            </a:r>
          </a:p>
        </p:txBody>
      </p:sp>
      <p:pic>
        <p:nvPicPr>
          <p:cNvPr id="2" name="Google Shape;35;p2">
            <a:extLst>
              <a:ext uri="{FF2B5EF4-FFF2-40B4-BE49-F238E27FC236}">
                <a16:creationId xmlns:a16="http://schemas.microsoft.com/office/drawing/2014/main" id="{1B6713BB-5A15-CD37-0E87-6DE7290193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2200" t="24817" r="5675" b="24782"/>
          <a:stretch/>
        </p:blipFill>
        <p:spPr>
          <a:xfrm>
            <a:off x="9406111" y="6421187"/>
            <a:ext cx="1252684" cy="402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6;p2">
            <a:extLst>
              <a:ext uri="{FF2B5EF4-FFF2-40B4-BE49-F238E27FC236}">
                <a16:creationId xmlns:a16="http://schemas.microsoft.com/office/drawing/2014/main" id="{F0AFD250-0808-0C75-F01C-89D09766B9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550" y="6384975"/>
            <a:ext cx="850941" cy="4722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1;p2">
            <a:extLst>
              <a:ext uri="{FF2B5EF4-FFF2-40B4-BE49-F238E27FC236}">
                <a16:creationId xmlns:a16="http://schemas.microsoft.com/office/drawing/2014/main" id="{F06CA35D-CFE9-BEB9-18C7-88AD966C163C}"/>
              </a:ext>
            </a:extLst>
          </p:cNvPr>
          <p:cNvSpPr txBox="1">
            <a:spLocks/>
          </p:cNvSpPr>
          <p:nvPr/>
        </p:nvSpPr>
        <p:spPr>
          <a:xfrm>
            <a:off x="842420" y="1524718"/>
            <a:ext cx="2960035" cy="1904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256032" indent="-265176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  <a:buNone/>
            </a:pPr>
            <a:r>
              <a:rPr lang="en-GB" sz="28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IV curve type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</a:pPr>
            <a:r>
              <a:rPr lang="en-US" sz="260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Packaging IV</a:t>
            </a:r>
            <a:endParaRPr lang="it-IT" sz="2600" dirty="0">
              <a:solidFill>
                <a:schemeClr val="accent1">
                  <a:lumMod val="20000"/>
                  <a:lumOff val="80000"/>
                </a:schemeClr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</a:pPr>
            <a:r>
              <a:rPr lang="en-US" sz="2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Parametric IV</a:t>
            </a:r>
            <a:endParaRPr lang="en-GB" sz="22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628206" lvl="1" indent="-34290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</a:pPr>
            <a:endParaRPr lang="en-GB" sz="2200" u="sng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Google Shape;31;p2">
            <a:extLst>
              <a:ext uri="{FF2B5EF4-FFF2-40B4-BE49-F238E27FC236}">
                <a16:creationId xmlns:a16="http://schemas.microsoft.com/office/drawing/2014/main" id="{D0F05361-618E-30D1-4984-1D9738C35432}"/>
              </a:ext>
            </a:extLst>
          </p:cNvPr>
          <p:cNvSpPr txBox="1">
            <a:spLocks/>
          </p:cNvSpPr>
          <p:nvPr/>
        </p:nvSpPr>
        <p:spPr>
          <a:xfrm>
            <a:off x="810577" y="3671936"/>
            <a:ext cx="2960035" cy="1904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256032" indent="-265176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  <a:buNone/>
            </a:pPr>
            <a:r>
              <a:rPr lang="en-GB" sz="28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Method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</a:pPr>
            <a:r>
              <a:rPr lang="it-IT" sz="2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NFD</a:t>
            </a:r>
            <a:endParaRPr lang="en-GB" u="sng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</a:pPr>
            <a:r>
              <a:rPr lang="en-GB" sz="260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SLD</a:t>
            </a:r>
            <a:endParaRPr lang="it-IT" sz="2600" dirty="0">
              <a:solidFill>
                <a:schemeClr val="accent1">
                  <a:lumMod val="20000"/>
                  <a:lumOff val="80000"/>
                </a:schemeClr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E7FF969-B6F5-CE7A-9366-8D2E5E529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76" y="1265495"/>
            <a:ext cx="6391710" cy="481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42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>
          <a:extLst>
            <a:ext uri="{FF2B5EF4-FFF2-40B4-BE49-F238E27FC236}">
              <a16:creationId xmlns:a16="http://schemas.microsoft.com/office/drawing/2014/main" id="{27A0410A-4289-5755-96E6-A21CEDC40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>
            <a:extLst>
              <a:ext uri="{FF2B5EF4-FFF2-40B4-BE49-F238E27FC236}">
                <a16:creationId xmlns:a16="http://schemas.microsoft.com/office/drawing/2014/main" id="{A9E6DB47-437F-811F-D93F-531F479DEE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8026" y="356729"/>
            <a:ext cx="8229600" cy="647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5A77"/>
              </a:buClr>
              <a:buSzPts val="2400"/>
            </a:pPr>
            <a:r>
              <a:rPr lang="en-US" sz="3200" dirty="0"/>
              <a:t>Results – V</a:t>
            </a:r>
            <a:r>
              <a:rPr lang="en-US" sz="3200" baseline="-25000" dirty="0"/>
              <a:t>BD</a:t>
            </a:r>
            <a:r>
              <a:rPr lang="en-US" sz="3200" dirty="0"/>
              <a:t> distribution</a:t>
            </a:r>
          </a:p>
        </p:txBody>
      </p:sp>
      <p:sp>
        <p:nvSpPr>
          <p:cNvPr id="51" name="Google Shape;51;p4">
            <a:extLst>
              <a:ext uri="{FF2B5EF4-FFF2-40B4-BE49-F238E27FC236}">
                <a16:creationId xmlns:a16="http://schemas.microsoft.com/office/drawing/2014/main" id="{96D5DABB-0C2D-2C85-8201-AA4664E70750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401785" y="6549548"/>
            <a:ext cx="43494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GB"/>
              <a:t>Tommaso Giammaria | DUNE photo-sensor meeting</a:t>
            </a:r>
            <a:endParaRPr/>
          </a:p>
        </p:txBody>
      </p:sp>
      <p:sp>
        <p:nvSpPr>
          <p:cNvPr id="52" name="Google Shape;52;p4">
            <a:extLst>
              <a:ext uri="{FF2B5EF4-FFF2-40B4-BE49-F238E27FC236}">
                <a16:creationId xmlns:a16="http://schemas.microsoft.com/office/drawing/2014/main" id="{9462B151-726F-F6B6-600F-35C41BDC179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978026" y="6549548"/>
            <a:ext cx="4251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fld id="{00000000-1234-1234-1234-123412341234}" type="slidenum">
              <a:rPr lang="en-GB"/>
              <a:pPr/>
              <a:t>11</a:t>
            </a:fld>
            <a:endParaRPr/>
          </a:p>
        </p:txBody>
      </p:sp>
      <p:sp>
        <p:nvSpPr>
          <p:cNvPr id="12" name="Google Shape;32;p2">
            <a:extLst>
              <a:ext uri="{FF2B5EF4-FFF2-40B4-BE49-F238E27FC236}">
                <a16:creationId xmlns:a16="http://schemas.microsoft.com/office/drawing/2014/main" id="{7A1EF7D2-16F0-F665-C3AE-C4CA27A5BD11}"/>
              </a:ext>
            </a:extLst>
          </p:cNvPr>
          <p:cNvSpPr txBox="1">
            <a:spLocks noGrp="1"/>
          </p:cNvSpPr>
          <p:nvPr>
            <p:ph type="dt" idx="2"/>
          </p:nvPr>
        </p:nvSpPr>
        <p:spPr>
          <a:xfrm>
            <a:off x="2403219" y="6549548"/>
            <a:ext cx="9987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spcBef>
                <a:spcPts val="440"/>
              </a:spcBef>
              <a:buClr>
                <a:srgbClr val="E95125"/>
              </a:buClr>
              <a:buSzPts val="2200"/>
            </a:pPr>
            <a:r>
              <a:rPr lang="en-GB" dirty="0"/>
              <a:t>12/11/2024</a:t>
            </a:r>
          </a:p>
        </p:txBody>
      </p:sp>
      <p:pic>
        <p:nvPicPr>
          <p:cNvPr id="2" name="Google Shape;35;p2">
            <a:extLst>
              <a:ext uri="{FF2B5EF4-FFF2-40B4-BE49-F238E27FC236}">
                <a16:creationId xmlns:a16="http://schemas.microsoft.com/office/drawing/2014/main" id="{1C96BE2A-6046-CB61-A612-0E35B204464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2200" t="24817" r="5675" b="24782"/>
          <a:stretch/>
        </p:blipFill>
        <p:spPr>
          <a:xfrm>
            <a:off x="9406111" y="6421187"/>
            <a:ext cx="1252684" cy="402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6;p2">
            <a:extLst>
              <a:ext uri="{FF2B5EF4-FFF2-40B4-BE49-F238E27FC236}">
                <a16:creationId xmlns:a16="http://schemas.microsoft.com/office/drawing/2014/main" id="{DBEB5B70-9395-0352-6D7F-C8FDBD1B6B6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550" y="6384975"/>
            <a:ext cx="850941" cy="4722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1;p2">
            <a:extLst>
              <a:ext uri="{FF2B5EF4-FFF2-40B4-BE49-F238E27FC236}">
                <a16:creationId xmlns:a16="http://schemas.microsoft.com/office/drawing/2014/main" id="{FD39FF74-601F-4F19-AE88-A9AE85FA11B7}"/>
              </a:ext>
            </a:extLst>
          </p:cNvPr>
          <p:cNvSpPr txBox="1">
            <a:spLocks/>
          </p:cNvSpPr>
          <p:nvPr/>
        </p:nvSpPr>
        <p:spPr>
          <a:xfrm>
            <a:off x="842420" y="1524718"/>
            <a:ext cx="2960035" cy="1904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256032" indent="-265176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  <a:buNone/>
            </a:pPr>
            <a:r>
              <a:rPr lang="en-GB" sz="28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IV curve type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</a:pPr>
            <a:r>
              <a:rPr lang="en-US" sz="260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Packaging IV</a:t>
            </a:r>
            <a:endParaRPr lang="it-IT" sz="2600" dirty="0">
              <a:solidFill>
                <a:schemeClr val="accent1">
                  <a:lumMod val="20000"/>
                  <a:lumOff val="80000"/>
                </a:schemeClr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</a:pPr>
            <a:r>
              <a:rPr lang="en-US" sz="2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Parametric IV</a:t>
            </a:r>
            <a:endParaRPr lang="en-GB" sz="22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628206" lvl="1" indent="-34290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</a:pPr>
            <a:endParaRPr lang="en-GB" sz="2200" u="sng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Google Shape;31;p2">
            <a:extLst>
              <a:ext uri="{FF2B5EF4-FFF2-40B4-BE49-F238E27FC236}">
                <a16:creationId xmlns:a16="http://schemas.microsoft.com/office/drawing/2014/main" id="{6A780CF2-F815-EDA9-2C6D-388297DEC266}"/>
              </a:ext>
            </a:extLst>
          </p:cNvPr>
          <p:cNvSpPr txBox="1">
            <a:spLocks/>
          </p:cNvSpPr>
          <p:nvPr/>
        </p:nvSpPr>
        <p:spPr>
          <a:xfrm>
            <a:off x="810577" y="3671936"/>
            <a:ext cx="2960035" cy="1904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256032" indent="-265176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  <a:buNone/>
            </a:pPr>
            <a:r>
              <a:rPr lang="en-GB" sz="28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Method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</a:pPr>
            <a:r>
              <a:rPr lang="it-IT" sz="260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NFD</a:t>
            </a:r>
            <a:endParaRPr lang="en-GB" u="sng" dirty="0">
              <a:solidFill>
                <a:schemeClr val="accent1">
                  <a:lumMod val="20000"/>
                  <a:lumOff val="80000"/>
                </a:schemeClr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</a:pPr>
            <a:r>
              <a:rPr lang="en-GB" sz="2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SLD</a:t>
            </a:r>
            <a:endParaRPr lang="it-IT" sz="26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C50EB66-50AD-3E16-81F4-363324944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047" y="1246833"/>
            <a:ext cx="6488276" cy="493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97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>
          <a:extLst>
            <a:ext uri="{FF2B5EF4-FFF2-40B4-BE49-F238E27FC236}">
              <a16:creationId xmlns:a16="http://schemas.microsoft.com/office/drawing/2014/main" id="{C62BA41C-616D-9534-9840-58A90F135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>
            <a:extLst>
              <a:ext uri="{FF2B5EF4-FFF2-40B4-BE49-F238E27FC236}">
                <a16:creationId xmlns:a16="http://schemas.microsoft.com/office/drawing/2014/main" id="{0243940A-AD4F-31EE-A2FF-E5C4E787C7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5635" y="356729"/>
            <a:ext cx="10990907" cy="647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5A77"/>
              </a:buClr>
              <a:buSzPts val="2400"/>
            </a:pPr>
            <a:r>
              <a:rPr lang="en-US" sz="3200" dirty="0"/>
              <a:t>Results – V</a:t>
            </a:r>
            <a:r>
              <a:rPr lang="en-US" sz="3200" baseline="-25000" dirty="0"/>
              <a:t>BD</a:t>
            </a:r>
            <a:r>
              <a:rPr lang="en-US" sz="3200" dirty="0"/>
              <a:t> distribution – parametric - differences</a:t>
            </a:r>
          </a:p>
        </p:txBody>
      </p:sp>
      <p:sp>
        <p:nvSpPr>
          <p:cNvPr id="51" name="Google Shape;51;p4">
            <a:extLst>
              <a:ext uri="{FF2B5EF4-FFF2-40B4-BE49-F238E27FC236}">
                <a16:creationId xmlns:a16="http://schemas.microsoft.com/office/drawing/2014/main" id="{FFF8A508-458F-80C3-AEB0-4F12B127891A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401785" y="6549548"/>
            <a:ext cx="43494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GB"/>
              <a:t>Tommaso Giammaria | DUNE photo-sensor meeting</a:t>
            </a:r>
            <a:endParaRPr/>
          </a:p>
        </p:txBody>
      </p:sp>
      <p:sp>
        <p:nvSpPr>
          <p:cNvPr id="52" name="Google Shape;52;p4">
            <a:extLst>
              <a:ext uri="{FF2B5EF4-FFF2-40B4-BE49-F238E27FC236}">
                <a16:creationId xmlns:a16="http://schemas.microsoft.com/office/drawing/2014/main" id="{15247C6A-F71A-6E49-C488-36120BF9D506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978026" y="6549548"/>
            <a:ext cx="4251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fld id="{00000000-1234-1234-1234-123412341234}" type="slidenum">
              <a:rPr lang="en-GB"/>
              <a:pPr/>
              <a:t>12</a:t>
            </a:fld>
            <a:endParaRPr/>
          </a:p>
        </p:txBody>
      </p:sp>
      <p:sp>
        <p:nvSpPr>
          <p:cNvPr id="12" name="Google Shape;32;p2">
            <a:extLst>
              <a:ext uri="{FF2B5EF4-FFF2-40B4-BE49-F238E27FC236}">
                <a16:creationId xmlns:a16="http://schemas.microsoft.com/office/drawing/2014/main" id="{AFBF3AB7-4134-1EAA-3127-9590AD5744F3}"/>
              </a:ext>
            </a:extLst>
          </p:cNvPr>
          <p:cNvSpPr txBox="1">
            <a:spLocks noGrp="1"/>
          </p:cNvSpPr>
          <p:nvPr>
            <p:ph type="dt" idx="2"/>
          </p:nvPr>
        </p:nvSpPr>
        <p:spPr>
          <a:xfrm>
            <a:off x="2403219" y="6549548"/>
            <a:ext cx="9987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spcBef>
                <a:spcPts val="440"/>
              </a:spcBef>
              <a:buClr>
                <a:srgbClr val="E95125"/>
              </a:buClr>
              <a:buSzPts val="2200"/>
            </a:pPr>
            <a:r>
              <a:rPr lang="en-GB" dirty="0"/>
              <a:t>12/11/2024</a:t>
            </a:r>
          </a:p>
        </p:txBody>
      </p:sp>
      <p:pic>
        <p:nvPicPr>
          <p:cNvPr id="2" name="Google Shape;35;p2">
            <a:extLst>
              <a:ext uri="{FF2B5EF4-FFF2-40B4-BE49-F238E27FC236}">
                <a16:creationId xmlns:a16="http://schemas.microsoft.com/office/drawing/2014/main" id="{480A4E2E-8249-8AA6-63FE-E7BD123797F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2200" t="24817" r="5675" b="24782"/>
          <a:stretch/>
        </p:blipFill>
        <p:spPr>
          <a:xfrm>
            <a:off x="9406111" y="6421187"/>
            <a:ext cx="1252684" cy="402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6;p2">
            <a:extLst>
              <a:ext uri="{FF2B5EF4-FFF2-40B4-BE49-F238E27FC236}">
                <a16:creationId xmlns:a16="http://schemas.microsoft.com/office/drawing/2014/main" id="{510C66EA-008D-7F06-A2F6-0E2E14C945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550" y="6384975"/>
            <a:ext cx="850941" cy="472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96A659E-EAC2-8916-403F-3CBB29F71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36" y="1441122"/>
            <a:ext cx="5683131" cy="481718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E1519CF-FC5F-F6EA-767B-2D9985590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987" y="1449937"/>
            <a:ext cx="5767554" cy="484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99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>
            <a:spLocks noGrp="1"/>
          </p:cNvSpPr>
          <p:nvPr>
            <p:ph type="title"/>
          </p:nvPr>
        </p:nvSpPr>
        <p:spPr>
          <a:xfrm>
            <a:off x="1978026" y="356729"/>
            <a:ext cx="8229600" cy="647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5A77"/>
              </a:buClr>
              <a:buSzPts val="2400"/>
            </a:pPr>
            <a:r>
              <a:rPr lang="en-US" sz="3200" dirty="0"/>
              <a:t>Conclusions</a:t>
            </a:r>
          </a:p>
        </p:txBody>
      </p:sp>
      <p:sp>
        <p:nvSpPr>
          <p:cNvPr id="51" name="Google Shape;51;p4"/>
          <p:cNvSpPr txBox="1">
            <a:spLocks noGrp="1"/>
          </p:cNvSpPr>
          <p:nvPr>
            <p:ph type="ftr" idx="3"/>
          </p:nvPr>
        </p:nvSpPr>
        <p:spPr>
          <a:xfrm>
            <a:off x="3401785" y="6549548"/>
            <a:ext cx="43494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GB"/>
              <a:t>Tommaso Giammaria | DUNE photo-sensor meeting</a:t>
            </a:r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sldNum" idx="4"/>
          </p:nvPr>
        </p:nvSpPr>
        <p:spPr>
          <a:xfrm>
            <a:off x="1978026" y="6549548"/>
            <a:ext cx="4251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fld id="{00000000-1234-1234-1234-123412341234}" type="slidenum">
              <a:rPr lang="en-GB"/>
              <a:pPr/>
              <a:t>13</a:t>
            </a:fld>
            <a:endParaRPr/>
          </a:p>
        </p:txBody>
      </p:sp>
      <p:sp>
        <p:nvSpPr>
          <p:cNvPr id="12" name="Google Shape;32;p2">
            <a:extLst>
              <a:ext uri="{FF2B5EF4-FFF2-40B4-BE49-F238E27FC236}">
                <a16:creationId xmlns:a16="http://schemas.microsoft.com/office/drawing/2014/main" id="{10C1D784-B5D7-40AA-B8F7-CA983CF97505}"/>
              </a:ext>
            </a:extLst>
          </p:cNvPr>
          <p:cNvSpPr txBox="1">
            <a:spLocks noGrp="1"/>
          </p:cNvSpPr>
          <p:nvPr>
            <p:ph type="dt" idx="2"/>
          </p:nvPr>
        </p:nvSpPr>
        <p:spPr>
          <a:xfrm>
            <a:off x="2403219" y="6549548"/>
            <a:ext cx="9987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spcBef>
                <a:spcPts val="440"/>
              </a:spcBef>
              <a:buClr>
                <a:srgbClr val="E95125"/>
              </a:buClr>
              <a:buSzPts val="2200"/>
            </a:pPr>
            <a:r>
              <a:rPr lang="en-GB" dirty="0"/>
              <a:t>12/11/2024</a:t>
            </a:r>
          </a:p>
        </p:txBody>
      </p:sp>
      <p:sp>
        <p:nvSpPr>
          <p:cNvPr id="2" name="Google Shape;31;p2">
            <a:extLst>
              <a:ext uri="{FF2B5EF4-FFF2-40B4-BE49-F238E27FC236}">
                <a16:creationId xmlns:a16="http://schemas.microsoft.com/office/drawing/2014/main" id="{4195F544-34E0-337A-2963-150A8AE10E88}"/>
              </a:ext>
            </a:extLst>
          </p:cNvPr>
          <p:cNvSpPr txBox="1">
            <a:spLocks/>
          </p:cNvSpPr>
          <p:nvPr/>
        </p:nvSpPr>
        <p:spPr>
          <a:xfrm>
            <a:off x="1978030" y="1207767"/>
            <a:ext cx="8229600" cy="49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256032" indent="-265176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56032">
              <a:lnSpc>
                <a:spcPct val="150000"/>
              </a:lnSpc>
              <a:spcBef>
                <a:spcPts val="0"/>
              </a:spcBef>
              <a:buClr>
                <a:srgbClr val="3C5A77"/>
              </a:buClr>
              <a:buSzPts val="2400"/>
            </a:pPr>
            <a:r>
              <a:rPr lang="it-IT" sz="2800" b="1" dirty="0" err="1"/>
              <a:t>Comparison</a:t>
            </a:r>
            <a:r>
              <a:rPr lang="it-IT" sz="2800" b="1" dirty="0"/>
              <a:t> of CACTUS/FBK </a:t>
            </a:r>
            <a:r>
              <a:rPr lang="en-GB" sz="2800" b="1" dirty="0"/>
              <a:t>analyses</a:t>
            </a:r>
            <a:r>
              <a:rPr lang="it-IT" sz="2800" b="1" dirty="0"/>
              <a:t> on the </a:t>
            </a:r>
            <a:r>
              <a:rPr lang="it-IT" sz="2800" b="1" dirty="0" err="1"/>
              <a:t>same</a:t>
            </a:r>
            <a:r>
              <a:rPr lang="it-IT" sz="2800" b="1" dirty="0"/>
              <a:t> data set</a:t>
            </a:r>
          </a:p>
          <a:p>
            <a:pPr lvl="1" indent="-256032">
              <a:lnSpc>
                <a:spcPct val="150000"/>
              </a:lnSpc>
              <a:spcBef>
                <a:spcPts val="0"/>
              </a:spcBef>
              <a:buClr>
                <a:srgbClr val="3C5A77"/>
              </a:buClr>
              <a:buSzPts val="2400"/>
            </a:pPr>
            <a:r>
              <a:rPr lang="it-IT" sz="2600" b="1" dirty="0" err="1"/>
              <a:t>Parametric</a:t>
            </a:r>
            <a:r>
              <a:rPr lang="it-IT" sz="2600" b="1" dirty="0"/>
              <a:t> (wafer </a:t>
            </a:r>
            <a:r>
              <a:rPr lang="it-IT" sz="2600" b="1" dirty="0" err="1"/>
              <a:t>level</a:t>
            </a:r>
            <a:r>
              <a:rPr lang="it-IT" sz="2600" b="1" dirty="0"/>
              <a:t>) IV (</a:t>
            </a:r>
            <a:r>
              <a:rPr lang="it-IT" sz="2600" b="1" dirty="0">
                <a:solidFill>
                  <a:srgbClr val="E95125"/>
                </a:solidFill>
              </a:rPr>
              <a:t>100 </a:t>
            </a:r>
            <a:r>
              <a:rPr lang="it-IT" sz="2600" b="1" dirty="0" err="1">
                <a:solidFill>
                  <a:srgbClr val="E95125"/>
                </a:solidFill>
              </a:rPr>
              <a:t>mV</a:t>
            </a:r>
            <a:r>
              <a:rPr lang="it-IT" sz="2600" b="1" dirty="0">
                <a:solidFill>
                  <a:srgbClr val="E95125"/>
                </a:solidFill>
              </a:rPr>
              <a:t> step</a:t>
            </a:r>
            <a:r>
              <a:rPr lang="it-IT" sz="2600" b="1" dirty="0"/>
              <a:t>)</a:t>
            </a:r>
          </a:p>
          <a:p>
            <a:pPr lvl="1" indent="-256032">
              <a:lnSpc>
                <a:spcPct val="150000"/>
              </a:lnSpc>
              <a:spcBef>
                <a:spcPts val="0"/>
              </a:spcBef>
              <a:buClr>
                <a:srgbClr val="3C5A77"/>
              </a:buClr>
              <a:buSzPts val="2400"/>
            </a:pPr>
            <a:r>
              <a:rPr lang="it-IT" sz="2600" b="1" dirty="0"/>
              <a:t>Packaging IV (</a:t>
            </a:r>
            <a:r>
              <a:rPr lang="it-IT" sz="2600" b="1" dirty="0">
                <a:solidFill>
                  <a:srgbClr val="E95125"/>
                </a:solidFill>
              </a:rPr>
              <a:t>50 </a:t>
            </a:r>
            <a:r>
              <a:rPr lang="it-IT" sz="2600" b="1" dirty="0" err="1">
                <a:solidFill>
                  <a:srgbClr val="E95125"/>
                </a:solidFill>
              </a:rPr>
              <a:t>mV</a:t>
            </a:r>
            <a:r>
              <a:rPr lang="it-IT" sz="2600" b="1" dirty="0">
                <a:solidFill>
                  <a:srgbClr val="E95125"/>
                </a:solidFill>
              </a:rPr>
              <a:t> step</a:t>
            </a:r>
            <a:r>
              <a:rPr lang="it-IT" sz="2600" b="1" dirty="0"/>
              <a:t>)</a:t>
            </a:r>
          </a:p>
          <a:p>
            <a:pPr indent="-256032">
              <a:lnSpc>
                <a:spcPct val="150000"/>
              </a:lnSpc>
              <a:spcBef>
                <a:spcPts val="0"/>
              </a:spcBef>
              <a:buClr>
                <a:srgbClr val="3C5A77"/>
              </a:buClr>
              <a:buSzPts val="2400"/>
            </a:pPr>
            <a:r>
              <a:rPr lang="it-IT" sz="2800" b="1" dirty="0" err="1">
                <a:solidFill>
                  <a:srgbClr val="E95125"/>
                </a:solidFill>
              </a:rPr>
              <a:t>Need</a:t>
            </a:r>
            <a:r>
              <a:rPr lang="it-IT" sz="2800" b="1" dirty="0">
                <a:solidFill>
                  <a:srgbClr val="E95125"/>
                </a:solidFill>
              </a:rPr>
              <a:t> a </a:t>
            </a:r>
            <a:r>
              <a:rPr lang="it-IT" sz="2800" b="1" dirty="0" err="1">
                <a:solidFill>
                  <a:srgbClr val="E95125"/>
                </a:solidFill>
              </a:rPr>
              <a:t>finer</a:t>
            </a:r>
            <a:r>
              <a:rPr lang="it-IT" sz="2800" b="1" dirty="0">
                <a:solidFill>
                  <a:srgbClr val="E95125"/>
                </a:solidFill>
              </a:rPr>
              <a:t> </a:t>
            </a:r>
            <a:r>
              <a:rPr lang="it-IT" sz="2800" b="1" dirty="0" err="1">
                <a:solidFill>
                  <a:srgbClr val="E95125"/>
                </a:solidFill>
              </a:rPr>
              <a:t>resolution</a:t>
            </a:r>
            <a:r>
              <a:rPr lang="it-IT" sz="2800" b="1" dirty="0">
                <a:solidFill>
                  <a:srgbClr val="E95125"/>
                </a:solidFill>
              </a:rPr>
              <a:t> for </a:t>
            </a:r>
            <a:r>
              <a:rPr lang="it-IT" sz="2800" b="1" dirty="0" err="1">
                <a:solidFill>
                  <a:srgbClr val="E95125"/>
                </a:solidFill>
              </a:rPr>
              <a:t>grouping</a:t>
            </a:r>
            <a:r>
              <a:rPr lang="it-IT" sz="2800" b="1" dirty="0">
                <a:solidFill>
                  <a:srgbClr val="E95125"/>
                </a:solidFill>
              </a:rPr>
              <a:t> SiPMs</a:t>
            </a:r>
            <a:r>
              <a:rPr lang="it-IT" sz="2800" dirty="0">
                <a:solidFill>
                  <a:srgbClr val="E95125"/>
                </a:solidFill>
              </a:rPr>
              <a:t> </a:t>
            </a:r>
          </a:p>
          <a:p>
            <a:pPr lvl="1" indent="-256032">
              <a:lnSpc>
                <a:spcPct val="150000"/>
              </a:lnSpc>
              <a:spcBef>
                <a:spcPts val="0"/>
              </a:spcBef>
              <a:buClr>
                <a:srgbClr val="3C5A77"/>
              </a:buClr>
              <a:buSzPts val="2400"/>
            </a:pPr>
            <a:r>
              <a:rPr lang="it-IT" sz="2600" dirty="0" err="1"/>
              <a:t>waiting</a:t>
            </a:r>
            <a:r>
              <a:rPr lang="it-IT" sz="2600" dirty="0"/>
              <a:t> for data with </a:t>
            </a:r>
            <a:r>
              <a:rPr lang="it-IT" sz="2600" dirty="0" err="1"/>
              <a:t>higher</a:t>
            </a:r>
            <a:r>
              <a:rPr lang="it-IT" sz="2600" dirty="0"/>
              <a:t> </a:t>
            </a:r>
            <a:r>
              <a:rPr lang="it-IT" sz="2600" dirty="0" err="1"/>
              <a:t>resolution</a:t>
            </a:r>
            <a:r>
              <a:rPr lang="it-IT" sz="2600" dirty="0"/>
              <a:t>* from FBK</a:t>
            </a:r>
          </a:p>
        </p:txBody>
      </p:sp>
      <p:pic>
        <p:nvPicPr>
          <p:cNvPr id="3" name="Google Shape;35;p2">
            <a:extLst>
              <a:ext uri="{FF2B5EF4-FFF2-40B4-BE49-F238E27FC236}">
                <a16:creationId xmlns:a16="http://schemas.microsoft.com/office/drawing/2014/main" id="{DD60D80B-E945-28E9-B157-02ACE83DBF1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2200" t="24817" r="5675" b="24782"/>
          <a:stretch/>
        </p:blipFill>
        <p:spPr>
          <a:xfrm>
            <a:off x="9406111" y="6421187"/>
            <a:ext cx="1252684" cy="402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36;p2">
            <a:extLst>
              <a:ext uri="{FF2B5EF4-FFF2-40B4-BE49-F238E27FC236}">
                <a16:creationId xmlns:a16="http://schemas.microsoft.com/office/drawing/2014/main" id="{0D245F3F-F668-621D-828C-E217ED70137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550" y="6384975"/>
            <a:ext cx="850941" cy="4722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1;p2">
            <a:extLst>
              <a:ext uri="{FF2B5EF4-FFF2-40B4-BE49-F238E27FC236}">
                <a16:creationId xmlns:a16="http://schemas.microsoft.com/office/drawing/2014/main" id="{438447C2-83D7-6993-1CBA-3563E607EDAB}"/>
              </a:ext>
            </a:extLst>
          </p:cNvPr>
          <p:cNvSpPr txBox="1">
            <a:spLocks/>
          </p:cNvSpPr>
          <p:nvPr/>
        </p:nvSpPr>
        <p:spPr>
          <a:xfrm>
            <a:off x="1104523" y="5417158"/>
            <a:ext cx="5173904" cy="857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256032" indent="-265176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306" lvl="1" indent="0">
              <a:lnSpc>
                <a:spcPct val="150000"/>
              </a:lnSpc>
              <a:spcBef>
                <a:spcPts val="0"/>
              </a:spcBef>
              <a:buClr>
                <a:srgbClr val="3C5A77"/>
              </a:buClr>
              <a:buSzPts val="2400"/>
              <a:buNone/>
            </a:pPr>
            <a:r>
              <a:rPr lang="it-IT" sz="3200" dirty="0"/>
              <a:t>*</a:t>
            </a:r>
            <a:r>
              <a:rPr lang="it-IT" sz="2800" dirty="0"/>
              <a:t>50 </a:t>
            </a:r>
            <a:r>
              <a:rPr lang="it-IT" sz="2800" dirty="0" err="1"/>
              <a:t>mV</a:t>
            </a:r>
            <a:r>
              <a:rPr lang="it-IT" sz="2800" dirty="0"/>
              <a:t> step and 10 </a:t>
            </a:r>
            <a:r>
              <a:rPr lang="it-IT" sz="2800" dirty="0" err="1"/>
              <a:t>mV</a:t>
            </a:r>
            <a:r>
              <a:rPr lang="it-IT" sz="2800" dirty="0"/>
              <a:t> step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4012387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>
            <a:spLocks noGrp="1"/>
          </p:cNvSpPr>
          <p:nvPr>
            <p:ph type="title"/>
          </p:nvPr>
        </p:nvSpPr>
        <p:spPr>
          <a:xfrm>
            <a:off x="1978026" y="1895526"/>
            <a:ext cx="8229600" cy="647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anchor="t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5A77"/>
              </a:buClr>
              <a:buSzPts val="2400"/>
            </a:pPr>
            <a:r>
              <a:rPr lang="it-IT" sz="2800" dirty="0"/>
              <a:t>BACKUP</a:t>
            </a:r>
          </a:p>
        </p:txBody>
      </p:sp>
      <p:sp>
        <p:nvSpPr>
          <p:cNvPr id="51" name="Google Shape;51;p4"/>
          <p:cNvSpPr txBox="1">
            <a:spLocks noGrp="1"/>
          </p:cNvSpPr>
          <p:nvPr>
            <p:ph type="ftr" idx="3"/>
          </p:nvPr>
        </p:nvSpPr>
        <p:spPr>
          <a:xfrm>
            <a:off x="3401785" y="6549548"/>
            <a:ext cx="43494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GB"/>
              <a:t>Tommaso Giammaria | DUNE photo-sensor meeting</a:t>
            </a:r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sldNum" idx="4"/>
          </p:nvPr>
        </p:nvSpPr>
        <p:spPr>
          <a:xfrm>
            <a:off x="1978026" y="6549548"/>
            <a:ext cx="4251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fld id="{00000000-1234-1234-1234-123412341234}" type="slidenum">
              <a:rPr lang="en-GB"/>
              <a:pPr/>
              <a:t>14</a:t>
            </a:fld>
            <a:endParaRPr/>
          </a:p>
        </p:txBody>
      </p:sp>
      <p:sp>
        <p:nvSpPr>
          <p:cNvPr id="9" name="Google Shape;32;p2">
            <a:extLst>
              <a:ext uri="{FF2B5EF4-FFF2-40B4-BE49-F238E27FC236}">
                <a16:creationId xmlns:a16="http://schemas.microsoft.com/office/drawing/2014/main" id="{48875294-0C32-44B1-BA7C-098229345509}"/>
              </a:ext>
            </a:extLst>
          </p:cNvPr>
          <p:cNvSpPr txBox="1">
            <a:spLocks noGrp="1"/>
          </p:cNvSpPr>
          <p:nvPr>
            <p:ph type="dt" idx="2"/>
          </p:nvPr>
        </p:nvSpPr>
        <p:spPr>
          <a:xfrm>
            <a:off x="2403219" y="6549548"/>
            <a:ext cx="9987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spcBef>
                <a:spcPts val="440"/>
              </a:spcBef>
              <a:buClr>
                <a:srgbClr val="E95125"/>
              </a:buClr>
              <a:buSzPts val="2200"/>
            </a:pPr>
            <a:r>
              <a:rPr lang="en-GB" dirty="0"/>
              <a:t>08/03/2022</a:t>
            </a:r>
          </a:p>
        </p:txBody>
      </p:sp>
      <p:pic>
        <p:nvPicPr>
          <p:cNvPr id="2" name="Google Shape;35;p2">
            <a:extLst>
              <a:ext uri="{FF2B5EF4-FFF2-40B4-BE49-F238E27FC236}">
                <a16:creationId xmlns:a16="http://schemas.microsoft.com/office/drawing/2014/main" id="{81519A7E-3B44-AB1A-9B04-3065321C25B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2200" t="24817" r="5675" b="24782"/>
          <a:stretch/>
        </p:blipFill>
        <p:spPr>
          <a:xfrm>
            <a:off x="9406111" y="6421187"/>
            <a:ext cx="1252684" cy="402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6;p2">
            <a:extLst>
              <a:ext uri="{FF2B5EF4-FFF2-40B4-BE49-F238E27FC236}">
                <a16:creationId xmlns:a16="http://schemas.microsoft.com/office/drawing/2014/main" id="{F62C7DB0-CC5F-8BD5-8684-4AE9F00D2D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550" y="6384975"/>
            <a:ext cx="850941" cy="472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9060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>
          <a:extLst>
            <a:ext uri="{FF2B5EF4-FFF2-40B4-BE49-F238E27FC236}">
              <a16:creationId xmlns:a16="http://schemas.microsoft.com/office/drawing/2014/main" id="{045400A4-A6BE-43DE-5C33-4CD36E83C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>
            <a:extLst>
              <a:ext uri="{FF2B5EF4-FFF2-40B4-BE49-F238E27FC236}">
                <a16:creationId xmlns:a16="http://schemas.microsoft.com/office/drawing/2014/main" id="{AEEF2D7B-3E25-E2F4-7DDC-09EB6BCB7A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3743" y="356729"/>
            <a:ext cx="10891318" cy="647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5A77"/>
              </a:buClr>
              <a:buSzPts val="2400"/>
            </a:pPr>
            <a:r>
              <a:rPr lang="en-US" sz="3200" dirty="0"/>
              <a:t>Results – V</a:t>
            </a:r>
            <a:r>
              <a:rPr lang="en-US" sz="3200" baseline="-25000" dirty="0"/>
              <a:t>BD</a:t>
            </a:r>
            <a:r>
              <a:rPr lang="en-US" sz="3200" dirty="0"/>
              <a:t> distribution - packaging – max</a:t>
            </a:r>
          </a:p>
        </p:txBody>
      </p:sp>
      <p:sp>
        <p:nvSpPr>
          <p:cNvPr id="51" name="Google Shape;51;p4">
            <a:extLst>
              <a:ext uri="{FF2B5EF4-FFF2-40B4-BE49-F238E27FC236}">
                <a16:creationId xmlns:a16="http://schemas.microsoft.com/office/drawing/2014/main" id="{C1E890B4-6A8E-C009-5624-7EBFA7ACC791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401785" y="6549548"/>
            <a:ext cx="43494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GB"/>
              <a:t>Tommaso Giammaria | DUNE photo-sensor meeting</a:t>
            </a:r>
            <a:endParaRPr/>
          </a:p>
        </p:txBody>
      </p:sp>
      <p:sp>
        <p:nvSpPr>
          <p:cNvPr id="52" name="Google Shape;52;p4">
            <a:extLst>
              <a:ext uri="{FF2B5EF4-FFF2-40B4-BE49-F238E27FC236}">
                <a16:creationId xmlns:a16="http://schemas.microsoft.com/office/drawing/2014/main" id="{49F188F8-9552-364D-265F-18938D8076C9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978026" y="6549548"/>
            <a:ext cx="4251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fld id="{00000000-1234-1234-1234-123412341234}" type="slidenum">
              <a:rPr lang="en-GB"/>
              <a:pPr/>
              <a:t>15</a:t>
            </a:fld>
            <a:endParaRPr/>
          </a:p>
        </p:txBody>
      </p:sp>
      <p:sp>
        <p:nvSpPr>
          <p:cNvPr id="12" name="Google Shape;32;p2">
            <a:extLst>
              <a:ext uri="{FF2B5EF4-FFF2-40B4-BE49-F238E27FC236}">
                <a16:creationId xmlns:a16="http://schemas.microsoft.com/office/drawing/2014/main" id="{6A46666A-9753-8EF2-AF7E-0D58A99552AD}"/>
              </a:ext>
            </a:extLst>
          </p:cNvPr>
          <p:cNvSpPr txBox="1">
            <a:spLocks noGrp="1"/>
          </p:cNvSpPr>
          <p:nvPr>
            <p:ph type="dt" idx="2"/>
          </p:nvPr>
        </p:nvSpPr>
        <p:spPr>
          <a:xfrm>
            <a:off x="2403219" y="6549548"/>
            <a:ext cx="9987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spcBef>
                <a:spcPts val="440"/>
              </a:spcBef>
              <a:buClr>
                <a:srgbClr val="E95125"/>
              </a:buClr>
              <a:buSzPts val="2200"/>
            </a:pPr>
            <a:r>
              <a:rPr lang="en-GB" dirty="0"/>
              <a:t>12/11/2024</a:t>
            </a:r>
          </a:p>
        </p:txBody>
      </p:sp>
      <p:pic>
        <p:nvPicPr>
          <p:cNvPr id="2" name="Google Shape;35;p2">
            <a:extLst>
              <a:ext uri="{FF2B5EF4-FFF2-40B4-BE49-F238E27FC236}">
                <a16:creationId xmlns:a16="http://schemas.microsoft.com/office/drawing/2014/main" id="{9633FD5D-A83C-7BD7-322F-C8074D525C5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2200" t="24817" r="5675" b="24782"/>
          <a:stretch/>
        </p:blipFill>
        <p:spPr>
          <a:xfrm>
            <a:off x="9406111" y="6421187"/>
            <a:ext cx="1252684" cy="402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6;p2">
            <a:extLst>
              <a:ext uri="{FF2B5EF4-FFF2-40B4-BE49-F238E27FC236}">
                <a16:creationId xmlns:a16="http://schemas.microsoft.com/office/drawing/2014/main" id="{94501176-6FD0-8313-1B6E-13C4CE1998C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550" y="6384975"/>
            <a:ext cx="850941" cy="472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F613B19-5510-988A-DD71-8BAC4D185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890" y="1361123"/>
            <a:ext cx="5593448" cy="462304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0169820-8A09-BC12-E0DD-599D27D34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6746" y="1352071"/>
            <a:ext cx="5548696" cy="463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61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>
          <a:extLst>
            <a:ext uri="{FF2B5EF4-FFF2-40B4-BE49-F238E27FC236}">
              <a16:creationId xmlns:a16="http://schemas.microsoft.com/office/drawing/2014/main" id="{1EF51B01-2657-90E6-8D24-AEEE62080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>
            <a:extLst>
              <a:ext uri="{FF2B5EF4-FFF2-40B4-BE49-F238E27FC236}">
                <a16:creationId xmlns:a16="http://schemas.microsoft.com/office/drawing/2014/main" id="{364178ED-2FBA-673E-931C-41569D6AF8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3743" y="356729"/>
            <a:ext cx="10891318" cy="647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5A77"/>
              </a:buClr>
              <a:buSzPts val="2400"/>
            </a:pPr>
            <a:r>
              <a:rPr lang="en-US" sz="3200" dirty="0"/>
              <a:t>Results – V</a:t>
            </a:r>
            <a:r>
              <a:rPr lang="en-US" sz="3200" baseline="-25000" dirty="0"/>
              <a:t>BD</a:t>
            </a:r>
            <a:r>
              <a:rPr lang="en-US" sz="3200" dirty="0"/>
              <a:t> distribution - parametric – max</a:t>
            </a:r>
          </a:p>
        </p:txBody>
      </p:sp>
      <p:sp>
        <p:nvSpPr>
          <p:cNvPr id="51" name="Google Shape;51;p4">
            <a:extLst>
              <a:ext uri="{FF2B5EF4-FFF2-40B4-BE49-F238E27FC236}">
                <a16:creationId xmlns:a16="http://schemas.microsoft.com/office/drawing/2014/main" id="{7C7A6CA0-11A2-D288-BA93-02F982268423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401785" y="6549548"/>
            <a:ext cx="43494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GB"/>
              <a:t>Tommaso Giammaria | DUNE photo-sensor meeting</a:t>
            </a:r>
            <a:endParaRPr/>
          </a:p>
        </p:txBody>
      </p:sp>
      <p:sp>
        <p:nvSpPr>
          <p:cNvPr id="52" name="Google Shape;52;p4">
            <a:extLst>
              <a:ext uri="{FF2B5EF4-FFF2-40B4-BE49-F238E27FC236}">
                <a16:creationId xmlns:a16="http://schemas.microsoft.com/office/drawing/2014/main" id="{F14C0337-6645-D6D1-F9DB-BB35493B2FAC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978026" y="6549548"/>
            <a:ext cx="4251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fld id="{00000000-1234-1234-1234-123412341234}" type="slidenum">
              <a:rPr lang="en-GB"/>
              <a:pPr/>
              <a:t>16</a:t>
            </a:fld>
            <a:endParaRPr/>
          </a:p>
        </p:txBody>
      </p:sp>
      <p:sp>
        <p:nvSpPr>
          <p:cNvPr id="12" name="Google Shape;32;p2">
            <a:extLst>
              <a:ext uri="{FF2B5EF4-FFF2-40B4-BE49-F238E27FC236}">
                <a16:creationId xmlns:a16="http://schemas.microsoft.com/office/drawing/2014/main" id="{5F0F2C2A-7BE5-D0C2-60C3-19AA3EB839AC}"/>
              </a:ext>
            </a:extLst>
          </p:cNvPr>
          <p:cNvSpPr txBox="1">
            <a:spLocks noGrp="1"/>
          </p:cNvSpPr>
          <p:nvPr>
            <p:ph type="dt" idx="2"/>
          </p:nvPr>
        </p:nvSpPr>
        <p:spPr>
          <a:xfrm>
            <a:off x="2403219" y="6549548"/>
            <a:ext cx="9987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spcBef>
                <a:spcPts val="440"/>
              </a:spcBef>
              <a:buClr>
                <a:srgbClr val="E95125"/>
              </a:buClr>
              <a:buSzPts val="2200"/>
            </a:pPr>
            <a:r>
              <a:rPr lang="en-GB" dirty="0"/>
              <a:t>12/11/2024</a:t>
            </a:r>
          </a:p>
        </p:txBody>
      </p:sp>
      <p:pic>
        <p:nvPicPr>
          <p:cNvPr id="2" name="Google Shape;35;p2">
            <a:extLst>
              <a:ext uri="{FF2B5EF4-FFF2-40B4-BE49-F238E27FC236}">
                <a16:creationId xmlns:a16="http://schemas.microsoft.com/office/drawing/2014/main" id="{3B1BD3DE-4C21-16D0-7D92-C9EDB60B0B1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2200" t="24817" r="5675" b="24782"/>
          <a:stretch/>
        </p:blipFill>
        <p:spPr>
          <a:xfrm>
            <a:off x="9406111" y="6421187"/>
            <a:ext cx="1252684" cy="402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6;p2">
            <a:extLst>
              <a:ext uri="{FF2B5EF4-FFF2-40B4-BE49-F238E27FC236}">
                <a16:creationId xmlns:a16="http://schemas.microsoft.com/office/drawing/2014/main" id="{914DC228-A1FA-36E1-EC8E-5E1738F3B71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550" y="6384975"/>
            <a:ext cx="850941" cy="472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2B8D822-80B1-4628-A6AF-6D0DD6510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429" y="1328522"/>
            <a:ext cx="5525531" cy="463960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3045774-0E85-A390-AE94-F3A7CF34B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934" y="1328522"/>
            <a:ext cx="5615792" cy="463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76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 txBox="1">
            <a:spLocks noGrp="1"/>
          </p:cNvSpPr>
          <p:nvPr>
            <p:ph type="ftr" idx="3"/>
          </p:nvPr>
        </p:nvSpPr>
        <p:spPr>
          <a:xfrm>
            <a:off x="3401785" y="6549548"/>
            <a:ext cx="43494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GB"/>
              <a:t>Tommaso Giammaria | DUNE photo-sensor meeting</a:t>
            </a:r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sldNum" idx="4"/>
          </p:nvPr>
        </p:nvSpPr>
        <p:spPr>
          <a:xfrm>
            <a:off x="1978026" y="6549548"/>
            <a:ext cx="4251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fld id="{00000000-1234-1234-1234-123412341234}" type="slidenum">
              <a:rPr lang="en-GB"/>
              <a:pPr/>
              <a:t>17</a:t>
            </a:fld>
            <a:endParaRPr/>
          </a:p>
        </p:txBody>
      </p:sp>
      <p:sp>
        <p:nvSpPr>
          <p:cNvPr id="9" name="Google Shape;32;p2">
            <a:extLst>
              <a:ext uri="{FF2B5EF4-FFF2-40B4-BE49-F238E27FC236}">
                <a16:creationId xmlns:a16="http://schemas.microsoft.com/office/drawing/2014/main" id="{48875294-0C32-44B1-BA7C-098229345509}"/>
              </a:ext>
            </a:extLst>
          </p:cNvPr>
          <p:cNvSpPr txBox="1">
            <a:spLocks noGrp="1"/>
          </p:cNvSpPr>
          <p:nvPr>
            <p:ph type="dt" idx="2"/>
          </p:nvPr>
        </p:nvSpPr>
        <p:spPr>
          <a:xfrm>
            <a:off x="2403219" y="6549548"/>
            <a:ext cx="9987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spcBef>
                <a:spcPts val="440"/>
              </a:spcBef>
              <a:buClr>
                <a:srgbClr val="E95125"/>
              </a:buClr>
              <a:buSzPts val="2200"/>
            </a:pPr>
            <a:r>
              <a:rPr lang="en-GB" dirty="0"/>
              <a:t>08/03/2022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62DA20E-CD1B-0CF5-5E35-2B8FE0BA9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33" y="1022609"/>
            <a:ext cx="10964336" cy="5163194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58D7C615-F391-72A9-3C4D-E88911842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26" y="353087"/>
            <a:ext cx="9600142" cy="720321"/>
          </a:xfrm>
        </p:spPr>
        <p:txBody>
          <a:bodyPr>
            <a:normAutofit/>
          </a:bodyPr>
          <a:lstStyle/>
          <a:p>
            <a:r>
              <a:rPr lang="en-GB" sz="3200" dirty="0"/>
              <a:t>Reverse IV analysis methods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85E1476-C080-7FB9-A33C-96A947E3F9F5}"/>
              </a:ext>
            </a:extLst>
          </p:cNvPr>
          <p:cNvSpPr txBox="1"/>
          <p:nvPr/>
        </p:nvSpPr>
        <p:spPr>
          <a:xfrm>
            <a:off x="6484733" y="1558264"/>
            <a:ext cx="1014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CACTUS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9B708EA-FCC0-D2A6-5240-9566F266F22B}"/>
              </a:ext>
            </a:extLst>
          </p:cNvPr>
          <p:cNvSpPr txBox="1"/>
          <p:nvPr/>
        </p:nvSpPr>
        <p:spPr>
          <a:xfrm>
            <a:off x="2731954" y="3979941"/>
            <a:ext cx="575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FBK</a:t>
            </a:r>
          </a:p>
        </p:txBody>
      </p:sp>
      <p:pic>
        <p:nvPicPr>
          <p:cNvPr id="2" name="Google Shape;35;p2">
            <a:extLst>
              <a:ext uri="{FF2B5EF4-FFF2-40B4-BE49-F238E27FC236}">
                <a16:creationId xmlns:a16="http://schemas.microsoft.com/office/drawing/2014/main" id="{AFDFA931-AD52-F99D-DBE8-93AF3973914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-2200" t="24817" r="5675" b="24782"/>
          <a:stretch/>
        </p:blipFill>
        <p:spPr>
          <a:xfrm>
            <a:off x="9406111" y="6421187"/>
            <a:ext cx="1252684" cy="402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6;p2">
            <a:extLst>
              <a:ext uri="{FF2B5EF4-FFF2-40B4-BE49-F238E27FC236}">
                <a16:creationId xmlns:a16="http://schemas.microsoft.com/office/drawing/2014/main" id="{CF28EBF7-0F9E-0A3D-5016-09DB2038255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46550" y="6384975"/>
            <a:ext cx="850941" cy="472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2388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>
          <a:extLst>
            <a:ext uri="{FF2B5EF4-FFF2-40B4-BE49-F238E27FC236}">
              <a16:creationId xmlns:a16="http://schemas.microsoft.com/office/drawing/2014/main" id="{0BDA2413-CE4C-195D-2C11-F60A2F79E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>
            <a:extLst>
              <a:ext uri="{FF2B5EF4-FFF2-40B4-BE49-F238E27FC236}">
                <a16:creationId xmlns:a16="http://schemas.microsoft.com/office/drawing/2014/main" id="{E3CEA6F1-5F2C-1DE1-4A8E-AB290CD05910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401785" y="6549548"/>
            <a:ext cx="43494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GB"/>
              <a:t>Tommaso Giammaria | DUNE photo-sensor meeting</a:t>
            </a:r>
            <a:endParaRPr/>
          </a:p>
        </p:txBody>
      </p:sp>
      <p:sp>
        <p:nvSpPr>
          <p:cNvPr id="52" name="Google Shape;52;p4">
            <a:extLst>
              <a:ext uri="{FF2B5EF4-FFF2-40B4-BE49-F238E27FC236}">
                <a16:creationId xmlns:a16="http://schemas.microsoft.com/office/drawing/2014/main" id="{856C3893-C5BB-0E9F-9217-51762F931A6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978026" y="6549548"/>
            <a:ext cx="4251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fld id="{00000000-1234-1234-1234-123412341234}" type="slidenum">
              <a:rPr lang="en-GB"/>
              <a:pPr/>
              <a:t>18</a:t>
            </a:fld>
            <a:endParaRPr/>
          </a:p>
        </p:txBody>
      </p:sp>
      <p:sp>
        <p:nvSpPr>
          <p:cNvPr id="9" name="Google Shape;32;p2">
            <a:extLst>
              <a:ext uri="{FF2B5EF4-FFF2-40B4-BE49-F238E27FC236}">
                <a16:creationId xmlns:a16="http://schemas.microsoft.com/office/drawing/2014/main" id="{76533102-24C6-8C3A-9AF9-AE64A85A27E2}"/>
              </a:ext>
            </a:extLst>
          </p:cNvPr>
          <p:cNvSpPr txBox="1">
            <a:spLocks noGrp="1"/>
          </p:cNvSpPr>
          <p:nvPr>
            <p:ph type="dt" idx="2"/>
          </p:nvPr>
        </p:nvSpPr>
        <p:spPr>
          <a:xfrm>
            <a:off x="2403219" y="6549548"/>
            <a:ext cx="9987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spcBef>
                <a:spcPts val="440"/>
              </a:spcBef>
              <a:buClr>
                <a:srgbClr val="E95125"/>
              </a:buClr>
              <a:buSzPts val="2200"/>
            </a:pPr>
            <a:r>
              <a:rPr lang="en-GB" dirty="0"/>
              <a:t>08/03/2022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A50914E9-7310-52C9-B389-52302D57F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26" y="353087"/>
            <a:ext cx="9600142" cy="720321"/>
          </a:xfrm>
        </p:spPr>
        <p:txBody>
          <a:bodyPr>
            <a:normAutofit/>
          </a:bodyPr>
          <a:lstStyle/>
          <a:p>
            <a:r>
              <a:rPr lang="en-GB" sz="3200" dirty="0"/>
              <a:t>100 mV step, SLD maximum</a:t>
            </a:r>
          </a:p>
        </p:txBody>
      </p:sp>
      <p:pic>
        <p:nvPicPr>
          <p:cNvPr id="2" name="Google Shape;35;p2">
            <a:extLst>
              <a:ext uri="{FF2B5EF4-FFF2-40B4-BE49-F238E27FC236}">
                <a16:creationId xmlns:a16="http://schemas.microsoft.com/office/drawing/2014/main" id="{99E3D5FC-52CD-4E77-8E09-3E8AFC573D3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2200" t="24817" r="5675" b="24782"/>
          <a:stretch/>
        </p:blipFill>
        <p:spPr>
          <a:xfrm>
            <a:off x="9406111" y="6421187"/>
            <a:ext cx="1252684" cy="402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6;p2">
            <a:extLst>
              <a:ext uri="{FF2B5EF4-FFF2-40B4-BE49-F238E27FC236}">
                <a16:creationId xmlns:a16="http://schemas.microsoft.com/office/drawing/2014/main" id="{88287198-F706-1519-CB0F-B276296AC25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550" y="6384975"/>
            <a:ext cx="850941" cy="472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8126CF7-61F0-4FE2-6CC4-BCC2C643D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864" y="1073409"/>
            <a:ext cx="3239754" cy="235559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781E23F-3F85-6E0C-9F53-90A75282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2988" y="1046249"/>
            <a:ext cx="3561510" cy="249847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84262175-BA84-C1D8-1B46-1795EEEDA8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4498" y="1046249"/>
            <a:ext cx="3561510" cy="2455979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BFE6CC3F-712C-20EA-405A-779A3F85C8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8817" y="3697603"/>
            <a:ext cx="3639838" cy="2498474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8447E8CE-63DB-9242-2542-1044A1329C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0689" y="3607558"/>
            <a:ext cx="3901296" cy="2654793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57742E27-27BB-B500-025B-5981AD427C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437" y="3679984"/>
            <a:ext cx="3639837" cy="249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11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"/>
          <p:cNvSpPr txBox="1">
            <a:spLocks noGrp="1"/>
          </p:cNvSpPr>
          <p:nvPr>
            <p:ph type="title"/>
          </p:nvPr>
        </p:nvSpPr>
        <p:spPr>
          <a:xfrm>
            <a:off x="1978026" y="462518"/>
            <a:ext cx="8229600" cy="647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anchor="t" anchorCtr="0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3200" dirty="0"/>
              <a:t>Last meeting</a:t>
            </a:r>
            <a:endParaRPr sz="3200" dirty="0"/>
          </a:p>
        </p:txBody>
      </p:sp>
      <p:sp>
        <p:nvSpPr>
          <p:cNvPr id="31" name="Google Shape;31;p2"/>
          <p:cNvSpPr txBox="1">
            <a:spLocks noGrp="1"/>
          </p:cNvSpPr>
          <p:nvPr>
            <p:ph type="body" idx="11"/>
          </p:nvPr>
        </p:nvSpPr>
        <p:spPr>
          <a:xfrm>
            <a:off x="1978030" y="1207767"/>
            <a:ext cx="8229600" cy="26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indent="-256032">
              <a:lnSpc>
                <a:spcPct val="150000"/>
              </a:lnSpc>
              <a:spcBef>
                <a:spcPts val="0"/>
              </a:spcBef>
              <a:buClr>
                <a:srgbClr val="3C5A77"/>
              </a:buClr>
              <a:buSzPts val="2400"/>
            </a:pPr>
            <a:r>
              <a:rPr lang="it-IT" sz="2800" b="1" dirty="0"/>
              <a:t>Analysis of data from FBK HD </a:t>
            </a:r>
            <a:r>
              <a:rPr lang="it-IT" sz="2800" b="1" dirty="0" err="1"/>
              <a:t>pre</a:t>
            </a:r>
            <a:r>
              <a:rPr lang="it-IT" sz="2800" b="1" dirty="0"/>
              <a:t>-production</a:t>
            </a:r>
          </a:p>
          <a:p>
            <a:pPr indent="-256032">
              <a:lnSpc>
                <a:spcPct val="150000"/>
              </a:lnSpc>
              <a:spcBef>
                <a:spcPts val="0"/>
              </a:spcBef>
              <a:buClr>
                <a:srgbClr val="3C5A77"/>
              </a:buClr>
              <a:buSzPts val="2400"/>
            </a:pPr>
            <a:r>
              <a:rPr lang="it-IT" sz="2800" b="1" dirty="0" err="1"/>
              <a:t>Differences</a:t>
            </a:r>
            <a:r>
              <a:rPr lang="it-IT" sz="2800" b="1" dirty="0"/>
              <a:t> with CACTUS </a:t>
            </a:r>
            <a:r>
              <a:rPr lang="it-IT" sz="2800" b="1" dirty="0" err="1"/>
              <a:t>typical</a:t>
            </a:r>
            <a:r>
              <a:rPr lang="it-IT" sz="2800" b="1" dirty="0"/>
              <a:t> data</a:t>
            </a:r>
          </a:p>
          <a:p>
            <a:pPr indent="-256032">
              <a:lnSpc>
                <a:spcPct val="150000"/>
              </a:lnSpc>
              <a:spcBef>
                <a:spcPts val="0"/>
              </a:spcBef>
              <a:buClr>
                <a:srgbClr val="3C5A77"/>
              </a:buClr>
              <a:buSzPts val="2400"/>
            </a:pPr>
            <a:r>
              <a:rPr lang="it-IT" sz="2800" b="1" dirty="0" err="1"/>
              <a:t>Results</a:t>
            </a:r>
            <a:endParaRPr lang="it-IT" sz="2800" b="1" dirty="0"/>
          </a:p>
          <a:p>
            <a:pPr indent="-256032">
              <a:lnSpc>
                <a:spcPct val="150000"/>
              </a:lnSpc>
              <a:spcBef>
                <a:spcPts val="0"/>
              </a:spcBef>
              <a:buClr>
                <a:srgbClr val="3C5A77"/>
              </a:buClr>
              <a:buSzPts val="2400"/>
            </a:pPr>
            <a:endParaRPr lang="it-IT" sz="2800" b="1" dirty="0"/>
          </a:p>
        </p:txBody>
      </p:sp>
      <p:sp>
        <p:nvSpPr>
          <p:cNvPr id="32" name="Google Shape;32;p2"/>
          <p:cNvSpPr txBox="1">
            <a:spLocks noGrp="1"/>
          </p:cNvSpPr>
          <p:nvPr>
            <p:ph type="dt" idx="2"/>
          </p:nvPr>
        </p:nvSpPr>
        <p:spPr>
          <a:xfrm>
            <a:off x="2403219" y="6549548"/>
            <a:ext cx="9987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spcBef>
                <a:spcPts val="440"/>
              </a:spcBef>
              <a:buClr>
                <a:srgbClr val="E95125"/>
              </a:buClr>
              <a:buSzPts val="2200"/>
            </a:pPr>
            <a:r>
              <a:rPr lang="en-GB" dirty="0"/>
              <a:t>12/11/2024</a:t>
            </a:r>
          </a:p>
        </p:txBody>
      </p:sp>
      <p:sp>
        <p:nvSpPr>
          <p:cNvPr id="33" name="Google Shape;33;p2"/>
          <p:cNvSpPr txBox="1">
            <a:spLocks noGrp="1"/>
          </p:cNvSpPr>
          <p:nvPr>
            <p:ph type="ftr" idx="3"/>
          </p:nvPr>
        </p:nvSpPr>
        <p:spPr>
          <a:xfrm>
            <a:off x="3401785" y="6549548"/>
            <a:ext cx="43494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GB"/>
              <a:t>Tommaso Giammaria | DUNE photo-sensor meeting</a:t>
            </a:r>
            <a:endParaRPr/>
          </a:p>
        </p:txBody>
      </p:sp>
      <p:sp>
        <p:nvSpPr>
          <p:cNvPr id="34" name="Google Shape;34;p2"/>
          <p:cNvSpPr txBox="1">
            <a:spLocks noGrp="1"/>
          </p:cNvSpPr>
          <p:nvPr>
            <p:ph type="sldNum" idx="4"/>
          </p:nvPr>
        </p:nvSpPr>
        <p:spPr>
          <a:xfrm>
            <a:off x="1978026" y="6549548"/>
            <a:ext cx="4251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fld id="{00000000-1234-1234-1234-123412341234}" type="slidenum">
              <a:rPr lang="en-GB"/>
              <a:pPr/>
              <a:t>2</a:t>
            </a:fld>
            <a:endParaRPr/>
          </a:p>
        </p:txBody>
      </p:sp>
      <p:pic>
        <p:nvPicPr>
          <p:cNvPr id="35" name="Google Shape;35;p2"/>
          <p:cNvPicPr preferRelativeResize="0"/>
          <p:nvPr/>
        </p:nvPicPr>
        <p:blipFill rotWithShape="1">
          <a:blip r:embed="rId3">
            <a:alphaModFix/>
          </a:blip>
          <a:srcRect l="-2200" t="24817" r="5675" b="24782"/>
          <a:stretch/>
        </p:blipFill>
        <p:spPr>
          <a:xfrm>
            <a:off x="9406111" y="6421187"/>
            <a:ext cx="1252684" cy="402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46550" y="6384975"/>
            <a:ext cx="850941" cy="4722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1;p2">
            <a:extLst>
              <a:ext uri="{FF2B5EF4-FFF2-40B4-BE49-F238E27FC236}">
                <a16:creationId xmlns:a16="http://schemas.microsoft.com/office/drawing/2014/main" id="{B5A6ED21-911E-1C4F-B516-9F5781EB354F}"/>
              </a:ext>
            </a:extLst>
          </p:cNvPr>
          <p:cNvSpPr txBox="1">
            <a:spLocks/>
          </p:cNvSpPr>
          <p:nvPr/>
        </p:nvSpPr>
        <p:spPr>
          <a:xfrm>
            <a:off x="1978025" y="3806097"/>
            <a:ext cx="7980787" cy="301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256032" indent="-265176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3C5A77"/>
              </a:buClr>
              <a:buSzPts val="2400"/>
              <a:buNone/>
            </a:pPr>
            <a:r>
              <a:rPr lang="it-IT" sz="2400" b="1" dirty="0">
                <a:hlinkClick r:id="rId5"/>
              </a:rPr>
              <a:t>https://indico.fnal.gov/event/66659/contributions/302064/attachments/182669/250861/DUNE_meeting_Tommaso_Giammaria_22_10_2024.pdf</a:t>
            </a:r>
            <a:endParaRPr lang="it-IT" sz="2400" b="1" dirty="0"/>
          </a:p>
          <a:p>
            <a:pPr indent="-256032">
              <a:lnSpc>
                <a:spcPct val="150000"/>
              </a:lnSpc>
              <a:spcBef>
                <a:spcPts val="0"/>
              </a:spcBef>
              <a:buClr>
                <a:srgbClr val="3C5A77"/>
              </a:buClr>
              <a:buSzPts val="2400"/>
            </a:pPr>
            <a:endParaRPr lang="it-IT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>
            <a:spLocks noGrp="1"/>
          </p:cNvSpPr>
          <p:nvPr>
            <p:ph type="title"/>
          </p:nvPr>
        </p:nvSpPr>
        <p:spPr>
          <a:xfrm>
            <a:off x="1978026" y="356729"/>
            <a:ext cx="8229600" cy="647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5A77"/>
              </a:buClr>
              <a:buSzPts val="2400"/>
            </a:pPr>
            <a:r>
              <a:rPr lang="it-IT" sz="3200" dirty="0"/>
              <a:t>General</a:t>
            </a:r>
            <a:r>
              <a:rPr lang="it-IT" sz="2800" dirty="0"/>
              <a:t> info</a:t>
            </a:r>
          </a:p>
        </p:txBody>
      </p:sp>
      <p:sp>
        <p:nvSpPr>
          <p:cNvPr id="51" name="Google Shape;51;p4"/>
          <p:cNvSpPr txBox="1">
            <a:spLocks noGrp="1"/>
          </p:cNvSpPr>
          <p:nvPr>
            <p:ph type="ftr" idx="3"/>
          </p:nvPr>
        </p:nvSpPr>
        <p:spPr>
          <a:xfrm>
            <a:off x="3401785" y="6549548"/>
            <a:ext cx="43494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GB"/>
              <a:t>Tommaso Giammaria | DUNE photo-sensor meeting</a:t>
            </a:r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sldNum" idx="4"/>
          </p:nvPr>
        </p:nvSpPr>
        <p:spPr>
          <a:xfrm>
            <a:off x="1978026" y="6549548"/>
            <a:ext cx="4251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fld id="{00000000-1234-1234-1234-123412341234}" type="slidenum">
              <a:rPr lang="en-GB"/>
              <a:pPr/>
              <a:t>3</a:t>
            </a:fld>
            <a:endParaRPr/>
          </a:p>
        </p:txBody>
      </p:sp>
      <p:sp>
        <p:nvSpPr>
          <p:cNvPr id="11" name="Google Shape;31;p2">
            <a:extLst>
              <a:ext uri="{FF2B5EF4-FFF2-40B4-BE49-F238E27FC236}">
                <a16:creationId xmlns:a16="http://schemas.microsoft.com/office/drawing/2014/main" id="{93B7B884-F106-4BD0-8C22-F3024EE1572A}"/>
              </a:ext>
            </a:extLst>
          </p:cNvPr>
          <p:cNvSpPr txBox="1">
            <a:spLocks/>
          </p:cNvSpPr>
          <p:nvPr/>
        </p:nvSpPr>
        <p:spPr>
          <a:xfrm>
            <a:off x="1963094" y="1398437"/>
            <a:ext cx="8229600" cy="1752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256032" indent="-265176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  <a:buNone/>
            </a:pPr>
            <a:r>
              <a:rPr lang="en-GB" sz="28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Samples</a:t>
            </a:r>
            <a:endParaRPr lang="en-GB" sz="2400" b="1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</a:pPr>
            <a:r>
              <a:rPr lang="en-US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100 SiPM strips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</a:pPr>
            <a:r>
              <a:rPr lang="en-GB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FBK model (HD pre-production)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31;p2">
                <a:extLst>
                  <a:ext uri="{FF2B5EF4-FFF2-40B4-BE49-F238E27FC236}">
                    <a16:creationId xmlns:a16="http://schemas.microsoft.com/office/drawing/2014/main" id="{A4113803-5E58-C202-DAB9-BE4E1C1086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78026" y="3363036"/>
                <a:ext cx="8229600" cy="2603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0" bIns="45700" anchor="t" anchorCtr="0">
                <a:normAutofit/>
              </a:bodyPr>
              <a:lstStyle>
                <a:lvl1pPr marL="256032" indent="-265176" algn="l" defTabSz="457200" rtl="0" fontAlgn="base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Font typeface="Arial"/>
                  <a:buChar char="•"/>
                  <a:defRPr sz="2200" b="0" i="0" kern="1200">
                    <a:solidFill>
                      <a:srgbClr val="3C5A77"/>
                    </a:solidFill>
                    <a:latin typeface="Helvetica"/>
                    <a:ea typeface="Geneva" charset="0"/>
                    <a:cs typeface="Geneva" charset="0"/>
                  </a:defRPr>
                </a:lvl1pPr>
                <a:lvl2pPr marL="541338" indent="-266700" algn="l" defTabSz="457200" rtl="0" fontAlgn="base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SzPct val="90000"/>
                  <a:buFont typeface="Lucida Grande"/>
                  <a:buChar char="-"/>
                  <a:defRPr sz="2000" b="0" i="0" kern="1200">
                    <a:solidFill>
                      <a:srgbClr val="3C5A77"/>
                    </a:solidFill>
                    <a:latin typeface="Helvetica"/>
                    <a:ea typeface="Geneva" charset="0"/>
                    <a:cs typeface="+mn-cs"/>
                  </a:defRPr>
                </a:lvl2pPr>
                <a:lvl3pPr marL="898525" indent="-273050" algn="l" defTabSz="457200" rtl="0" fontAlgn="base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SzPct val="88000"/>
                  <a:buFont typeface="Arial"/>
                  <a:buChar char="•"/>
                  <a:defRPr sz="1800" b="0" i="0" kern="1200">
                    <a:solidFill>
                      <a:srgbClr val="3C5A77"/>
                    </a:solidFill>
                    <a:latin typeface="Helvetica"/>
                    <a:ea typeface="Geneva" charset="0"/>
                    <a:cs typeface="+mn-cs"/>
                  </a:defRPr>
                </a:lvl3pPr>
                <a:lvl4pPr marL="1165225" indent="-266700" algn="l" defTabSz="457200" rtl="0" fontAlgn="base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SzPct val="90000"/>
                  <a:buFont typeface="Lucida Grande"/>
                  <a:buChar char="-"/>
                  <a:defRPr sz="1600" b="0" i="0" kern="1200">
                    <a:solidFill>
                      <a:srgbClr val="3C5A77"/>
                    </a:solidFill>
                    <a:latin typeface="Helvetica"/>
                    <a:ea typeface="Geneva" charset="0"/>
                    <a:cs typeface="+mn-cs"/>
                  </a:defRPr>
                </a:lvl4pPr>
                <a:lvl5pPr marL="1431925" indent="-266700" algn="l" defTabSz="457200" rtl="0" fontAlgn="base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SzPct val="88000"/>
                  <a:buFont typeface="Arial"/>
                  <a:buChar char="•"/>
                  <a:defRPr sz="1400" b="0" i="0" kern="1200">
                    <a:solidFill>
                      <a:srgbClr val="3C5A77"/>
                    </a:solidFill>
                    <a:latin typeface="Helvetica"/>
                    <a:ea typeface="Geneva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Clr>
                    <a:srgbClr val="3C5A77"/>
                  </a:buClr>
                  <a:buSzPts val="2400"/>
                  <a:buNone/>
                </a:pPr>
                <a:r>
                  <a:rPr lang="en-GB" sz="2800" b="1" dirty="0">
                    <a:latin typeface="Helvetica" panose="020B0604020202020204" pitchFamily="34" charset="0"/>
                    <a:ea typeface="Calibri" panose="020F0502020204030204" pitchFamily="34" charset="0"/>
                    <a:cs typeface="Helvetica" panose="020B0604020202020204" pitchFamily="34" charset="0"/>
                  </a:rPr>
                  <a:t>Aim</a:t>
                </a:r>
                <a:endParaRPr lang="en-GB" sz="2400" b="1" dirty="0"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endParaRPr>
              </a:p>
              <a:p>
                <a:pPr marL="342900" indent="-342900">
                  <a:lnSpc>
                    <a:spcPct val="120000"/>
                  </a:lnSpc>
                  <a:spcBef>
                    <a:spcPts val="0"/>
                  </a:spcBef>
                  <a:buClr>
                    <a:srgbClr val="3C5A77"/>
                  </a:buClr>
                  <a:buSzPts val="2400"/>
                </a:pPr>
                <a:r>
                  <a:rPr lang="en-US" sz="2400" dirty="0">
                    <a:latin typeface="Helvetica" panose="020B0604020202020204" pitchFamily="34" charset="0"/>
                    <a:ea typeface="Calibri" panose="020F0502020204030204" pitchFamily="34" charset="0"/>
                    <a:cs typeface="Helvetica" panose="020B0604020202020204" pitchFamily="34" charset="0"/>
                  </a:rPr>
                  <a:t>Compare the IV characterization methods</a:t>
                </a:r>
              </a:p>
              <a:p>
                <a:pPr marL="628206" lvl="1" indent="-342900">
                  <a:lnSpc>
                    <a:spcPct val="120000"/>
                  </a:lnSpc>
                  <a:spcBef>
                    <a:spcPts val="0"/>
                  </a:spcBef>
                  <a:buClr>
                    <a:srgbClr val="3C5A77"/>
                  </a:buClr>
                  <a:buSzPts val="2400"/>
                </a:pPr>
                <a:r>
                  <a:rPr lang="en-US" sz="2200" dirty="0">
                    <a:latin typeface="Helvetica" panose="020B0604020202020204" pitchFamily="34" charset="0"/>
                    <a:ea typeface="Calibri" panose="020F0502020204030204" pitchFamily="34" charset="0"/>
                    <a:cs typeface="Helvetica" panose="020B0604020202020204" pitchFamily="34" charset="0"/>
                  </a:rPr>
                  <a:t>CACTUS : Normalized First Derivative (</a:t>
                </a:r>
                <a:r>
                  <a:rPr lang="en-US" sz="2200" b="1" dirty="0">
                    <a:latin typeface="Helvetica" panose="020B0604020202020204" pitchFamily="34" charset="0"/>
                    <a:ea typeface="Calibri" panose="020F0502020204030204" pitchFamily="34" charset="0"/>
                    <a:cs typeface="Helvetica" panose="020B0604020202020204" pitchFamily="34" charset="0"/>
                  </a:rPr>
                  <a:t>NFD</a:t>
                </a:r>
                <a:r>
                  <a:rPr lang="en-US" sz="2200" dirty="0">
                    <a:latin typeface="Helvetica" panose="020B0604020202020204" pitchFamily="34" charset="0"/>
                    <a:ea typeface="Calibri" panose="020F0502020204030204" pitchFamily="34" charset="0"/>
                    <a:cs typeface="Helvetica" panose="020B0604020202020204" pitchFamily="34" charset="0"/>
                  </a:rPr>
                  <a:t>) </a:t>
                </a:r>
                <a:r>
                  <a:rPr lang="it-IT" sz="2400" dirty="0"/>
                  <a:t>→</a:t>
                </a:r>
                <a:r>
                  <a:rPr lang="en-US" sz="2200" dirty="0">
                    <a:latin typeface="Helvetica" panose="020B0604020202020204" pitchFamily="34" charset="0"/>
                    <a:ea typeface="Calibri" panose="020F0502020204030204" pitchFamily="34" charset="0"/>
                    <a:cs typeface="Helvetica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Helvetica" panose="020B0604020202020204" pitchFamily="34" charset="0"/>
                          </a:rPr>
                        </m:ctrlPr>
                      </m:fPr>
                      <m:num>
                        <m:r>
                          <a:rPr lang="it-IT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Helvetica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it-IT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Helvetica" panose="020B0604020202020204" pitchFamily="34" charset="0"/>
                          </a:rPr>
                          <m:t>𝑑𝑉</m:t>
                        </m:r>
                      </m:den>
                    </m:f>
                    <m:r>
                      <a:rPr lang="it-IT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Helvetica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it-IT" sz="2200">
                        <a:latin typeface="Cambria Math" panose="02040503050406030204" pitchFamily="18" charset="0"/>
                        <a:ea typeface="Calibri" panose="020F0502020204030204" pitchFamily="34" charset="0"/>
                        <a:cs typeface="Helvetica" panose="020B0604020202020204" pitchFamily="34" charset="0"/>
                      </a:rPr>
                      <m:t>ln</m:t>
                    </m:r>
                    <m:r>
                      <a:rPr lang="it-IT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Helvetica" panose="020B0604020202020204" pitchFamily="34" charset="0"/>
                      </a:rPr>
                      <m:t>⁡(</m:t>
                    </m:r>
                    <m:r>
                      <a:rPr lang="it-IT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Helvetica" panose="020B0604020202020204" pitchFamily="34" charset="0"/>
                      </a:rPr>
                      <m:t>𝐼</m:t>
                    </m:r>
                    <m:r>
                      <a:rPr lang="it-IT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Helvetica" panose="020B0604020202020204" pitchFamily="34" charset="0"/>
                      </a:rPr>
                      <m:t>))</m:t>
                    </m:r>
                  </m:oMath>
                </a14:m>
                <a:endParaRPr lang="en-US" sz="2200" dirty="0"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endParaRPr>
              </a:p>
              <a:p>
                <a:pPr marL="628206" lvl="1" indent="-342900">
                  <a:lnSpc>
                    <a:spcPct val="120000"/>
                  </a:lnSpc>
                  <a:spcBef>
                    <a:spcPts val="0"/>
                  </a:spcBef>
                  <a:buClr>
                    <a:srgbClr val="3C5A77"/>
                  </a:buClr>
                  <a:buSzPts val="2400"/>
                </a:pPr>
                <a:r>
                  <a:rPr lang="en-US" sz="2200" dirty="0">
                    <a:latin typeface="Helvetica" panose="020B0604020202020204" pitchFamily="34" charset="0"/>
                    <a:ea typeface="Calibri" panose="020F0502020204030204" pitchFamily="34" charset="0"/>
                    <a:cs typeface="Helvetica" panose="020B0604020202020204" pitchFamily="34" charset="0"/>
                  </a:rPr>
                  <a:t>Vendor : 2</a:t>
                </a:r>
                <a:r>
                  <a:rPr lang="en-US" sz="2200" baseline="30000" dirty="0">
                    <a:latin typeface="Helvetica" panose="020B0604020202020204" pitchFamily="34" charset="0"/>
                    <a:ea typeface="Calibri" panose="020F0502020204030204" pitchFamily="34" charset="0"/>
                    <a:cs typeface="Helvetica" panose="020B0604020202020204" pitchFamily="34" charset="0"/>
                  </a:rPr>
                  <a:t>nd</a:t>
                </a:r>
                <a:r>
                  <a:rPr lang="en-US" sz="2200" dirty="0">
                    <a:latin typeface="Helvetica" panose="020B0604020202020204" pitchFamily="34" charset="0"/>
                    <a:ea typeface="Calibri" panose="020F0502020204030204" pitchFamily="34" charset="0"/>
                    <a:cs typeface="Helvetica" panose="020B0604020202020204" pitchFamily="34" charset="0"/>
                  </a:rPr>
                  <a:t> logarithmic derivative (</a:t>
                </a:r>
                <a:r>
                  <a:rPr lang="en-US" sz="2200" b="1" dirty="0">
                    <a:latin typeface="Helvetica" panose="020B0604020202020204" pitchFamily="34" charset="0"/>
                    <a:ea typeface="Calibri" panose="020F0502020204030204" pitchFamily="34" charset="0"/>
                    <a:cs typeface="Helvetica" panose="020B0604020202020204" pitchFamily="34" charset="0"/>
                  </a:rPr>
                  <a:t>SLD</a:t>
                </a:r>
                <a:r>
                  <a:rPr lang="en-US" sz="2200" dirty="0">
                    <a:latin typeface="Helvetica" panose="020B0604020202020204" pitchFamily="34" charset="0"/>
                    <a:ea typeface="Calibri" panose="020F0502020204030204" pitchFamily="34" charset="0"/>
                    <a:cs typeface="Helvetica" panose="020B0604020202020204" pitchFamily="34" charset="0"/>
                  </a:rPr>
                  <a:t>) </a:t>
                </a:r>
                <a:r>
                  <a:rPr lang="it-IT" sz="2400" dirty="0"/>
                  <a:t>→</a:t>
                </a:r>
                <a:r>
                  <a:rPr lang="en-US" sz="2200" dirty="0">
                    <a:latin typeface="Helvetica" panose="020B0604020202020204" pitchFamily="34" charset="0"/>
                    <a:ea typeface="Calibri" panose="020F0502020204030204" pitchFamily="34" charset="0"/>
                    <a:cs typeface="Helvetica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Helvetica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2200" i="1"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it-IT" sz="2200" i="1"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it-IT" sz="2200" i="1"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it-IT" sz="2200" i="1"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it-IT" sz="2200" i="1"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  <m:t>𝑑𝑉</m:t>
                            </m:r>
                          </m:e>
                          <m:sup>
                            <m:r>
                              <a:rPr lang="it-IT" sz="2200" i="1"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it-IT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Helvetica" panose="020B0604020202020204" pitchFamily="34" charset="0"/>
                      </a:rPr>
                      <m:t>(</m:t>
                    </m:r>
                    <m:func>
                      <m:funcPr>
                        <m:ctrlPr>
                          <a:rPr lang="it-IT" sz="22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2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Helvetica" panose="020B0604020202020204" pitchFamily="34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it-IT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Helvetica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it-IT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Helvetica" panose="020B0604020202020204" pitchFamily="34" charset="0"/>
                              </a:rPr>
                              <m:t>𝐼</m:t>
                            </m:r>
                          </m:e>
                        </m:d>
                      </m:e>
                    </m:func>
                    <m:r>
                      <a:rPr lang="it-IT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Helvetica" panose="020B0604020202020204" pitchFamily="34" charset="0"/>
                      </a:rPr>
                      <m:t>)</m:t>
                    </m:r>
                  </m:oMath>
                </a14:m>
                <a:endParaRPr lang="en-GB" sz="2200" dirty="0"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Google Shape;31;p2">
                <a:extLst>
                  <a:ext uri="{FF2B5EF4-FFF2-40B4-BE49-F238E27FC236}">
                    <a16:creationId xmlns:a16="http://schemas.microsoft.com/office/drawing/2014/main" id="{A4113803-5E58-C202-DAB9-BE4E1C108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026" y="3363036"/>
                <a:ext cx="8229600" cy="2603512"/>
              </a:xfrm>
              <a:prstGeom prst="rect">
                <a:avLst/>
              </a:prstGeom>
              <a:blipFill>
                <a:blip r:embed="rId2"/>
                <a:stretch>
                  <a:fillRect l="-2593" t="-11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oogle Shape;35;p2">
            <a:extLst>
              <a:ext uri="{FF2B5EF4-FFF2-40B4-BE49-F238E27FC236}">
                <a16:creationId xmlns:a16="http://schemas.microsoft.com/office/drawing/2014/main" id="{FB707998-6CB8-11A5-E7F6-B4FB3084CC2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-2200" t="24817" r="5675" b="24782"/>
          <a:stretch/>
        </p:blipFill>
        <p:spPr>
          <a:xfrm>
            <a:off x="9406111" y="6421187"/>
            <a:ext cx="1252684" cy="402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36;p2">
            <a:extLst>
              <a:ext uri="{FF2B5EF4-FFF2-40B4-BE49-F238E27FC236}">
                <a16:creationId xmlns:a16="http://schemas.microsoft.com/office/drawing/2014/main" id="{F0A07320-07A0-98D2-8520-B1AE7A8398D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46550" y="6384975"/>
            <a:ext cx="850941" cy="4722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2;p2">
            <a:extLst>
              <a:ext uri="{FF2B5EF4-FFF2-40B4-BE49-F238E27FC236}">
                <a16:creationId xmlns:a16="http://schemas.microsoft.com/office/drawing/2014/main" id="{2973283A-8A74-8369-89CE-623B7CF4C227}"/>
              </a:ext>
            </a:extLst>
          </p:cNvPr>
          <p:cNvSpPr txBox="1">
            <a:spLocks noGrp="1"/>
          </p:cNvSpPr>
          <p:nvPr>
            <p:ph type="dt" idx="2"/>
          </p:nvPr>
        </p:nvSpPr>
        <p:spPr>
          <a:xfrm>
            <a:off x="2403219" y="6549548"/>
            <a:ext cx="9987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spcBef>
                <a:spcPts val="440"/>
              </a:spcBef>
              <a:buClr>
                <a:srgbClr val="E95125"/>
              </a:buClr>
              <a:buSzPts val="2200"/>
            </a:pPr>
            <a:r>
              <a:rPr lang="en-GB" dirty="0"/>
              <a:t>12/11/2024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>
          <a:extLst>
            <a:ext uri="{FF2B5EF4-FFF2-40B4-BE49-F238E27FC236}">
              <a16:creationId xmlns:a16="http://schemas.microsoft.com/office/drawing/2014/main" id="{59A5DDEE-50F6-8028-67AF-6A6E29106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>
            <a:extLst>
              <a:ext uri="{FF2B5EF4-FFF2-40B4-BE49-F238E27FC236}">
                <a16:creationId xmlns:a16="http://schemas.microsoft.com/office/drawing/2014/main" id="{AA37709E-E239-C629-9291-93716C685E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8026" y="356729"/>
            <a:ext cx="8229600" cy="647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5A77"/>
              </a:buClr>
              <a:buSzPts val="2400"/>
            </a:pPr>
            <a:r>
              <a:rPr lang="it-IT" sz="3200" dirty="0"/>
              <a:t>General</a:t>
            </a:r>
            <a:r>
              <a:rPr lang="it-IT" sz="2800" dirty="0"/>
              <a:t> info</a:t>
            </a:r>
          </a:p>
        </p:txBody>
      </p:sp>
      <p:sp>
        <p:nvSpPr>
          <p:cNvPr id="51" name="Google Shape;51;p4">
            <a:extLst>
              <a:ext uri="{FF2B5EF4-FFF2-40B4-BE49-F238E27FC236}">
                <a16:creationId xmlns:a16="http://schemas.microsoft.com/office/drawing/2014/main" id="{AA40783B-86C1-8DFD-6660-D5663702EE4A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401785" y="6549548"/>
            <a:ext cx="43494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GB"/>
              <a:t>Tommaso Giammaria | DUNE photo-sensor meeting</a:t>
            </a:r>
            <a:endParaRPr/>
          </a:p>
        </p:txBody>
      </p:sp>
      <p:sp>
        <p:nvSpPr>
          <p:cNvPr id="52" name="Google Shape;52;p4">
            <a:extLst>
              <a:ext uri="{FF2B5EF4-FFF2-40B4-BE49-F238E27FC236}">
                <a16:creationId xmlns:a16="http://schemas.microsoft.com/office/drawing/2014/main" id="{18CE7D17-00F2-3425-C9E6-BE649E5228A9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978026" y="6549548"/>
            <a:ext cx="4251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fld id="{00000000-1234-1234-1234-123412341234}" type="slidenum">
              <a:rPr lang="en-GB"/>
              <a:pPr/>
              <a:t>4</a:t>
            </a:fld>
            <a:endParaRPr/>
          </a:p>
        </p:txBody>
      </p:sp>
      <p:sp>
        <p:nvSpPr>
          <p:cNvPr id="11" name="Google Shape;31;p2">
            <a:extLst>
              <a:ext uri="{FF2B5EF4-FFF2-40B4-BE49-F238E27FC236}">
                <a16:creationId xmlns:a16="http://schemas.microsoft.com/office/drawing/2014/main" id="{55E1158F-C597-0EBD-B059-2D056E173476}"/>
              </a:ext>
            </a:extLst>
          </p:cNvPr>
          <p:cNvSpPr txBox="1">
            <a:spLocks/>
          </p:cNvSpPr>
          <p:nvPr/>
        </p:nvSpPr>
        <p:spPr>
          <a:xfrm>
            <a:off x="1978026" y="1040041"/>
            <a:ext cx="8229600" cy="1634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256032" indent="-265176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  <a:buNone/>
            </a:pPr>
            <a:r>
              <a:rPr lang="en-GB" sz="28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News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</a:pPr>
            <a:r>
              <a:rPr lang="en-US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Received results from FBK (both NFD and SLD methods)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</a:pPr>
            <a:r>
              <a:rPr lang="en-US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Discussed with FBK about different V</a:t>
            </a:r>
            <a:r>
              <a:rPr lang="en-US" sz="2400" baseline="-25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BD</a:t>
            </a:r>
            <a:r>
              <a:rPr lang="en-US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estimators</a:t>
            </a:r>
          </a:p>
        </p:txBody>
      </p:sp>
      <p:sp>
        <p:nvSpPr>
          <p:cNvPr id="2" name="Google Shape;31;p2">
            <a:extLst>
              <a:ext uri="{FF2B5EF4-FFF2-40B4-BE49-F238E27FC236}">
                <a16:creationId xmlns:a16="http://schemas.microsoft.com/office/drawing/2014/main" id="{2F5F4D07-BC3A-C2E6-4E77-F4DFF8D09DD0}"/>
              </a:ext>
            </a:extLst>
          </p:cNvPr>
          <p:cNvSpPr txBox="1">
            <a:spLocks/>
          </p:cNvSpPr>
          <p:nvPr/>
        </p:nvSpPr>
        <p:spPr>
          <a:xfrm>
            <a:off x="1978026" y="2710722"/>
            <a:ext cx="8229600" cy="3481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256032" indent="-265176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  <a:buNone/>
            </a:pPr>
            <a:r>
              <a:rPr lang="en-GB" sz="28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IV curve types (room T)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</a:pPr>
            <a:r>
              <a:rPr lang="en-US" sz="2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Packaging IV:</a:t>
            </a:r>
          </a:p>
          <a:p>
            <a:pPr marL="628206" lvl="1" indent="-34290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</a:pPr>
            <a:r>
              <a:rPr lang="it-IT" sz="22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Strip (or single SiPM ?) </a:t>
            </a:r>
            <a:r>
              <a:rPr lang="it-IT" sz="22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level</a:t>
            </a:r>
            <a:endParaRPr lang="it-IT" sz="22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628206" lvl="1" indent="-34290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</a:pPr>
            <a:r>
              <a:rPr lang="it-IT" sz="22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Large </a:t>
            </a:r>
            <a:r>
              <a:rPr lang="it-IT" sz="22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V</a:t>
            </a:r>
            <a:r>
              <a:rPr lang="it-IT" sz="2200" baseline="-25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step</a:t>
            </a:r>
            <a:r>
              <a:rPr lang="it-IT" sz="22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: 50 </a:t>
            </a:r>
            <a:r>
              <a:rPr lang="it-IT" sz="22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mV</a:t>
            </a:r>
            <a:r>
              <a:rPr lang="it-IT" sz="22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(CACTUS: 20 </a:t>
            </a:r>
            <a:r>
              <a:rPr lang="it-IT" sz="22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mV</a:t>
            </a:r>
            <a:r>
              <a:rPr lang="it-IT" sz="22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</a:pPr>
            <a:r>
              <a:rPr lang="en-US" sz="2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Parametric IV, also called Wafer Level (WL) IV:</a:t>
            </a:r>
          </a:p>
          <a:p>
            <a:pPr marL="628206" lvl="1" indent="-34290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</a:pPr>
            <a:r>
              <a:rPr lang="en-US" sz="22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WL </a:t>
            </a:r>
            <a:r>
              <a:rPr lang="it-IT" sz="2200" dirty="0"/>
              <a:t>→ </a:t>
            </a:r>
            <a:r>
              <a:rPr lang="en-US" sz="22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same temperature for all the SiPMs</a:t>
            </a:r>
            <a:r>
              <a:rPr lang="it-IT" sz="2200" dirty="0"/>
              <a:t> → more </a:t>
            </a:r>
            <a:r>
              <a:rPr lang="it-IT" sz="2200" dirty="0" err="1"/>
              <a:t>stable</a:t>
            </a:r>
            <a:endParaRPr lang="en-US" sz="22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628206" lvl="1" indent="-34290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</a:pPr>
            <a:r>
              <a:rPr lang="it-IT" sz="22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Larger</a:t>
            </a:r>
            <a:r>
              <a:rPr lang="it-IT" sz="22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t-IT" sz="22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V</a:t>
            </a:r>
            <a:r>
              <a:rPr lang="it-IT" sz="2200" baseline="-25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step</a:t>
            </a:r>
            <a:r>
              <a:rPr lang="it-IT" sz="22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: 100 </a:t>
            </a:r>
            <a:r>
              <a:rPr lang="it-IT" sz="22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mV</a:t>
            </a:r>
            <a:r>
              <a:rPr lang="it-IT" sz="22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(</a:t>
            </a:r>
            <a:r>
              <a:rPr lang="it-IT" sz="22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!!</a:t>
            </a:r>
            <a:r>
              <a:rPr lang="it-IT" sz="22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)</a:t>
            </a:r>
          </a:p>
          <a:p>
            <a:pPr marL="628206" lvl="1" indent="-34290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</a:pPr>
            <a:endParaRPr lang="en-GB" sz="22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628206" lvl="1" indent="-34290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</a:pPr>
            <a:endParaRPr lang="en-GB" sz="2200" u="sng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Google Shape;35;p2">
            <a:extLst>
              <a:ext uri="{FF2B5EF4-FFF2-40B4-BE49-F238E27FC236}">
                <a16:creationId xmlns:a16="http://schemas.microsoft.com/office/drawing/2014/main" id="{90C3CE5C-39F8-EEE2-7648-D7968E294EF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2200" t="24817" r="5675" b="24782"/>
          <a:stretch/>
        </p:blipFill>
        <p:spPr>
          <a:xfrm>
            <a:off x="9406111" y="6421187"/>
            <a:ext cx="1252684" cy="402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36;p2">
            <a:extLst>
              <a:ext uri="{FF2B5EF4-FFF2-40B4-BE49-F238E27FC236}">
                <a16:creationId xmlns:a16="http://schemas.microsoft.com/office/drawing/2014/main" id="{84488352-DFA3-0DCC-7E55-646EEF1FBCA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550" y="6384975"/>
            <a:ext cx="850941" cy="4722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2;p2">
            <a:extLst>
              <a:ext uri="{FF2B5EF4-FFF2-40B4-BE49-F238E27FC236}">
                <a16:creationId xmlns:a16="http://schemas.microsoft.com/office/drawing/2014/main" id="{A06B8234-387A-D5AF-CEBF-F9EB32F80E7E}"/>
              </a:ext>
            </a:extLst>
          </p:cNvPr>
          <p:cNvSpPr txBox="1">
            <a:spLocks noGrp="1"/>
          </p:cNvSpPr>
          <p:nvPr>
            <p:ph type="dt" idx="2"/>
          </p:nvPr>
        </p:nvSpPr>
        <p:spPr>
          <a:xfrm>
            <a:off x="2403219" y="6549548"/>
            <a:ext cx="9987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spcBef>
                <a:spcPts val="440"/>
              </a:spcBef>
              <a:buClr>
                <a:srgbClr val="E95125"/>
              </a:buClr>
              <a:buSzPts val="2200"/>
            </a:pPr>
            <a:r>
              <a:rPr lang="en-GB" dirty="0"/>
              <a:t>12/11/2024</a:t>
            </a:r>
          </a:p>
        </p:txBody>
      </p:sp>
    </p:spTree>
    <p:extLst>
      <p:ext uri="{BB962C8B-B14F-4D97-AF65-F5344CB8AC3E}">
        <p14:creationId xmlns:p14="http://schemas.microsoft.com/office/powerpoint/2010/main" val="143527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>
          <a:extLst>
            <a:ext uri="{FF2B5EF4-FFF2-40B4-BE49-F238E27FC236}">
              <a16:creationId xmlns:a16="http://schemas.microsoft.com/office/drawing/2014/main" id="{19C74416-3473-F5F5-8322-48F005B53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>
            <a:extLst>
              <a:ext uri="{FF2B5EF4-FFF2-40B4-BE49-F238E27FC236}">
                <a16:creationId xmlns:a16="http://schemas.microsoft.com/office/drawing/2014/main" id="{10182FAD-7889-F9F3-4AAD-F1902A8231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8026" y="356729"/>
            <a:ext cx="8229600" cy="647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5A77"/>
              </a:buClr>
              <a:buSzPts val="2400"/>
            </a:pPr>
            <a:r>
              <a:rPr lang="it-IT" sz="3200" dirty="0"/>
              <a:t>Single IV curve – packaging</a:t>
            </a:r>
            <a:endParaRPr lang="it-IT" sz="2800" dirty="0"/>
          </a:p>
        </p:txBody>
      </p:sp>
      <p:sp>
        <p:nvSpPr>
          <p:cNvPr id="51" name="Google Shape;51;p4">
            <a:extLst>
              <a:ext uri="{FF2B5EF4-FFF2-40B4-BE49-F238E27FC236}">
                <a16:creationId xmlns:a16="http://schemas.microsoft.com/office/drawing/2014/main" id="{C89775E1-F7A1-5C3E-8A2E-AA3B5FA04CA3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401785" y="6549548"/>
            <a:ext cx="43494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GB"/>
              <a:t>Tommaso Giammaria | DUNE photo-sensor meeting</a:t>
            </a:r>
            <a:endParaRPr/>
          </a:p>
        </p:txBody>
      </p:sp>
      <p:sp>
        <p:nvSpPr>
          <p:cNvPr id="52" name="Google Shape;52;p4">
            <a:extLst>
              <a:ext uri="{FF2B5EF4-FFF2-40B4-BE49-F238E27FC236}">
                <a16:creationId xmlns:a16="http://schemas.microsoft.com/office/drawing/2014/main" id="{6F1805BB-C499-0D0F-A60D-B92C8C13FD6B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978026" y="6549548"/>
            <a:ext cx="4251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fld id="{00000000-1234-1234-1234-123412341234}" type="slidenum">
              <a:rPr lang="en-GB"/>
              <a:pPr/>
              <a:t>5</a:t>
            </a:fld>
            <a:endParaRPr/>
          </a:p>
        </p:txBody>
      </p:sp>
      <p:pic>
        <p:nvPicPr>
          <p:cNvPr id="3" name="Google Shape;35;p2">
            <a:extLst>
              <a:ext uri="{FF2B5EF4-FFF2-40B4-BE49-F238E27FC236}">
                <a16:creationId xmlns:a16="http://schemas.microsoft.com/office/drawing/2014/main" id="{823EFED5-1402-59AA-CBE8-137DA2ADF53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2200" t="24817" r="5675" b="24782"/>
          <a:stretch/>
        </p:blipFill>
        <p:spPr>
          <a:xfrm>
            <a:off x="9406111" y="6421187"/>
            <a:ext cx="1252684" cy="402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36;p2">
            <a:extLst>
              <a:ext uri="{FF2B5EF4-FFF2-40B4-BE49-F238E27FC236}">
                <a16:creationId xmlns:a16="http://schemas.microsoft.com/office/drawing/2014/main" id="{A0092BCA-CFDD-45A4-E79A-551065F69E0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550" y="6384975"/>
            <a:ext cx="850941" cy="4722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2;p2">
            <a:extLst>
              <a:ext uri="{FF2B5EF4-FFF2-40B4-BE49-F238E27FC236}">
                <a16:creationId xmlns:a16="http://schemas.microsoft.com/office/drawing/2014/main" id="{FE7D0244-CF41-278B-3A8E-EBE6C369F2D5}"/>
              </a:ext>
            </a:extLst>
          </p:cNvPr>
          <p:cNvSpPr txBox="1">
            <a:spLocks noGrp="1"/>
          </p:cNvSpPr>
          <p:nvPr>
            <p:ph type="dt" idx="2"/>
          </p:nvPr>
        </p:nvSpPr>
        <p:spPr>
          <a:xfrm>
            <a:off x="2403219" y="6549548"/>
            <a:ext cx="9987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spcBef>
                <a:spcPts val="440"/>
              </a:spcBef>
              <a:buClr>
                <a:srgbClr val="E95125"/>
              </a:buClr>
              <a:buSzPts val="2200"/>
            </a:pPr>
            <a:r>
              <a:rPr lang="en-GB" dirty="0"/>
              <a:t>12/11/2024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9D2FB8E-63C2-0394-3C5E-2F7EC37DB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603" y="1237749"/>
            <a:ext cx="9515192" cy="4958530"/>
          </a:xfrm>
          <a:prstGeom prst="rect">
            <a:avLst/>
          </a:prstGeom>
        </p:spPr>
      </p:pic>
      <p:sp>
        <p:nvSpPr>
          <p:cNvPr id="8" name="Google Shape;31;p2">
            <a:extLst>
              <a:ext uri="{FF2B5EF4-FFF2-40B4-BE49-F238E27FC236}">
                <a16:creationId xmlns:a16="http://schemas.microsoft.com/office/drawing/2014/main" id="{BB3C7BEE-8702-1894-2730-E06562C65701}"/>
              </a:ext>
            </a:extLst>
          </p:cNvPr>
          <p:cNvSpPr txBox="1">
            <a:spLocks/>
          </p:cNvSpPr>
          <p:nvPr/>
        </p:nvSpPr>
        <p:spPr>
          <a:xfrm>
            <a:off x="6853474" y="1833990"/>
            <a:ext cx="796705" cy="528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10000"/>
          </a:bodyPr>
          <a:lstStyle>
            <a:lvl1pPr marL="256032" indent="-265176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  <a:buNone/>
            </a:pPr>
            <a:r>
              <a:rPr lang="en-GB" sz="2800" b="1" dirty="0">
                <a:solidFill>
                  <a:srgbClr val="0063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NFD</a:t>
            </a:r>
            <a:endParaRPr lang="en-US" sz="2400" dirty="0">
              <a:solidFill>
                <a:srgbClr val="006300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Google Shape;31;p2">
            <a:extLst>
              <a:ext uri="{FF2B5EF4-FFF2-40B4-BE49-F238E27FC236}">
                <a16:creationId xmlns:a16="http://schemas.microsoft.com/office/drawing/2014/main" id="{419D7D0F-0456-6941-F9DA-000848A5BE92}"/>
              </a:ext>
            </a:extLst>
          </p:cNvPr>
          <p:cNvSpPr txBox="1">
            <a:spLocks/>
          </p:cNvSpPr>
          <p:nvPr/>
        </p:nvSpPr>
        <p:spPr>
          <a:xfrm>
            <a:off x="4541822" y="1569968"/>
            <a:ext cx="796705" cy="528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10000"/>
          </a:bodyPr>
          <a:lstStyle>
            <a:lvl1pPr marL="256032" indent="-265176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  <a:buNone/>
            </a:pPr>
            <a:r>
              <a:rPr lang="en-GB" sz="2800" b="1" dirty="0">
                <a:solidFill>
                  <a:srgbClr val="E8703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SLD</a:t>
            </a:r>
            <a:endParaRPr lang="en-US" sz="2400" dirty="0">
              <a:solidFill>
                <a:srgbClr val="E87031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687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>
          <a:extLst>
            <a:ext uri="{FF2B5EF4-FFF2-40B4-BE49-F238E27FC236}">
              <a16:creationId xmlns:a16="http://schemas.microsoft.com/office/drawing/2014/main" id="{EC1D33F0-4A82-FD0F-5DFC-13F7E1B1B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B759AAC-7A87-98F0-05B0-2C5F98BE9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589" y="1292168"/>
            <a:ext cx="9221786" cy="4804468"/>
          </a:xfrm>
          <a:prstGeom prst="rect">
            <a:avLst/>
          </a:prstGeom>
        </p:spPr>
      </p:pic>
      <p:sp>
        <p:nvSpPr>
          <p:cNvPr id="49" name="Google Shape;49;p4">
            <a:extLst>
              <a:ext uri="{FF2B5EF4-FFF2-40B4-BE49-F238E27FC236}">
                <a16:creationId xmlns:a16="http://schemas.microsoft.com/office/drawing/2014/main" id="{7957DA68-7FF8-FFB5-0E5D-1DCD9F8551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8026" y="356729"/>
            <a:ext cx="8229600" cy="647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5A77"/>
              </a:buClr>
              <a:buSzPts val="2400"/>
            </a:pPr>
            <a:r>
              <a:rPr lang="it-IT" sz="3200" dirty="0"/>
              <a:t>Single IV curve – </a:t>
            </a:r>
            <a:r>
              <a:rPr lang="it-IT" sz="3200" dirty="0" err="1"/>
              <a:t>parametric</a:t>
            </a:r>
            <a:r>
              <a:rPr lang="it-IT" sz="3200" dirty="0"/>
              <a:t> (or WL)</a:t>
            </a:r>
            <a:endParaRPr lang="it-IT" sz="2800" dirty="0"/>
          </a:p>
        </p:txBody>
      </p:sp>
      <p:sp>
        <p:nvSpPr>
          <p:cNvPr id="51" name="Google Shape;51;p4">
            <a:extLst>
              <a:ext uri="{FF2B5EF4-FFF2-40B4-BE49-F238E27FC236}">
                <a16:creationId xmlns:a16="http://schemas.microsoft.com/office/drawing/2014/main" id="{BEF13B59-6EC5-AD9F-3808-E02AD94A0F76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401785" y="6549548"/>
            <a:ext cx="43494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GB"/>
              <a:t>Tommaso Giammaria | DUNE photo-sensor meeting</a:t>
            </a:r>
            <a:endParaRPr/>
          </a:p>
        </p:txBody>
      </p:sp>
      <p:sp>
        <p:nvSpPr>
          <p:cNvPr id="52" name="Google Shape;52;p4">
            <a:extLst>
              <a:ext uri="{FF2B5EF4-FFF2-40B4-BE49-F238E27FC236}">
                <a16:creationId xmlns:a16="http://schemas.microsoft.com/office/drawing/2014/main" id="{38680E33-FCA7-75D4-AC3C-588D92BF86A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978026" y="6549548"/>
            <a:ext cx="4251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fld id="{00000000-1234-1234-1234-123412341234}" type="slidenum">
              <a:rPr lang="en-GB"/>
              <a:pPr/>
              <a:t>6</a:t>
            </a:fld>
            <a:endParaRPr/>
          </a:p>
        </p:txBody>
      </p:sp>
      <p:pic>
        <p:nvPicPr>
          <p:cNvPr id="3" name="Google Shape;35;p2">
            <a:extLst>
              <a:ext uri="{FF2B5EF4-FFF2-40B4-BE49-F238E27FC236}">
                <a16:creationId xmlns:a16="http://schemas.microsoft.com/office/drawing/2014/main" id="{C2D749E4-2EB6-0353-0101-761C3AA72DE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-2200" t="24817" r="5675" b="24782"/>
          <a:stretch/>
        </p:blipFill>
        <p:spPr>
          <a:xfrm>
            <a:off x="9406111" y="6421187"/>
            <a:ext cx="1252684" cy="402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36;p2">
            <a:extLst>
              <a:ext uri="{FF2B5EF4-FFF2-40B4-BE49-F238E27FC236}">
                <a16:creationId xmlns:a16="http://schemas.microsoft.com/office/drawing/2014/main" id="{ACBB4BAA-B30E-4A97-CE3A-07AE752FE46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46550" y="6384975"/>
            <a:ext cx="850941" cy="4722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2;p2">
            <a:extLst>
              <a:ext uri="{FF2B5EF4-FFF2-40B4-BE49-F238E27FC236}">
                <a16:creationId xmlns:a16="http://schemas.microsoft.com/office/drawing/2014/main" id="{036A2C3F-8635-17B9-E86B-F1DD79F6AAF6}"/>
              </a:ext>
            </a:extLst>
          </p:cNvPr>
          <p:cNvSpPr txBox="1">
            <a:spLocks noGrp="1"/>
          </p:cNvSpPr>
          <p:nvPr>
            <p:ph type="dt" idx="2"/>
          </p:nvPr>
        </p:nvSpPr>
        <p:spPr>
          <a:xfrm>
            <a:off x="2403219" y="6549548"/>
            <a:ext cx="9987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spcBef>
                <a:spcPts val="440"/>
              </a:spcBef>
              <a:buClr>
                <a:srgbClr val="E95125"/>
              </a:buClr>
              <a:buSzPts val="2200"/>
            </a:pPr>
            <a:r>
              <a:rPr lang="en-GB" dirty="0"/>
              <a:t>12/11/2024</a:t>
            </a:r>
          </a:p>
        </p:txBody>
      </p:sp>
      <p:sp>
        <p:nvSpPr>
          <p:cNvPr id="8" name="Google Shape;31;p2">
            <a:extLst>
              <a:ext uri="{FF2B5EF4-FFF2-40B4-BE49-F238E27FC236}">
                <a16:creationId xmlns:a16="http://schemas.microsoft.com/office/drawing/2014/main" id="{0D58E4F8-5D69-F448-915E-D3F4397944F9}"/>
              </a:ext>
            </a:extLst>
          </p:cNvPr>
          <p:cNvSpPr txBox="1">
            <a:spLocks/>
          </p:cNvSpPr>
          <p:nvPr/>
        </p:nvSpPr>
        <p:spPr>
          <a:xfrm>
            <a:off x="4508627" y="1984785"/>
            <a:ext cx="796705" cy="528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10000"/>
          </a:bodyPr>
          <a:lstStyle>
            <a:lvl1pPr marL="256032" indent="-265176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  <a:buNone/>
            </a:pPr>
            <a:r>
              <a:rPr lang="en-GB" sz="2800" b="1" dirty="0">
                <a:solidFill>
                  <a:srgbClr val="0063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NFD</a:t>
            </a:r>
            <a:endParaRPr lang="en-US" sz="2400" dirty="0">
              <a:solidFill>
                <a:srgbClr val="006300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Google Shape;31;p2">
            <a:extLst>
              <a:ext uri="{FF2B5EF4-FFF2-40B4-BE49-F238E27FC236}">
                <a16:creationId xmlns:a16="http://schemas.microsoft.com/office/drawing/2014/main" id="{2E0656E1-1A75-AC4F-4BB5-5FAE0D57991E}"/>
              </a:ext>
            </a:extLst>
          </p:cNvPr>
          <p:cNvSpPr txBox="1">
            <a:spLocks/>
          </p:cNvSpPr>
          <p:nvPr/>
        </p:nvSpPr>
        <p:spPr>
          <a:xfrm>
            <a:off x="3003432" y="1456741"/>
            <a:ext cx="796705" cy="528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10000"/>
          </a:bodyPr>
          <a:lstStyle>
            <a:lvl1pPr marL="256032" indent="-265176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  <a:buNone/>
            </a:pPr>
            <a:r>
              <a:rPr lang="en-GB" sz="2800" b="1" dirty="0">
                <a:solidFill>
                  <a:srgbClr val="E8703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SLD</a:t>
            </a:r>
            <a:endParaRPr lang="en-US" sz="2400" dirty="0">
              <a:solidFill>
                <a:srgbClr val="E87031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528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>
            <a:spLocks noGrp="1"/>
          </p:cNvSpPr>
          <p:nvPr>
            <p:ph type="title"/>
          </p:nvPr>
        </p:nvSpPr>
        <p:spPr>
          <a:xfrm>
            <a:off x="1978026" y="356729"/>
            <a:ext cx="8229600" cy="647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5A77"/>
              </a:buClr>
              <a:buSzPts val="2400"/>
            </a:pPr>
            <a:r>
              <a:rPr lang="en-US" sz="3200" dirty="0"/>
              <a:t>Results – V</a:t>
            </a:r>
            <a:r>
              <a:rPr lang="en-US" sz="3200" baseline="-25000" dirty="0"/>
              <a:t>BD</a:t>
            </a:r>
            <a:r>
              <a:rPr lang="en-US" sz="3200" dirty="0"/>
              <a:t> distribution</a:t>
            </a:r>
          </a:p>
        </p:txBody>
      </p:sp>
      <p:sp>
        <p:nvSpPr>
          <p:cNvPr id="51" name="Google Shape;51;p4"/>
          <p:cNvSpPr txBox="1">
            <a:spLocks noGrp="1"/>
          </p:cNvSpPr>
          <p:nvPr>
            <p:ph type="ftr" idx="3"/>
          </p:nvPr>
        </p:nvSpPr>
        <p:spPr>
          <a:xfrm>
            <a:off x="3401785" y="6549548"/>
            <a:ext cx="43494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GB"/>
              <a:t>Tommaso Giammaria | DUNE photo-sensor meeting</a:t>
            </a:r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sldNum" idx="4"/>
          </p:nvPr>
        </p:nvSpPr>
        <p:spPr>
          <a:xfrm>
            <a:off x="1978026" y="6549548"/>
            <a:ext cx="4251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fld id="{00000000-1234-1234-1234-123412341234}" type="slidenum">
              <a:rPr lang="en-GB"/>
              <a:pPr/>
              <a:t>7</a:t>
            </a:fld>
            <a:endParaRPr/>
          </a:p>
        </p:txBody>
      </p:sp>
      <p:sp>
        <p:nvSpPr>
          <p:cNvPr id="12" name="Google Shape;32;p2">
            <a:extLst>
              <a:ext uri="{FF2B5EF4-FFF2-40B4-BE49-F238E27FC236}">
                <a16:creationId xmlns:a16="http://schemas.microsoft.com/office/drawing/2014/main" id="{10C1D784-B5D7-40AA-B8F7-CA983CF97505}"/>
              </a:ext>
            </a:extLst>
          </p:cNvPr>
          <p:cNvSpPr txBox="1">
            <a:spLocks noGrp="1"/>
          </p:cNvSpPr>
          <p:nvPr>
            <p:ph type="dt" idx="2"/>
          </p:nvPr>
        </p:nvSpPr>
        <p:spPr>
          <a:xfrm>
            <a:off x="2403219" y="6549548"/>
            <a:ext cx="9987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spcBef>
                <a:spcPts val="440"/>
              </a:spcBef>
              <a:buClr>
                <a:srgbClr val="E95125"/>
              </a:buClr>
              <a:buSzPts val="2200"/>
            </a:pPr>
            <a:r>
              <a:rPr lang="en-GB" dirty="0"/>
              <a:t>12/11/2024</a:t>
            </a:r>
          </a:p>
        </p:txBody>
      </p:sp>
      <p:pic>
        <p:nvPicPr>
          <p:cNvPr id="2" name="Google Shape;35;p2">
            <a:extLst>
              <a:ext uri="{FF2B5EF4-FFF2-40B4-BE49-F238E27FC236}">
                <a16:creationId xmlns:a16="http://schemas.microsoft.com/office/drawing/2014/main" id="{6C435DE9-A8D7-5647-DC5E-F924AFC9F06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2200" t="24817" r="5675" b="24782"/>
          <a:stretch/>
        </p:blipFill>
        <p:spPr>
          <a:xfrm>
            <a:off x="9406111" y="6421187"/>
            <a:ext cx="1252684" cy="402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6;p2">
            <a:extLst>
              <a:ext uri="{FF2B5EF4-FFF2-40B4-BE49-F238E27FC236}">
                <a16:creationId xmlns:a16="http://schemas.microsoft.com/office/drawing/2014/main" id="{EEE60B9C-EAA5-CE44-7D64-0BE35F10C56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550" y="6384975"/>
            <a:ext cx="850941" cy="4722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1;p2">
            <a:extLst>
              <a:ext uri="{FF2B5EF4-FFF2-40B4-BE49-F238E27FC236}">
                <a16:creationId xmlns:a16="http://schemas.microsoft.com/office/drawing/2014/main" id="{ACE054E0-131B-C9FE-786E-62A01452F147}"/>
              </a:ext>
            </a:extLst>
          </p:cNvPr>
          <p:cNvSpPr txBox="1">
            <a:spLocks/>
          </p:cNvSpPr>
          <p:nvPr/>
        </p:nvSpPr>
        <p:spPr>
          <a:xfrm>
            <a:off x="842420" y="1524718"/>
            <a:ext cx="2960035" cy="1904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256032" indent="-265176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  <a:buNone/>
            </a:pPr>
            <a:r>
              <a:rPr lang="en-GB" sz="28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IV curve type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</a:pPr>
            <a:r>
              <a:rPr lang="en-US" sz="2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Packaging IV</a:t>
            </a:r>
            <a:endParaRPr lang="it-IT" sz="26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</a:pPr>
            <a:r>
              <a:rPr lang="en-US" sz="260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Parametric IV</a:t>
            </a:r>
            <a:endParaRPr lang="en-GB" sz="2200" dirty="0">
              <a:solidFill>
                <a:schemeClr val="accent1">
                  <a:lumMod val="20000"/>
                  <a:lumOff val="80000"/>
                </a:schemeClr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628206" lvl="1" indent="-34290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</a:pPr>
            <a:endParaRPr lang="en-GB" sz="2200" u="sng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Google Shape;31;p2">
            <a:extLst>
              <a:ext uri="{FF2B5EF4-FFF2-40B4-BE49-F238E27FC236}">
                <a16:creationId xmlns:a16="http://schemas.microsoft.com/office/drawing/2014/main" id="{0CCCB2C5-F4E6-A7C0-B646-A368262142B7}"/>
              </a:ext>
            </a:extLst>
          </p:cNvPr>
          <p:cNvSpPr txBox="1">
            <a:spLocks/>
          </p:cNvSpPr>
          <p:nvPr/>
        </p:nvSpPr>
        <p:spPr>
          <a:xfrm>
            <a:off x="810577" y="3671936"/>
            <a:ext cx="2960035" cy="1904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256032" indent="-265176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  <a:buNone/>
            </a:pPr>
            <a:r>
              <a:rPr lang="en-GB" sz="28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Method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</a:pPr>
            <a:r>
              <a:rPr lang="it-IT" sz="2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NFD</a:t>
            </a:r>
            <a:endParaRPr lang="en-GB" u="sng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</a:pPr>
            <a:r>
              <a:rPr lang="en-GB" sz="260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SLD</a:t>
            </a:r>
            <a:endParaRPr lang="it-IT" sz="2600" dirty="0">
              <a:solidFill>
                <a:schemeClr val="accent1">
                  <a:lumMod val="20000"/>
                  <a:lumOff val="80000"/>
                </a:schemeClr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5A07217-749D-F38B-782A-693FBA8E2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876" y="1141441"/>
            <a:ext cx="6568704" cy="506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08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>
          <a:extLst>
            <a:ext uri="{FF2B5EF4-FFF2-40B4-BE49-F238E27FC236}">
              <a16:creationId xmlns:a16="http://schemas.microsoft.com/office/drawing/2014/main" id="{E86EB270-4494-77A8-E9D2-D097B8377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>
            <a:extLst>
              <a:ext uri="{FF2B5EF4-FFF2-40B4-BE49-F238E27FC236}">
                <a16:creationId xmlns:a16="http://schemas.microsoft.com/office/drawing/2014/main" id="{98A788A8-65AF-2485-15FE-25DB315BEA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8026" y="356729"/>
            <a:ext cx="8229600" cy="647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5A77"/>
              </a:buClr>
              <a:buSzPts val="2400"/>
            </a:pPr>
            <a:r>
              <a:rPr lang="en-US" sz="3200" dirty="0"/>
              <a:t>Results – V</a:t>
            </a:r>
            <a:r>
              <a:rPr lang="en-US" sz="3200" baseline="-25000" dirty="0"/>
              <a:t>BD</a:t>
            </a:r>
            <a:r>
              <a:rPr lang="en-US" sz="3200" dirty="0"/>
              <a:t> distribution</a:t>
            </a:r>
          </a:p>
        </p:txBody>
      </p:sp>
      <p:sp>
        <p:nvSpPr>
          <p:cNvPr id="51" name="Google Shape;51;p4">
            <a:extLst>
              <a:ext uri="{FF2B5EF4-FFF2-40B4-BE49-F238E27FC236}">
                <a16:creationId xmlns:a16="http://schemas.microsoft.com/office/drawing/2014/main" id="{0D4DA1C0-9F28-63A0-97F0-83EF7B7C2A45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401785" y="6549548"/>
            <a:ext cx="43494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GB"/>
              <a:t>Tommaso Giammaria | DUNE photo-sensor meeting</a:t>
            </a:r>
            <a:endParaRPr/>
          </a:p>
        </p:txBody>
      </p:sp>
      <p:sp>
        <p:nvSpPr>
          <p:cNvPr id="52" name="Google Shape;52;p4">
            <a:extLst>
              <a:ext uri="{FF2B5EF4-FFF2-40B4-BE49-F238E27FC236}">
                <a16:creationId xmlns:a16="http://schemas.microsoft.com/office/drawing/2014/main" id="{4EFD78B4-81CB-6A79-D25A-1EE7B3732EA1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978026" y="6549548"/>
            <a:ext cx="4251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fld id="{00000000-1234-1234-1234-123412341234}" type="slidenum">
              <a:rPr lang="en-GB"/>
              <a:pPr/>
              <a:t>8</a:t>
            </a:fld>
            <a:endParaRPr/>
          </a:p>
        </p:txBody>
      </p:sp>
      <p:sp>
        <p:nvSpPr>
          <p:cNvPr id="12" name="Google Shape;32;p2">
            <a:extLst>
              <a:ext uri="{FF2B5EF4-FFF2-40B4-BE49-F238E27FC236}">
                <a16:creationId xmlns:a16="http://schemas.microsoft.com/office/drawing/2014/main" id="{8A8204CB-79D4-DEAE-27DA-584FB9C37402}"/>
              </a:ext>
            </a:extLst>
          </p:cNvPr>
          <p:cNvSpPr txBox="1">
            <a:spLocks noGrp="1"/>
          </p:cNvSpPr>
          <p:nvPr>
            <p:ph type="dt" idx="2"/>
          </p:nvPr>
        </p:nvSpPr>
        <p:spPr>
          <a:xfrm>
            <a:off x="2403219" y="6549548"/>
            <a:ext cx="9987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spcBef>
                <a:spcPts val="440"/>
              </a:spcBef>
              <a:buClr>
                <a:srgbClr val="E95125"/>
              </a:buClr>
              <a:buSzPts val="2200"/>
            </a:pPr>
            <a:r>
              <a:rPr lang="en-GB" dirty="0"/>
              <a:t>12/11/2024</a:t>
            </a:r>
          </a:p>
        </p:txBody>
      </p:sp>
      <p:pic>
        <p:nvPicPr>
          <p:cNvPr id="2" name="Google Shape;35;p2">
            <a:extLst>
              <a:ext uri="{FF2B5EF4-FFF2-40B4-BE49-F238E27FC236}">
                <a16:creationId xmlns:a16="http://schemas.microsoft.com/office/drawing/2014/main" id="{7766C60C-123B-A3AF-F430-AAB23281AE9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2200" t="24817" r="5675" b="24782"/>
          <a:stretch/>
        </p:blipFill>
        <p:spPr>
          <a:xfrm>
            <a:off x="9406111" y="6421187"/>
            <a:ext cx="1252684" cy="402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6;p2">
            <a:extLst>
              <a:ext uri="{FF2B5EF4-FFF2-40B4-BE49-F238E27FC236}">
                <a16:creationId xmlns:a16="http://schemas.microsoft.com/office/drawing/2014/main" id="{C4D0FC88-8DBD-DF22-55CE-8F2B06E5AC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550" y="6384975"/>
            <a:ext cx="850941" cy="4722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1;p2">
            <a:extLst>
              <a:ext uri="{FF2B5EF4-FFF2-40B4-BE49-F238E27FC236}">
                <a16:creationId xmlns:a16="http://schemas.microsoft.com/office/drawing/2014/main" id="{92C04D0E-BEDA-2157-8AD7-2237EDF2A6B3}"/>
              </a:ext>
            </a:extLst>
          </p:cNvPr>
          <p:cNvSpPr txBox="1">
            <a:spLocks/>
          </p:cNvSpPr>
          <p:nvPr/>
        </p:nvSpPr>
        <p:spPr>
          <a:xfrm>
            <a:off x="842420" y="1524718"/>
            <a:ext cx="2960035" cy="1904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256032" indent="-265176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  <a:buNone/>
            </a:pPr>
            <a:r>
              <a:rPr lang="en-GB" sz="28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IV curve type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</a:pPr>
            <a:r>
              <a:rPr lang="en-US" sz="2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Packaging IV</a:t>
            </a:r>
            <a:endParaRPr lang="it-IT" sz="26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</a:pPr>
            <a:r>
              <a:rPr lang="en-US" sz="260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Parametric IV</a:t>
            </a:r>
            <a:endParaRPr lang="en-GB" sz="2200" dirty="0">
              <a:solidFill>
                <a:schemeClr val="accent1">
                  <a:lumMod val="20000"/>
                  <a:lumOff val="80000"/>
                </a:schemeClr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628206" lvl="1" indent="-34290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</a:pPr>
            <a:endParaRPr lang="en-GB" sz="2200" u="sng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Google Shape;31;p2">
            <a:extLst>
              <a:ext uri="{FF2B5EF4-FFF2-40B4-BE49-F238E27FC236}">
                <a16:creationId xmlns:a16="http://schemas.microsoft.com/office/drawing/2014/main" id="{B6098B9C-B2A2-6CFE-7D65-9A8F7862EEA7}"/>
              </a:ext>
            </a:extLst>
          </p:cNvPr>
          <p:cNvSpPr txBox="1">
            <a:spLocks/>
          </p:cNvSpPr>
          <p:nvPr/>
        </p:nvSpPr>
        <p:spPr>
          <a:xfrm>
            <a:off x="810577" y="3671936"/>
            <a:ext cx="2960035" cy="1904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256032" indent="-265176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  <a:buNone/>
            </a:pPr>
            <a:r>
              <a:rPr lang="en-GB" sz="28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Method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</a:pPr>
            <a:r>
              <a:rPr lang="it-IT" sz="260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NFD</a:t>
            </a:r>
            <a:endParaRPr lang="en-GB" u="sng" dirty="0">
              <a:solidFill>
                <a:schemeClr val="accent1">
                  <a:lumMod val="20000"/>
                  <a:lumOff val="80000"/>
                </a:schemeClr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3C5A77"/>
              </a:buClr>
              <a:buSzPts val="2400"/>
            </a:pPr>
            <a:r>
              <a:rPr lang="en-GB" sz="26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SLD</a:t>
            </a:r>
            <a:endParaRPr lang="it-IT" sz="26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BF95DF8-310D-33C9-7A84-73842470E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069" y="1156141"/>
            <a:ext cx="6482661" cy="502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00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>
          <a:extLst>
            <a:ext uri="{FF2B5EF4-FFF2-40B4-BE49-F238E27FC236}">
              <a16:creationId xmlns:a16="http://schemas.microsoft.com/office/drawing/2014/main" id="{D82C12E7-4D76-4144-04B2-94DCF08DB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>
            <a:extLst>
              <a:ext uri="{FF2B5EF4-FFF2-40B4-BE49-F238E27FC236}">
                <a16:creationId xmlns:a16="http://schemas.microsoft.com/office/drawing/2014/main" id="{CD613C57-554C-20CE-879F-7A5D18B969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5635" y="356729"/>
            <a:ext cx="10990907" cy="647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5A77"/>
              </a:buClr>
              <a:buSzPts val="2400"/>
            </a:pPr>
            <a:r>
              <a:rPr lang="en-US" sz="3200" dirty="0"/>
              <a:t>Results – V</a:t>
            </a:r>
            <a:r>
              <a:rPr lang="en-US" sz="3200" baseline="-25000" dirty="0"/>
              <a:t>BD</a:t>
            </a:r>
            <a:r>
              <a:rPr lang="en-US" sz="3200" dirty="0"/>
              <a:t> distribution – packaging - differences</a:t>
            </a:r>
          </a:p>
        </p:txBody>
      </p:sp>
      <p:sp>
        <p:nvSpPr>
          <p:cNvPr id="51" name="Google Shape;51;p4">
            <a:extLst>
              <a:ext uri="{FF2B5EF4-FFF2-40B4-BE49-F238E27FC236}">
                <a16:creationId xmlns:a16="http://schemas.microsoft.com/office/drawing/2014/main" id="{7913B31D-DC18-E48E-1BEE-4925EF57E9A9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401785" y="6549548"/>
            <a:ext cx="43494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GB"/>
              <a:t>Tommaso Giammaria | DUNE photo-sensor meeting</a:t>
            </a:r>
            <a:endParaRPr/>
          </a:p>
        </p:txBody>
      </p:sp>
      <p:sp>
        <p:nvSpPr>
          <p:cNvPr id="52" name="Google Shape;52;p4">
            <a:extLst>
              <a:ext uri="{FF2B5EF4-FFF2-40B4-BE49-F238E27FC236}">
                <a16:creationId xmlns:a16="http://schemas.microsoft.com/office/drawing/2014/main" id="{E8AE9293-3D54-79A0-D84D-E322355EAFAF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978026" y="6549548"/>
            <a:ext cx="4251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fld id="{00000000-1234-1234-1234-123412341234}" type="slidenum">
              <a:rPr lang="en-GB"/>
              <a:pPr/>
              <a:t>9</a:t>
            </a:fld>
            <a:endParaRPr/>
          </a:p>
        </p:txBody>
      </p:sp>
      <p:sp>
        <p:nvSpPr>
          <p:cNvPr id="12" name="Google Shape;32;p2">
            <a:extLst>
              <a:ext uri="{FF2B5EF4-FFF2-40B4-BE49-F238E27FC236}">
                <a16:creationId xmlns:a16="http://schemas.microsoft.com/office/drawing/2014/main" id="{CF1ACED9-83DA-137E-7F16-86601BB39B2E}"/>
              </a:ext>
            </a:extLst>
          </p:cNvPr>
          <p:cNvSpPr txBox="1">
            <a:spLocks noGrp="1"/>
          </p:cNvSpPr>
          <p:nvPr>
            <p:ph type="dt" idx="2"/>
          </p:nvPr>
        </p:nvSpPr>
        <p:spPr>
          <a:xfrm>
            <a:off x="2403219" y="6549548"/>
            <a:ext cx="9987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spcBef>
                <a:spcPts val="440"/>
              </a:spcBef>
              <a:buClr>
                <a:srgbClr val="E95125"/>
              </a:buClr>
              <a:buSzPts val="2200"/>
            </a:pPr>
            <a:r>
              <a:rPr lang="en-GB" dirty="0"/>
              <a:t>12/11/2024</a:t>
            </a:r>
          </a:p>
        </p:txBody>
      </p:sp>
      <p:pic>
        <p:nvPicPr>
          <p:cNvPr id="2" name="Google Shape;35;p2">
            <a:extLst>
              <a:ext uri="{FF2B5EF4-FFF2-40B4-BE49-F238E27FC236}">
                <a16:creationId xmlns:a16="http://schemas.microsoft.com/office/drawing/2014/main" id="{CB484B4A-C80F-C7C6-D95B-D047D94E38C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2200" t="24817" r="5675" b="24782"/>
          <a:stretch/>
        </p:blipFill>
        <p:spPr>
          <a:xfrm>
            <a:off x="9406111" y="6421187"/>
            <a:ext cx="1252684" cy="402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6;p2">
            <a:extLst>
              <a:ext uri="{FF2B5EF4-FFF2-40B4-BE49-F238E27FC236}">
                <a16:creationId xmlns:a16="http://schemas.microsoft.com/office/drawing/2014/main" id="{E6B4454D-179A-CEAB-8D28-E85A609CDB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550" y="6384975"/>
            <a:ext cx="850941" cy="472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54FBAD1-2360-A460-AC11-96A19BCE0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24" y="1421394"/>
            <a:ext cx="5811461" cy="484192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6214FDB-5AA4-77CB-006D-FDF5B3E645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0139" y="1468281"/>
            <a:ext cx="5685137" cy="481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5690"/>
      </p:ext>
    </p:extLst>
  </p:cSld>
  <p:clrMapOvr>
    <a:masterClrMapping/>
  </p:clrMapOvr>
</p:sld>
</file>

<file path=ppt/theme/theme1.xml><?xml version="1.0" encoding="utf-8"?>
<a:theme xmlns:a="http://schemas.openxmlformats.org/drawingml/2006/main" name="Dune Template_051215">
  <a:themeElements>
    <a:clrScheme name="DUNE">
      <a:dk1>
        <a:srgbClr val="BC5F2B"/>
      </a:dk1>
      <a:lt1>
        <a:sysClr val="window" lastClr="FFFFFF"/>
      </a:lt1>
      <a:dk2>
        <a:srgbClr val="3C5A77"/>
      </a:dk2>
      <a:lt2>
        <a:srgbClr val="F37C23"/>
      </a:lt2>
      <a:accent1>
        <a:srgbClr val="4F81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2184</TotalTime>
  <Words>556</Words>
  <Application>Microsoft Office PowerPoint</Application>
  <PresentationFormat>Widescreen</PresentationFormat>
  <Paragraphs>130</Paragraphs>
  <Slides>18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Helvetica</vt:lpstr>
      <vt:lpstr>Lucida Grande</vt:lpstr>
      <vt:lpstr>Dune Template_051215</vt:lpstr>
      <vt:lpstr>LBNF Content-Footer Theme</vt:lpstr>
      <vt:lpstr>FBK IV analysis* @ Ferrara (part 2) *tested by FBK   M. Andreotti, R. Calabrese, D. Casazza, A. Cotta Ramusino, S. Chiozzi, R. D’amico, M. Fiorini, T. Giammaria, M. Guarise, E. Luppi, I. Neri, L. Pierini, L. Tomassetti</vt:lpstr>
      <vt:lpstr>Last meeting</vt:lpstr>
      <vt:lpstr>General info</vt:lpstr>
      <vt:lpstr>General info</vt:lpstr>
      <vt:lpstr>Single IV curve – packaging</vt:lpstr>
      <vt:lpstr>Single IV curve – parametric (or WL)</vt:lpstr>
      <vt:lpstr>Results – VBD distribution</vt:lpstr>
      <vt:lpstr>Results – VBD distribution</vt:lpstr>
      <vt:lpstr>Results – VBD distribution – packaging - differences</vt:lpstr>
      <vt:lpstr>Results – VBD distribution</vt:lpstr>
      <vt:lpstr>Results – VBD distribution</vt:lpstr>
      <vt:lpstr>Results – VBD distribution – parametric - differences</vt:lpstr>
      <vt:lpstr>Conclusions</vt:lpstr>
      <vt:lpstr>BACKUP</vt:lpstr>
      <vt:lpstr>Results – VBD distribution - packaging – max</vt:lpstr>
      <vt:lpstr>Results – VBD distribution - parametric – max</vt:lpstr>
      <vt:lpstr>Reverse IV analysis methods</vt:lpstr>
      <vt:lpstr>100 mV step, SLD maximum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of FBK characterization in Ferrara R. Calabrese, A. Cotta Ramusino, M. Fiorini, T. Giammaria, M. Guarise, E. Luppi, A. Minotti, L. Tomassetti</dc:title>
  <cp:lastModifiedBy>Giammaria Tommaso</cp:lastModifiedBy>
  <cp:revision>62</cp:revision>
  <dcterms:modified xsi:type="dcterms:W3CDTF">2024-11-12T15:38:54Z</dcterms:modified>
</cp:coreProperties>
</file>