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64" r:id="rId3"/>
    <p:sldId id="265" r:id="rId4"/>
    <p:sldId id="266" r:id="rId5"/>
    <p:sldId id="267" r:id="rId6"/>
    <p:sldId id="256" r:id="rId7"/>
    <p:sldId id="259" r:id="rId8"/>
    <p:sldId id="263" r:id="rId9"/>
    <p:sldId id="261" r:id="rId10"/>
    <p:sldId id="262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-118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08C5-A32F-3C41-BAA0-EEB218506FD3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E0D8-5555-DE4B-9648-682075868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9F0F-6C05-0040-8204-889F74859342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120CD-7DB0-D545-BD09-FE8BD4915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72112157"/>
              </p:ext>
            </p:extLst>
          </p:nvPr>
        </p:nvGraphicFramePr>
        <p:xfrm>
          <a:off x="0" y="978599"/>
          <a:ext cx="9144000" cy="5791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smtClean="0"/>
                        <a:t>Quarterly </a:t>
                      </a:r>
                      <a:r>
                        <a:rPr lang="en-US" sz="1400" b="1" u="sng" baseline="0" dirty="0" smtClean="0"/>
                        <a:t>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5146692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9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CE61-5EEF-054B-8CE6-1FACAEA84158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ECA3-1A4A-9349-913F-46D59F6C7FE8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76DA-49D0-5448-8589-B7EEB1133536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6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32786065"/>
              </p:ext>
            </p:extLst>
          </p:nvPr>
        </p:nvGraphicFramePr>
        <p:xfrm>
          <a:off x="0" y="978599"/>
          <a:ext cx="9144000" cy="67763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4307"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Milestone Status (Progress)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Resource Conflicts, Plan Changes</a:t>
                      </a:r>
                      <a:r>
                        <a:rPr lang="en-US" sz="1400" b="1" u="sng" baseline="0" dirty="0" smtClean="0"/>
                        <a:t> and Issues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0" u="none" dirty="0" smtClean="0"/>
                        <a:t> </a:t>
                      </a:r>
                      <a:endParaRPr lang="en-US" sz="1200" b="0" u="none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62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smtClean="0"/>
                        <a:t>Late Items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5181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Summary of Previous Month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Quarterly Plans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0593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Upcoming Work (Next Month)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200" b="0" u="none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b="0" u="none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0" y="82818"/>
            <a:ext cx="831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3588" algn="l"/>
              </a:tabLst>
            </a:pPr>
            <a:r>
              <a:rPr lang="en-US" sz="2800" dirty="0" smtClean="0">
                <a:solidFill>
                  <a:srgbClr val="000090"/>
                </a:solidFill>
              </a:rPr>
              <a:t>Monthly L2 Status Report -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WBS:  	Presenter: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1223903"/>
            <a:ext cx="4555320" cy="177604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0" y="3253570"/>
            <a:ext cx="4555320" cy="1605236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0" y="6206836"/>
            <a:ext cx="4588680" cy="545092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588680" y="3271973"/>
            <a:ext cx="4555320" cy="3505345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8680" y="2272963"/>
            <a:ext cx="4555320" cy="726981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>
            <a:noAutofit/>
          </a:bodyPr>
          <a:lstStyle>
            <a:lvl1pPr marL="111125" indent="-111125">
              <a:defRPr sz="1200"/>
            </a:lvl1pPr>
            <a:lvl2pPr marL="230188" indent="-119063"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684803" y="119626"/>
            <a:ext cx="3625206" cy="441717"/>
          </a:xfrm>
        </p:spPr>
        <p:txBody>
          <a:bodyPr anchor="ctr">
            <a:noAutofit/>
          </a:bodyPr>
          <a:lstStyle>
            <a:lvl1pPr marL="0" indent="0">
              <a:buNone/>
              <a:defRPr sz="28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1 September 2012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723620" y="579747"/>
            <a:ext cx="3831700" cy="239259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r>
              <a:rPr lang="en-US" dirty="0" smtClean="0"/>
              <a:t> - Title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817853" y="561343"/>
            <a:ext cx="2492156" cy="283505"/>
          </a:xfr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 dirty="0" smtClean="0"/>
              <a:t>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920-CAB2-C64D-8B79-D3BB49394B68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C1FE-F7FB-2A48-85D7-CDDAA29E36CE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49CE-5E6A-8042-8721-5F3998D61E7B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F1D6-957B-2949-94AF-786CD7ED917D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61D-DAD9-AD46-B8C3-AFD71D34C3E8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E42A-818B-684C-B6EB-4CD61C9C314E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C960-C0E3-D04D-AFEA-6E1579116133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Bi-Weekly Planning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4380"/>
            <a:ext cx="9151934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2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39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8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0"/>
                </a:solidFill>
              </a:defRPr>
            </a:lvl1pPr>
          </a:lstStyle>
          <a:p>
            <a:fld id="{E877982C-E10B-0645-AD5D-B45CF301C158}" type="datetime1">
              <a:rPr lang="en-US" smtClean="0"/>
              <a:pPr/>
              <a:t>4/12/2013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MAP Bi-Weekly Planning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0"/>
                </a:solidFill>
              </a:defRPr>
            </a:lvl1pPr>
          </a:lstStyle>
          <a:p>
            <a:fld id="{95AF3C95-1EE9-DC48-A086-9FAA3E32F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39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MAP Friday Meeting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Harold Kirk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Brookhaven National Laboratory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April 12, 2013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360" y="3271973"/>
            <a:ext cx="4555320" cy="1776041"/>
          </a:xfrm>
        </p:spPr>
        <p:txBody>
          <a:bodyPr/>
          <a:lstStyle/>
          <a:p>
            <a:r>
              <a:rPr lang="en-US" dirty="0" smtClean="0"/>
              <a:t>Ding, </a:t>
            </a:r>
            <a:r>
              <a:rPr lang="en-US" dirty="0" err="1" smtClean="0"/>
              <a:t>Souchlas</a:t>
            </a:r>
            <a:r>
              <a:rPr lang="en-US" dirty="0" smtClean="0"/>
              <a:t>: Preparations for running multiple MARS1512 jobs on clusters. </a:t>
            </a:r>
          </a:p>
          <a:p>
            <a:r>
              <a:rPr lang="en-US" dirty="0" err="1" smtClean="0"/>
              <a:t>Sayed</a:t>
            </a:r>
            <a:r>
              <a:rPr lang="en-US" dirty="0" smtClean="0"/>
              <a:t>: ICOOL simulation of relation between proton beam time and rapidity of magnet taper</a:t>
            </a:r>
          </a:p>
          <a:p>
            <a:r>
              <a:rPr lang="en-US" dirty="0" smtClean="0"/>
              <a:t>Zhan: Thesis proposal defense at SUNY Stony Brook.</a:t>
            </a:r>
          </a:p>
          <a:p>
            <a:r>
              <a:rPr lang="en-US" dirty="0" err="1"/>
              <a:t>Weggel</a:t>
            </a:r>
            <a:r>
              <a:rPr lang="en-US" dirty="0"/>
              <a:t>: </a:t>
            </a:r>
            <a:r>
              <a:rPr lang="en-US" dirty="0" smtClean="0"/>
              <a:t>First  look at magnet design for the chicane; high heat loads in magnets may favor use of HTS conductor.  Magnet design for “taper” that ends at z = 7 m.</a:t>
            </a:r>
          </a:p>
          <a:p>
            <a:r>
              <a:rPr lang="en-US" dirty="0" err="1" smtClean="0"/>
              <a:t>Snopok</a:t>
            </a:r>
            <a:r>
              <a:rPr lang="en-US" dirty="0" smtClean="0"/>
              <a:t>: Use of MARS capability to import geometry from ROOT (G4beamline) for first look at energy deposition  in the chicane.</a:t>
            </a:r>
          </a:p>
          <a:p>
            <a:r>
              <a:rPr lang="en-US" dirty="0" smtClean="0"/>
              <a:t>McDonald:  Participation in IDS-NF Plenary Meeting 10 to prepare for writing of the RDR.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83128" y="6260006"/>
            <a:ext cx="4572000" cy="708830"/>
          </a:xfrm>
        </p:spPr>
        <p:txBody>
          <a:bodyPr/>
          <a:lstStyle/>
          <a:p>
            <a:r>
              <a:rPr lang="en-US" dirty="0" smtClean="0"/>
              <a:t>Continuation of all projects of previous month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88680" y="3428768"/>
            <a:ext cx="4588680" cy="545092"/>
          </a:xfrm>
        </p:spPr>
        <p:txBody>
          <a:bodyPr/>
          <a:lstStyle/>
          <a:p>
            <a:r>
              <a:rPr lang="en-US" dirty="0" smtClean="0"/>
              <a:t>The basic target system concept is well-defined.</a:t>
            </a:r>
          </a:p>
          <a:p>
            <a:r>
              <a:rPr lang="en-US" dirty="0" smtClean="0"/>
              <a:t>Clarify whether we can drop the capture solenoid field from    20 T to 15 T.</a:t>
            </a:r>
          </a:p>
          <a:p>
            <a:r>
              <a:rPr lang="en-US" dirty="0" smtClean="0"/>
              <a:t>Optimize target &amp; decay magnetic configuration for best performance of beam delivered to accelerator (a step towards a global optimization of the entire MC/NF).</a:t>
            </a:r>
          </a:p>
          <a:p>
            <a:r>
              <a:rPr lang="en-US" dirty="0" smtClean="0"/>
              <a:t>Extend target system conceptual design up to start of </a:t>
            </a:r>
            <a:r>
              <a:rPr lang="en-US" dirty="0" err="1" smtClean="0"/>
              <a:t>buncher</a:t>
            </a:r>
            <a:r>
              <a:rPr lang="en-US" dirty="0" smtClean="0"/>
              <a:t> (including chicane in decay/drift region).</a:t>
            </a:r>
          </a:p>
          <a:p>
            <a:pPr lvl="0"/>
            <a:r>
              <a:rPr lang="en-US" dirty="0" smtClean="0"/>
              <a:t>Begin technical design of </a:t>
            </a:r>
            <a:r>
              <a:rPr lang="en-US" dirty="0">
                <a:solidFill>
                  <a:prstClr val="black"/>
                </a:solidFill>
              </a:rPr>
              <a:t>mercury handling </a:t>
            </a:r>
            <a:r>
              <a:rPr lang="en-US" dirty="0" smtClean="0">
                <a:solidFill>
                  <a:prstClr val="black"/>
                </a:solidFill>
              </a:rPr>
              <a:t>system, and of </a:t>
            </a:r>
            <a:r>
              <a:rPr lang="en-US" dirty="0" smtClean="0"/>
              <a:t>magnet cryostats and shielding modules</a:t>
            </a:r>
            <a:r>
              <a:rPr lang="en-US" dirty="0"/>
              <a:t> </a:t>
            </a:r>
            <a:r>
              <a:rPr lang="en-US" dirty="0" smtClean="0"/>
              <a:t>from target to </a:t>
            </a:r>
            <a:r>
              <a:rPr lang="en-US" dirty="0" err="1" smtClean="0"/>
              <a:t>buncher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85962" y="3271973"/>
            <a:ext cx="4591398" cy="22584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12 April, 2013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945467" y="748799"/>
            <a:ext cx="3831700" cy="239259"/>
          </a:xfrm>
        </p:spPr>
        <p:txBody>
          <a:bodyPr/>
          <a:lstStyle/>
          <a:p>
            <a:r>
              <a:rPr lang="en-US" dirty="0"/>
              <a:t>03.04  Targets and Absorbers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Kirk McDonald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88680" y="5896515"/>
            <a:ext cx="4555320" cy="7269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805-MHz vacuum RF: all-season cavity run at B</a:t>
            </a:r>
            <a:r>
              <a:rPr lang="en-US" dirty="0"/>
              <a:t>=</a:t>
            </a:r>
            <a:r>
              <a:rPr lang="en-US" dirty="0" smtClean="0"/>
              <a:t>0-3T done</a:t>
            </a:r>
          </a:p>
          <a:p>
            <a:r>
              <a:rPr lang="en-US" dirty="0" smtClean="0"/>
              <a:t>201-MHz vacuum RF: Single-Cavity Module transport stand built; tuner test fixture redesigned (R. Schultz, J. </a:t>
            </a:r>
            <a:r>
              <a:rPr lang="en-US" dirty="0" err="1" smtClean="0"/>
              <a:t>Gaynier</a:t>
            </a:r>
            <a:r>
              <a:rPr lang="en-US" dirty="0" smtClean="0"/>
              <a:t>, A. </a:t>
            </a:r>
            <a:r>
              <a:rPr lang="en-US" dirty="0" err="1" smtClean="0"/>
              <a:t>DeMello</a:t>
            </a:r>
            <a:r>
              <a:rPr lang="en-US" dirty="0" smtClean="0"/>
              <a:t>); vacuum vessel surveyed (J. Volk)</a:t>
            </a:r>
          </a:p>
          <a:p>
            <a:r>
              <a:rPr lang="en-US" dirty="0" smtClean="0"/>
              <a:t>Infrastructure – on track: </a:t>
            </a:r>
            <a:r>
              <a:rPr lang="en-US" dirty="0" err="1" smtClean="0"/>
              <a:t>beamline</a:t>
            </a:r>
            <a:r>
              <a:rPr lang="en-US" dirty="0" smtClean="0"/>
              <a:t> upgrade, RF switch re-commissioning, station-2 vacuum system</a:t>
            </a:r>
          </a:p>
          <a:p>
            <a:r>
              <a:rPr lang="en-US" dirty="0" smtClean="0"/>
              <a:t>Data analysis: HPRF beam test PRL draft ready (B. </a:t>
            </a:r>
            <a:r>
              <a:rPr lang="en-US" dirty="0" err="1" smtClean="0"/>
              <a:t>Freemire</a:t>
            </a:r>
            <a:r>
              <a:rPr lang="en-US" dirty="0" smtClean="0"/>
              <a:t>, K. </a:t>
            </a:r>
            <a:r>
              <a:rPr lang="en-US" dirty="0" err="1" smtClean="0"/>
              <a:t>Yonehara</a:t>
            </a:r>
            <a:r>
              <a:rPr lang="en-US" dirty="0" smtClean="0"/>
              <a:t>, A. </a:t>
            </a:r>
            <a:r>
              <a:rPr lang="en-US" dirty="0" err="1" smtClean="0"/>
              <a:t>Tollestrup</a:t>
            </a:r>
            <a:r>
              <a:rPr lang="en-US" dirty="0" smtClean="0"/>
              <a:t>, M. Chung); beam spot analysis RSI submitted (M. Jana)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Operations: </a:t>
            </a:r>
            <a:r>
              <a:rPr lang="en-US" dirty="0" err="1"/>
              <a:t>LabView</a:t>
            </a:r>
            <a:r>
              <a:rPr lang="en-US" dirty="0"/>
              <a:t> control/conditioning program for 805-MHz system updated (D. Peterson) enabling 24/7 </a:t>
            </a:r>
            <a:r>
              <a:rPr lang="en-US" dirty="0" smtClean="0"/>
              <a:t>running</a:t>
            </a:r>
          </a:p>
          <a:p>
            <a:r>
              <a:rPr lang="en-US" dirty="0" smtClean="0"/>
              <a:t>RF source: modulator up(?)graded (A. </a:t>
            </a:r>
            <a:r>
              <a:rPr lang="en-US" dirty="0" err="1" smtClean="0"/>
              <a:t>Moretti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Solenoid: quench training instrumentation installed (J. Volk)</a:t>
            </a:r>
          </a:p>
          <a:p>
            <a:r>
              <a:rPr lang="en-US" dirty="0"/>
              <a:t>D</a:t>
            </a:r>
            <a:r>
              <a:rPr lang="en-US" dirty="0" smtClean="0"/>
              <a:t>ielectric loaded HPRF: parts test fit (K. </a:t>
            </a:r>
            <a:r>
              <a:rPr lang="en-US" dirty="0" err="1" smtClean="0"/>
              <a:t>Yonehara</a:t>
            </a:r>
            <a:r>
              <a:rPr lang="en-US" dirty="0" smtClean="0"/>
              <a:t>, A. </a:t>
            </a:r>
            <a:r>
              <a:rPr lang="en-US" dirty="0" err="1" smtClean="0"/>
              <a:t>Moretti</a:t>
            </a:r>
            <a:r>
              <a:rPr lang="en-US" dirty="0" smtClean="0"/>
              <a:t>)</a:t>
            </a:r>
          </a:p>
          <a:p>
            <a:r>
              <a:rPr lang="en-US" dirty="0"/>
              <a:t>Surface inspection: button microscopy fixture built (R. Schultz, J. </a:t>
            </a:r>
            <a:r>
              <a:rPr lang="en-US" dirty="0" err="1"/>
              <a:t>Sobolewski</a:t>
            </a:r>
            <a:r>
              <a:rPr lang="en-US" dirty="0"/>
              <a:t>); pillbox window analysis in progress (M. Jana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805-MHz all-season cavity operation </a:t>
            </a:r>
            <a:r>
              <a:rPr lang="en-US" dirty="0" smtClean="0"/>
              <a:t>in B&gt;3T</a:t>
            </a:r>
          </a:p>
          <a:p>
            <a:r>
              <a:rPr lang="en-US" dirty="0" smtClean="0"/>
              <a:t>Complete </a:t>
            </a:r>
            <a:r>
              <a:rPr lang="en-US" dirty="0"/>
              <a:t>button microscopy</a:t>
            </a:r>
            <a:r>
              <a:rPr lang="en-US" dirty="0" smtClean="0"/>
              <a:t>, analysis</a:t>
            </a:r>
            <a:endParaRPr lang="en-US" dirty="0"/>
          </a:p>
          <a:p>
            <a:r>
              <a:rPr lang="en-US" dirty="0" smtClean="0"/>
              <a:t>Build 201-MHz RF control system upgrade</a:t>
            </a:r>
          </a:p>
          <a:p>
            <a:r>
              <a:rPr lang="en-US" dirty="0" smtClean="0"/>
              <a:t>Build parts for 201-MHz Single-Cavity Module</a:t>
            </a:r>
          </a:p>
          <a:p>
            <a:r>
              <a:rPr lang="en-US" dirty="0"/>
              <a:t>S</a:t>
            </a:r>
            <a:r>
              <a:rPr lang="en-US" dirty="0" smtClean="0"/>
              <a:t>olenoid training</a:t>
            </a:r>
          </a:p>
          <a:p>
            <a:r>
              <a:rPr lang="en-US" dirty="0" smtClean="0"/>
              <a:t>201-MHz tuner test stand (L. </a:t>
            </a:r>
            <a:r>
              <a:rPr lang="en-US" dirty="0" err="1" smtClean="0"/>
              <a:t>Somaschini</a:t>
            </a:r>
            <a:r>
              <a:rPr lang="en-US" dirty="0" smtClean="0"/>
              <a:t>, P. </a:t>
            </a:r>
            <a:r>
              <a:rPr lang="en-US" dirty="0" err="1" smtClean="0"/>
              <a:t>Hanlet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Finalize </a:t>
            </a:r>
            <a:r>
              <a:rPr lang="en-US" dirty="0" err="1" smtClean="0"/>
              <a:t>beamline</a:t>
            </a:r>
            <a:r>
              <a:rPr lang="en-US" dirty="0" smtClean="0"/>
              <a:t> documentation (J. Volk)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analysis/publication</a:t>
            </a:r>
          </a:p>
          <a:p>
            <a:pPr lvl="1"/>
            <a:r>
              <a:rPr lang="en-US" dirty="0" smtClean="0"/>
              <a:t>magnetic insulation</a:t>
            </a:r>
          </a:p>
          <a:p>
            <a:pPr lvl="1"/>
            <a:r>
              <a:rPr lang="en-US" dirty="0" smtClean="0"/>
              <a:t>Be-Cu buttons</a:t>
            </a:r>
          </a:p>
          <a:p>
            <a:pPr lvl="1"/>
            <a:r>
              <a:rPr lang="en-US" dirty="0" smtClean="0"/>
              <a:t>HPRF beam test</a:t>
            </a:r>
          </a:p>
          <a:p>
            <a:r>
              <a:rPr lang="en-US" dirty="0" smtClean="0"/>
              <a:t>Current program</a:t>
            </a:r>
          </a:p>
          <a:p>
            <a:pPr lvl="1"/>
            <a:r>
              <a:rPr lang="en-US" dirty="0" smtClean="0"/>
              <a:t>All-season cavity in magnetic field</a:t>
            </a:r>
          </a:p>
          <a:p>
            <a:pPr lvl="2"/>
            <a:r>
              <a:rPr lang="en-US" dirty="0" smtClean="0"/>
              <a:t>Inspection</a:t>
            </a:r>
          </a:p>
          <a:p>
            <a:pPr lvl="2"/>
            <a:r>
              <a:rPr lang="en-US" dirty="0" smtClean="0"/>
              <a:t>B &gt; 3T</a:t>
            </a:r>
          </a:p>
          <a:p>
            <a:r>
              <a:rPr lang="en-US" dirty="0" smtClean="0"/>
              <a:t>Next on the list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rid windows on pillbox cavity</a:t>
            </a:r>
          </a:p>
          <a:p>
            <a:pPr lvl="1"/>
            <a:r>
              <a:rPr lang="en-US" dirty="0" smtClean="0"/>
              <a:t>201-MHz Single-Cavity Module</a:t>
            </a:r>
          </a:p>
          <a:p>
            <a:pPr lvl="1"/>
            <a:r>
              <a:rPr lang="en-US" dirty="0" smtClean="0"/>
              <a:t>Dielectric-loaded HPRF</a:t>
            </a:r>
          </a:p>
          <a:p>
            <a:pPr lvl="1"/>
            <a:r>
              <a:rPr lang="en-US" dirty="0" smtClean="0"/>
              <a:t>New 805-MHz modular cavity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err="1" smtClean="0"/>
              <a:t>Beamline</a:t>
            </a:r>
            <a:r>
              <a:rPr lang="en-US" smtClean="0"/>
              <a:t> commissioning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Single-Cavity Module assembly</a:t>
            </a:r>
          </a:p>
          <a:p>
            <a:r>
              <a:rPr lang="en-US" dirty="0" smtClean="0"/>
              <a:t>Pillbox with grid windows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echanical help for single-cavity module </a:t>
            </a:r>
            <a:r>
              <a:rPr lang="en-US" dirty="0" err="1" smtClean="0"/>
              <a:t>assy</a:t>
            </a:r>
            <a:endParaRPr lang="en-US" dirty="0" smtClean="0"/>
          </a:p>
          <a:p>
            <a:r>
              <a:rPr lang="en-US" dirty="0" smtClean="0"/>
              <a:t>Access to machine shop</a:t>
            </a:r>
          </a:p>
          <a:p>
            <a:r>
              <a:rPr lang="en-US" dirty="0" smtClean="0"/>
              <a:t>Help for </a:t>
            </a:r>
            <a:r>
              <a:rPr lang="en-US" dirty="0" err="1" smtClean="0"/>
              <a:t>beamline</a:t>
            </a:r>
            <a:r>
              <a:rPr lang="en-US" dirty="0" smtClean="0"/>
              <a:t> upgrade commissioning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12 April 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3.5 – </a:t>
            </a:r>
            <a:r>
              <a:rPr lang="en-US" dirty="0" err="1" smtClean="0"/>
              <a:t>MuCool</a:t>
            </a:r>
            <a:r>
              <a:rPr lang="en-US" dirty="0" smtClean="0"/>
              <a:t> Test Area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Yağmur</a:t>
            </a:r>
            <a:r>
              <a:rPr lang="en-US" dirty="0" smtClean="0"/>
              <a:t> Torun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Outline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323" y="1338682"/>
            <a:ext cx="6928088" cy="4114024"/>
          </a:xfrm>
        </p:spPr>
        <p:txBody>
          <a:bodyPr anchor="ctr"/>
          <a:lstStyle/>
          <a:p>
            <a:r>
              <a:rPr lang="en-US" dirty="0" smtClean="0"/>
              <a:t>Summary </a:t>
            </a:r>
            <a:r>
              <a:rPr lang="en-US" dirty="0" smtClean="0"/>
              <a:t>of </a:t>
            </a:r>
            <a:r>
              <a:rPr lang="en-US" dirty="0" smtClean="0"/>
              <a:t>TD Activities</a:t>
            </a:r>
            <a:endParaRPr lang="en-US" dirty="0" smtClean="0"/>
          </a:p>
          <a:p>
            <a:r>
              <a:rPr lang="en-US" dirty="0" smtClean="0"/>
              <a:t>L2 Summary reports</a:t>
            </a:r>
          </a:p>
          <a:p>
            <a:r>
              <a:rPr lang="en-US" dirty="0" smtClean="0"/>
              <a:t>Topical Report</a:t>
            </a:r>
          </a:p>
          <a:p>
            <a:pPr lvl="1"/>
            <a:r>
              <a:rPr lang="en-US" i="1" dirty="0" smtClean="0"/>
              <a:t>Recent All Season Cavity Results at the MTA</a:t>
            </a:r>
            <a:r>
              <a:rPr lang="en-US" dirty="0" smtClean="0"/>
              <a:t>, </a:t>
            </a:r>
            <a:r>
              <a:rPr lang="en-US" dirty="0" err="1" smtClean="0"/>
              <a:t>Yagmur</a:t>
            </a:r>
            <a:r>
              <a:rPr lang="en-US" dirty="0" smtClean="0"/>
              <a:t> Torun,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22" y="0"/>
            <a:ext cx="7296362" cy="12284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Technology Development Activities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RF Studies</a:t>
            </a:r>
          </a:p>
          <a:p>
            <a:pPr lvl="1"/>
            <a:r>
              <a:rPr lang="en-US" dirty="0" smtClean="0"/>
              <a:t>Modular 805MHz Cavity  (SLAC, LBNL)</a:t>
            </a:r>
          </a:p>
          <a:p>
            <a:pPr lvl="1"/>
            <a:r>
              <a:rPr lang="en-US" dirty="0" smtClean="0"/>
              <a:t>200MHz cavity development (LBNL,FNAL)</a:t>
            </a:r>
          </a:p>
          <a:p>
            <a:pPr lvl="1"/>
            <a:r>
              <a:rPr lang="en-US" dirty="0" smtClean="0"/>
              <a:t>HPRF (</a:t>
            </a:r>
            <a:r>
              <a:rPr lang="en-US" dirty="0" err="1" smtClean="0"/>
              <a:t>Muons</a:t>
            </a:r>
            <a:r>
              <a:rPr lang="en-US" dirty="0" smtClean="0"/>
              <a:t>, Inc., FNAL)</a:t>
            </a:r>
          </a:p>
          <a:p>
            <a:pPr lvl="1"/>
            <a:r>
              <a:rPr lang="en-US" dirty="0" smtClean="0"/>
              <a:t>SRF </a:t>
            </a:r>
            <a:r>
              <a:rPr lang="en-US" dirty="0" smtClean="0"/>
              <a:t>cavities (Cornell)</a:t>
            </a:r>
          </a:p>
          <a:p>
            <a:r>
              <a:rPr lang="en-US" dirty="0" smtClean="0"/>
              <a:t>HTS Studies</a:t>
            </a:r>
          </a:p>
          <a:p>
            <a:pPr lvl="1"/>
            <a:r>
              <a:rPr lang="en-US" dirty="0" smtClean="0"/>
              <a:t>BISCO 2212 cable development (FNAL)</a:t>
            </a:r>
          </a:p>
          <a:p>
            <a:pPr lvl="1"/>
            <a:r>
              <a:rPr lang="en-US" dirty="0" smtClean="0"/>
              <a:t>YBCO based high-field solenoids (BNL)</a:t>
            </a:r>
          </a:p>
          <a:p>
            <a:r>
              <a:rPr lang="en-US" dirty="0" smtClean="0"/>
              <a:t>Magnet Design (Next Slide)</a:t>
            </a:r>
          </a:p>
          <a:p>
            <a:r>
              <a:rPr lang="en-US" dirty="0" smtClean="0"/>
              <a:t>Prototyping </a:t>
            </a:r>
            <a:r>
              <a:rPr lang="en-US" dirty="0" smtClean="0"/>
              <a:t>rapid pulsing (400 Hz) dipoles for rapid cycling synchrotrons</a:t>
            </a:r>
          </a:p>
          <a:p>
            <a:r>
              <a:rPr lang="en-US" dirty="0" smtClean="0"/>
              <a:t>Conceptual design of a 4-MW target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Magnet Design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55" y="115181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±1.8-T, </a:t>
            </a:r>
            <a:r>
              <a:rPr lang="en-US" sz="2800" dirty="0"/>
              <a:t>400Hz RCS magnets (BNL, Mississippi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HTS r</a:t>
            </a:r>
            <a:r>
              <a:rPr lang="en-US" sz="2800" dirty="0" smtClean="0"/>
              <a:t>apid cycling magnets </a:t>
            </a:r>
            <a:r>
              <a:rPr lang="en-US" sz="2800" dirty="0"/>
              <a:t>(FNAL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Collider ring magnets </a:t>
            </a:r>
            <a:r>
              <a:rPr lang="en-US" sz="2800" dirty="0"/>
              <a:t>(FNAL, PBL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IR </a:t>
            </a:r>
            <a:r>
              <a:rPr lang="en-US" sz="2800" dirty="0" err="1" smtClean="0"/>
              <a:t>Quadrupoles</a:t>
            </a:r>
            <a:r>
              <a:rPr lang="en-US" sz="2800" dirty="0" smtClean="0"/>
              <a:t> (FNAL)</a:t>
            </a:r>
            <a:endParaRPr lang="en-US" sz="2800" dirty="0"/>
          </a:p>
          <a:p>
            <a:r>
              <a:rPr lang="en-US" sz="2800" dirty="0" smtClean="0"/>
              <a:t>HCC design and prototyping </a:t>
            </a:r>
            <a:r>
              <a:rPr lang="en-US" sz="2800" dirty="0"/>
              <a:t>(FNAL, </a:t>
            </a:r>
            <a:r>
              <a:rPr lang="en-US" sz="2800" dirty="0" err="1"/>
              <a:t>Muons</a:t>
            </a:r>
            <a:r>
              <a:rPr lang="en-US" sz="2800" dirty="0"/>
              <a:t>, Inc.)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 12,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Harold Kirk, BNL | </a:t>
            </a:r>
            <a:r>
              <a:rPr lang="en-US" dirty="0"/>
              <a:t> </a:t>
            </a:r>
            <a:r>
              <a:rPr lang="en-US" dirty="0" smtClean="0"/>
              <a:t>MAP Friday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7018" y="4188597"/>
            <a:ext cx="4742182" cy="2191038"/>
            <a:chOff x="5464422" y="3808257"/>
            <a:chExt cx="5683753" cy="2140468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422" y="3808257"/>
              <a:ext cx="2705100" cy="2140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631323" y="4505494"/>
              <a:ext cx="2516852" cy="144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Mississippi-</a:t>
              </a:r>
            </a:p>
            <a:p>
              <a:r>
                <a:rPr lang="en-US" b="1" dirty="0" smtClean="0"/>
                <a:t>Test reached 1.8T  Design &amp; prototype work in progress</a:t>
              </a:r>
              <a:endParaRPr lang="en-US" b="1" dirty="0"/>
            </a:p>
          </p:txBody>
        </p:sp>
      </p:grpSp>
      <p:pic>
        <p:nvPicPr>
          <p:cNvPr id="10" name="Content Placeholder 5" descr="P1070001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44" y="3803268"/>
            <a:ext cx="2942711" cy="2207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2084" y="6010302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FNAL- HTS rapid cycling coils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2797629" y="4713514"/>
            <a:ext cx="947057" cy="188792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Modular cavity (collaboration with SLAC)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Cavity fabrication started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Already have parts made</a:t>
            </a:r>
          </a:p>
          <a:p>
            <a:pPr lvl="1">
              <a:spcBef>
                <a:spcPts val="0"/>
              </a:spcBef>
            </a:pPr>
            <a:r>
              <a:rPr lang="en-US" sz="1100" dirty="0" smtClean="0"/>
              <a:t> Halted due to budget at SLAC and should resume soon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201 MHz cavity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Preparation for testing at MTA using the single cavity vessel and accessory components: </a:t>
            </a:r>
          </a:p>
          <a:p>
            <a:pPr marL="569913" lvl="2" indent="-166688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RF coupler MP simulations with MICE B field map, </a:t>
            </a:r>
          </a:p>
          <a:p>
            <a:pPr marL="569913" lvl="2" indent="-166688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Tuners and actuators (in progress, but delayed) </a:t>
            </a:r>
          </a:p>
          <a:p>
            <a:pPr lvl="1"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MP simulation studies (collaboration with SLAC)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243738"/>
            <a:ext cx="4555320" cy="16052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/>
              <a:t>Modular cavity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Fabrication drawings complete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Interface document between SLAC and LBNL signed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Fabrication started and parts are made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/>
              <a:t>Ready for PO of the Be plates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00" dirty="0" smtClean="0"/>
              <a:t>Bi-weekly meetings at SLAC to monitor/oversee fabrication progress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Fabrication drawings of the RF coupler for 201 MHz MICE cavity  delivered to </a:t>
            </a:r>
            <a:r>
              <a:rPr lang="en-US" sz="1100" dirty="0" err="1" smtClean="0">
                <a:solidFill>
                  <a:schemeClr val="tx2"/>
                </a:solidFill>
              </a:rPr>
              <a:t>Fermilab</a:t>
            </a:r>
            <a:r>
              <a:rPr lang="en-US" sz="1100" dirty="0" smtClean="0">
                <a:solidFill>
                  <a:schemeClr val="tx2"/>
                </a:solidFill>
              </a:rPr>
              <a:t> and sent out for quotes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Revisit RF coupler design, update and MP simulation studies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100" dirty="0" smtClean="0">
                <a:solidFill>
                  <a:schemeClr val="tx2"/>
                </a:solidFill>
              </a:rPr>
              <a:t>Cryostat fabrication for MICE CC magnet started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050" dirty="0" smtClean="0">
                <a:solidFill>
                  <a:schemeClr val="tx2"/>
                </a:solidFill>
              </a:rPr>
              <a:t>Some parts are made     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Sign-off of the interface document between LBNL and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Fabrication of the modular cavity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Further development of the cavity test plan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Support of the 201 MHz installation at MTA, </a:t>
            </a:r>
            <a:r>
              <a:rPr lang="en-US" dirty="0" err="1" smtClean="0">
                <a:solidFill>
                  <a:schemeClr val="tx2"/>
                </a:solidFill>
              </a:rPr>
              <a:t>Fermilab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MP studies of 201-MHz cavities with B field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Support the RF coupler fabrication at </a:t>
            </a:r>
            <a:r>
              <a:rPr lang="en-US" dirty="0" err="1" smtClean="0">
                <a:solidFill>
                  <a:schemeClr val="tx2"/>
                </a:solidFill>
              </a:rPr>
              <a:t>Fermilab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Continue the fabrication of actuators at LBNL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Continue the modular cavity fabrication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EP of the remaining MICE cavities at LBNL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Development of the modular cavity testing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Data analysis of previous 805 MHz testing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MP simulation studies of the MICE cavity and coupler with external magnetic fields and explore other possible solutions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Fabrication of two 201 MHz RF couplers for the first MICE cavity in preparation for the testing at MTA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Complete the fabrication of actuators at LBNL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Support MTA RF testing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Sign off of the interface document between LBNL and FNAL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Fabrication of the modular cavity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Fabrication of actuators at LBNL</a:t>
            </a:r>
            <a:endParaRPr lang="en-US" sz="1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8680" y="1223904"/>
            <a:ext cx="4555320" cy="80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MICE magnets: SS and CC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Available resources at SLAC for the modular cavity fabrication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EP of the remaining MICE cavities at LBNL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sz="1100" dirty="0" smtClean="0"/>
              <a:t>Development of the modular cavity fabrication plans and schedule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12 April,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03 01: Normal 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Derun</a:t>
            </a:r>
            <a:r>
              <a:rPr lang="en-US" dirty="0" smtClean="0"/>
              <a:t>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RF Coupler Update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A61D-DAD9-AD46-B8C3-AFD71D34C3E8}" type="datetime1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3C95-1EE9-DC48-A086-9FAA3E32F6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135" y="1300163"/>
            <a:ext cx="293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89" y="3586163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8589" y="3586163"/>
            <a:ext cx="405165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2122" y="1300163"/>
            <a:ext cx="30851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Completed plan for e-beam welding of cavity with reduced thickness of </a:t>
            </a:r>
            <a:r>
              <a:rPr lang="en-US" dirty="0" err="1" smtClean="0"/>
              <a:t>Nb</a:t>
            </a:r>
            <a:r>
              <a:rPr lang="en-US" dirty="0" smtClean="0"/>
              <a:t> on one end</a:t>
            </a:r>
          </a:p>
          <a:p>
            <a:r>
              <a:rPr lang="en-US" dirty="0" smtClean="0"/>
              <a:t>Research Instruments has </a:t>
            </a:r>
            <a:r>
              <a:rPr lang="en-US" dirty="0" smtClean="0"/>
              <a:t>started adding beam tubes to </a:t>
            </a:r>
            <a:r>
              <a:rPr lang="en-US" dirty="0"/>
              <a:t>two 500 MHz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500MHz c</a:t>
            </a:r>
            <a:r>
              <a:rPr lang="en-US" dirty="0" smtClean="0"/>
              <a:t>avity preparations by Research Instruments</a:t>
            </a:r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e-beam </a:t>
            </a:r>
            <a:r>
              <a:rPr lang="en-US" dirty="0" smtClean="0"/>
              <a:t>weld by Research Instruments </a:t>
            </a:r>
            <a:r>
              <a:rPr lang="en-US" dirty="0"/>
              <a:t>of the adapter ring on the 500MHz prototype (key weld to finish the </a:t>
            </a:r>
            <a:r>
              <a:rPr lang="en-US" dirty="0" smtClean="0"/>
              <a:t>cavities)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Research Instruments </a:t>
            </a:r>
            <a:r>
              <a:rPr lang="en-US" dirty="0" smtClean="0"/>
              <a:t>shipment of 500 MHz cavities expected in ~6 weeks</a:t>
            </a:r>
          </a:p>
          <a:p>
            <a:r>
              <a:rPr lang="en-US" dirty="0" smtClean="0"/>
              <a:t>Testing of 500 MHz explosion-bonded cavities expected in late spring and early summer.  Testing to be completed by mid-summer  </a:t>
            </a:r>
          </a:p>
          <a:p>
            <a:r>
              <a:rPr lang="en-US" dirty="0" smtClean="0"/>
              <a:t>Preparation of 3GHz electroformed cavity by summer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12 April,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3.2 – Superconducting RF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Hartill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>
            <a:noAutofit/>
          </a:bodyPr>
          <a:lstStyle/>
          <a:p>
            <a:pPr algn="l">
              <a:tabLst>
                <a:tab pos="4003675" algn="ctr"/>
              </a:tabLst>
            </a:pPr>
            <a:r>
              <a:rPr lang="en-US" sz="3200" dirty="0" smtClean="0">
                <a:latin typeface="Berlin Sans FB" pitchFamily="34" charset="0"/>
              </a:rPr>
              <a:t>	</a:t>
            </a:r>
            <a:r>
              <a:rPr lang="en-US" sz="2800" dirty="0" smtClean="0">
                <a:latin typeface="Berlin Sans FB" pitchFamily="34" charset="0"/>
              </a:rPr>
              <a:t>MAP Magnets [03-03]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620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SzPct val="125000"/>
            </a:pPr>
            <a:r>
              <a:rPr lang="en-US" sz="1400" b="1" dirty="0" smtClean="0">
                <a:solidFill>
                  <a:srgbClr val="002060"/>
                </a:solidFill>
              </a:rPr>
              <a:t>HTS Magnets / </a:t>
            </a:r>
            <a:r>
              <a:rPr lang="en-US" sz="1400" b="1" dirty="0" err="1" smtClean="0">
                <a:solidFill>
                  <a:srgbClr val="002060"/>
                </a:solidFill>
              </a:rPr>
              <a:t>ReBCO</a:t>
            </a:r>
            <a:r>
              <a:rPr lang="en-US" sz="1400" b="1" dirty="0" smtClean="0">
                <a:solidFill>
                  <a:srgbClr val="002060"/>
                </a:solidFill>
              </a:rPr>
              <a:t>  – Ramesh Gupta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dirty="0" smtClean="0"/>
              <a:t>100 </a:t>
            </a:r>
            <a:r>
              <a:rPr lang="en-US" sz="1100" b="1" dirty="0"/>
              <a:t>mm </a:t>
            </a:r>
            <a:r>
              <a:rPr lang="en-US" sz="1100" b="1" dirty="0" err="1"/>
              <a:t>ReBCO</a:t>
            </a:r>
            <a:r>
              <a:rPr lang="en-US" sz="1100" b="1" dirty="0"/>
              <a:t> solenoid containing 24 pancakes was removed from test stand. Outer fiberglass epoxy support was removed. </a:t>
            </a:r>
            <a:r>
              <a:rPr lang="en-US" sz="1100" b="1" dirty="0" smtClean="0"/>
              <a:t> No </a:t>
            </a:r>
            <a:r>
              <a:rPr lang="en-US" sz="1100" b="1" dirty="0"/>
              <a:t>physical damage or abnormality was found on the outer surface of pancakes</a:t>
            </a:r>
            <a:r>
              <a:rPr lang="en-US" sz="1100" b="1" dirty="0" smtClean="0"/>
              <a:t>.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i="1" u="sng" dirty="0" smtClean="0"/>
              <a:t>Next month</a:t>
            </a:r>
            <a:r>
              <a:rPr lang="en-US" sz="1100" b="1" dirty="0" smtClean="0"/>
              <a:t>:  The </a:t>
            </a:r>
            <a:r>
              <a:rPr lang="en-US" sz="1100" b="1" dirty="0"/>
              <a:t>structure will be completely dissembled and all 12 </a:t>
            </a:r>
            <a:r>
              <a:rPr lang="en-US" sz="1100" b="1" dirty="0" smtClean="0"/>
              <a:t>double-pancakes </a:t>
            </a:r>
            <a:r>
              <a:rPr lang="en-US" sz="1100" b="1" dirty="0"/>
              <a:t>will be individually inspected. Detailed testing of individual double pancake at 77K is expected  to start</a:t>
            </a:r>
            <a:r>
              <a:rPr lang="en-US" sz="1100" b="1" dirty="0" smtClean="0"/>
              <a:t>.</a:t>
            </a:r>
            <a:endParaRPr lang="en-US" sz="1050" b="1" dirty="0" smtClean="0"/>
          </a:p>
          <a:p>
            <a:pPr>
              <a:spcBef>
                <a:spcPts val="0"/>
              </a:spcBef>
              <a:spcAft>
                <a:spcPts val="300"/>
              </a:spcAft>
              <a:buSzPct val="125000"/>
            </a:pPr>
            <a:r>
              <a:rPr lang="en-US" sz="1400" b="1" dirty="0" smtClean="0">
                <a:solidFill>
                  <a:srgbClr val="002060"/>
                </a:solidFill>
              </a:rPr>
              <a:t>HTS Magnets /2212  – Tengming Shen</a:t>
            </a:r>
          </a:p>
          <a:p>
            <a:pPr marL="744538" lvl="0" indent="-287338"/>
            <a:r>
              <a:rPr lang="en-US" sz="1100" b="1" dirty="0" smtClean="0"/>
              <a:t>Wound </a:t>
            </a:r>
            <a:r>
              <a:rPr lang="en-US" sz="1100" b="1" dirty="0"/>
              <a:t>and </a:t>
            </a:r>
            <a:r>
              <a:rPr lang="en-US" sz="1100" b="1" dirty="0" smtClean="0"/>
              <a:t>reacted </a:t>
            </a:r>
            <a:r>
              <a:rPr lang="en-US" sz="1100" b="1" dirty="0"/>
              <a:t>a Bi-2212 coil (Six layer, 244.5 turns, ID=2a</a:t>
            </a:r>
            <a:r>
              <a:rPr lang="en-US" sz="1100" b="1" baseline="-25000" dirty="0"/>
              <a:t>1</a:t>
            </a:r>
            <a:r>
              <a:rPr lang="en-US" sz="1100" b="1" dirty="0"/>
              <a:t>=33.40 mm, OD=2a</a:t>
            </a:r>
            <a:r>
              <a:rPr lang="en-US" sz="1100" b="1" baseline="-25000" dirty="0"/>
              <a:t>2</a:t>
            </a:r>
            <a:r>
              <a:rPr lang="en-US" sz="1100" b="1" dirty="0"/>
              <a:t>=48.1 mm; Length=2b=57.80 mm; insulation: alumina-silicate)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i="1" u="sng" dirty="0" smtClean="0"/>
              <a:t>Next month</a:t>
            </a:r>
            <a:r>
              <a:rPr lang="en-US" sz="1100" b="1" dirty="0" smtClean="0"/>
              <a:t>: </a:t>
            </a:r>
            <a:r>
              <a:rPr lang="en-US" sz="1100" b="1" dirty="0"/>
              <a:t>The coil will be instrumented with voltage taps, film heaters, thermometers, strain gauges, and acoustic emission sensors and then epoxy impregnated with CTD-101k. </a:t>
            </a:r>
            <a:r>
              <a:rPr lang="en-US" sz="1100" b="1" dirty="0" smtClean="0"/>
              <a:t> It will be tested 4.2 </a:t>
            </a:r>
            <a:r>
              <a:rPr lang="en-US" sz="1100" b="1" dirty="0"/>
              <a:t>K, 14 T </a:t>
            </a:r>
            <a:r>
              <a:rPr lang="en-US" sz="1100" b="1" dirty="0" smtClean="0"/>
              <a:t>together with its quench characteristics. </a:t>
            </a:r>
          </a:p>
          <a:p>
            <a:pPr>
              <a:spcBef>
                <a:spcPts val="0"/>
              </a:spcBef>
              <a:spcAft>
                <a:spcPts val="300"/>
              </a:spcAft>
              <a:buSzPct val="125000"/>
            </a:pPr>
            <a:r>
              <a:rPr lang="en-US" sz="1400" b="1" dirty="0" smtClean="0">
                <a:solidFill>
                  <a:srgbClr val="002060"/>
                </a:solidFill>
              </a:rPr>
              <a:t>Helical Solenoid (HCC)  –  Mauricio Lopes w/ </a:t>
            </a:r>
            <a:r>
              <a:rPr lang="en-US" sz="1400" b="1" dirty="0" err="1" smtClean="0">
                <a:solidFill>
                  <a:srgbClr val="002060"/>
                </a:solidFill>
              </a:rPr>
              <a:t>Muons</a:t>
            </a:r>
            <a:r>
              <a:rPr lang="en-US" sz="1400" b="1" dirty="0" smtClean="0">
                <a:solidFill>
                  <a:srgbClr val="002060"/>
                </a:solidFill>
              </a:rPr>
              <a:t>, Inc.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dirty="0" smtClean="0"/>
              <a:t>Planning and conceptual design activities for development of Nb3Sn coils for next stage of HCC;  design &amp; engineering effort in early stages 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i="1" u="sng" dirty="0" smtClean="0"/>
              <a:t>Next month</a:t>
            </a:r>
            <a:r>
              <a:rPr lang="en-US" sz="1100" b="1" dirty="0" smtClean="0"/>
              <a:t>: continue with design and engineering work</a:t>
            </a:r>
          </a:p>
          <a:p>
            <a:pPr>
              <a:spcBef>
                <a:spcPts val="0"/>
              </a:spcBef>
              <a:spcAft>
                <a:spcPts val="300"/>
              </a:spcAft>
              <a:buSzPct val="125000"/>
              <a:tabLst>
                <a:tab pos="290513" algn="l"/>
              </a:tabLst>
            </a:pPr>
            <a:r>
              <a:rPr lang="en-US" sz="1400" b="1" dirty="0" smtClean="0">
                <a:solidFill>
                  <a:srgbClr val="002060"/>
                </a:solidFill>
              </a:rPr>
              <a:t>Rapid Cycling Magnets / HTS  –  </a:t>
            </a:r>
            <a:r>
              <a:rPr lang="en-US" sz="1400" b="1" dirty="0" err="1" smtClean="0">
                <a:solidFill>
                  <a:srgbClr val="002060"/>
                </a:solidFill>
              </a:rPr>
              <a:t>Henyrk</a:t>
            </a:r>
            <a:r>
              <a:rPr lang="en-US" sz="1400" b="1" dirty="0" smtClean="0">
                <a:solidFill>
                  <a:srgbClr val="002060"/>
                </a:solidFill>
              </a:rPr>
              <a:t> Piekarz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/>
              <a:buChar char="•"/>
            </a:pPr>
            <a:r>
              <a:rPr lang="en-US" sz="1100" b="1" dirty="0">
                <a:solidFill>
                  <a:srgbClr val="000000"/>
                </a:solidFill>
              </a:rPr>
              <a:t>Welding </a:t>
            </a:r>
            <a:r>
              <a:rPr lang="en-US" sz="1100" b="1" dirty="0" smtClean="0">
                <a:solidFill>
                  <a:srgbClr val="000000"/>
                </a:solidFill>
              </a:rPr>
              <a:t>of 12 </a:t>
            </a:r>
            <a:r>
              <a:rPr lang="en-US" sz="1100" b="1" dirty="0">
                <a:solidFill>
                  <a:srgbClr val="000000"/>
                </a:solidFill>
              </a:rPr>
              <a:t>sub-cable cryogenic pipes to all magnet cable flanges is </a:t>
            </a:r>
            <a:r>
              <a:rPr lang="en-US" sz="1100" b="1" dirty="0" smtClean="0">
                <a:solidFill>
                  <a:srgbClr val="000000"/>
                </a:solidFill>
              </a:rPr>
              <a:t>complete; </a:t>
            </a:r>
            <a:r>
              <a:rPr lang="en-US" sz="1100" b="1" dirty="0" smtClean="0"/>
              <a:t>fabrication </a:t>
            </a:r>
            <a:r>
              <a:rPr lang="en-US" sz="1100" b="1" dirty="0"/>
              <a:t>of </a:t>
            </a:r>
            <a:r>
              <a:rPr lang="en-US" sz="1100" b="1" dirty="0" smtClean="0"/>
              <a:t>support </a:t>
            </a:r>
            <a:r>
              <a:rPr lang="en-US" sz="1100" b="1" dirty="0"/>
              <a:t>fixture to splice 6 x 20 HTS strands to </a:t>
            </a:r>
            <a:r>
              <a:rPr lang="en-US" sz="1100" b="1" dirty="0" smtClean="0"/>
              <a:t>and connect to power lead;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/>
              <a:buChar char="•"/>
            </a:pPr>
            <a:r>
              <a:rPr lang="en-US" sz="1100" b="1" dirty="0"/>
              <a:t>Engineering design of magnet &amp; leads cryostats is </a:t>
            </a:r>
            <a:r>
              <a:rPr lang="en-US" sz="1100" b="1" dirty="0" smtClean="0"/>
              <a:t>complete; procurement </a:t>
            </a:r>
            <a:r>
              <a:rPr lang="en-US" sz="1100" b="1" dirty="0"/>
              <a:t>&amp; fabrication of components for all cryogenic transfer lines and </a:t>
            </a:r>
            <a:r>
              <a:rPr lang="en-US" sz="1100" b="1" dirty="0" err="1"/>
              <a:t>cryo</a:t>
            </a:r>
            <a:r>
              <a:rPr lang="en-US" sz="1100" b="1" dirty="0"/>
              <a:t>-boxes  is </a:t>
            </a:r>
            <a:r>
              <a:rPr lang="en-US" sz="1100" b="1" dirty="0" smtClean="0"/>
              <a:t>complete</a:t>
            </a:r>
          </a:p>
          <a:p>
            <a:pPr lvl="1">
              <a:lnSpc>
                <a:spcPts val="1300"/>
              </a:lnSpc>
              <a:spcBef>
                <a:spcPts val="0"/>
              </a:spcBef>
              <a:spcAft>
                <a:spcPts val="300"/>
              </a:spcAft>
              <a:buSzPct val="125000"/>
              <a:buFont typeface="Arial"/>
              <a:buChar char="•"/>
            </a:pPr>
            <a:r>
              <a:rPr lang="en-US" sz="1100" b="1" i="1" u="sng" dirty="0" smtClean="0"/>
              <a:t>Next month:</a:t>
            </a:r>
            <a:r>
              <a:rPr lang="en-US" sz="1100" dirty="0" smtClean="0"/>
              <a:t> </a:t>
            </a:r>
            <a:r>
              <a:rPr lang="en-US" sz="1100" b="1" dirty="0"/>
              <a:t> </a:t>
            </a:r>
            <a:r>
              <a:rPr lang="en-US" sz="1100" b="1" dirty="0" smtClean="0"/>
              <a:t>Assemble splicing setup for HTS to power leads;  test splicing setup and develop procedure;</a:t>
            </a:r>
            <a:br>
              <a:rPr lang="en-US" sz="1100" b="1" dirty="0" smtClean="0"/>
            </a:br>
            <a:r>
              <a:rPr lang="en-US" sz="1100" b="1" dirty="0" smtClean="0"/>
              <a:t>Procure for magnet &amp; lead cryostats and submit for fabrication at VMS</a:t>
            </a:r>
            <a:endParaRPr lang="en-US" sz="1050" b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SzPct val="125000"/>
            </a:pPr>
            <a:r>
              <a:rPr lang="en-US" sz="1400" b="1" dirty="0" smtClean="0">
                <a:solidFill>
                  <a:srgbClr val="002060"/>
                </a:solidFill>
              </a:rPr>
              <a:t>Rapid Cycling Magnets / </a:t>
            </a:r>
            <a:r>
              <a:rPr lang="en-US" sz="1400" b="1" dirty="0" err="1" smtClean="0">
                <a:solidFill>
                  <a:srgbClr val="002060"/>
                </a:solidFill>
              </a:rPr>
              <a:t>Conv</a:t>
            </a:r>
            <a:r>
              <a:rPr lang="en-US" sz="1400" b="1" dirty="0" smtClean="0">
                <a:solidFill>
                  <a:srgbClr val="002060"/>
                </a:solidFill>
              </a:rPr>
              <a:t>  –  Don Summers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dirty="0" smtClean="0"/>
              <a:t>Dipole has been operated at 1.8T and 1410Hz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u="sng" dirty="0" smtClean="0"/>
              <a:t>Next month</a:t>
            </a:r>
            <a:r>
              <a:rPr lang="en-US" sz="1100" b="1" dirty="0" smtClean="0"/>
              <a:t>: work is underway to transpose strands in the coils to reduce eddy current losses.</a:t>
            </a:r>
          </a:p>
          <a:p>
            <a:pPr>
              <a:spcBef>
                <a:spcPts val="0"/>
              </a:spcBef>
              <a:spcAft>
                <a:spcPts val="300"/>
              </a:spcAft>
              <a:buSzPct val="125000"/>
            </a:pPr>
            <a:r>
              <a:rPr lang="en-US" sz="1400" b="1" dirty="0" smtClean="0">
                <a:solidFill>
                  <a:srgbClr val="002060"/>
                </a:solidFill>
              </a:rPr>
              <a:t>General Magnet Design   –  Sasha Zlobin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dirty="0" smtClean="0"/>
              <a:t>No new magnet design studies this month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SzPct val="125000"/>
              <a:buFont typeface="Arial" pitchFamily="34" charset="0"/>
              <a:buChar char="•"/>
            </a:pPr>
            <a:r>
              <a:rPr lang="en-US" sz="1100" b="1" u="sng" dirty="0" smtClean="0"/>
              <a:t>Next month</a:t>
            </a:r>
            <a:r>
              <a:rPr lang="en-US" sz="1100" b="1" dirty="0" smtClean="0">
                <a:solidFill>
                  <a:srgbClr val="002060"/>
                </a:solidFill>
              </a:rPr>
              <a:t>: </a:t>
            </a:r>
            <a:r>
              <a:rPr lang="en-US" sz="1100" b="1" dirty="0" smtClean="0"/>
              <a:t>depends on </a:t>
            </a:r>
            <a:r>
              <a:rPr lang="en-US" sz="1100" b="1" dirty="0"/>
              <a:t> </a:t>
            </a:r>
            <a:r>
              <a:rPr lang="en-US" sz="1100" b="1" dirty="0" smtClean="0"/>
              <a:t>disc/needs of Mokhov &amp; group; e.g., changes in ring  design =&gt; magnet requirements, parameters</a:t>
            </a:r>
          </a:p>
          <a:p>
            <a:pPr marL="0" lvl="1" indent="0" algn="ctr">
              <a:spcBef>
                <a:spcPts val="0"/>
              </a:spcBef>
              <a:spcAft>
                <a:spcPts val="300"/>
              </a:spcAft>
              <a:buSzPct val="125000"/>
              <a:buNone/>
            </a:pPr>
            <a:endParaRPr lang="en-US" sz="500" b="1" i="1" u="dbl" dirty="0" smtClean="0">
              <a:latin typeface="+mj-lt"/>
            </a:endParaRPr>
          </a:p>
          <a:p>
            <a:pPr marL="0" lvl="1" indent="0" algn="ctr">
              <a:spcBef>
                <a:spcPts val="0"/>
              </a:spcBef>
              <a:spcAft>
                <a:spcPts val="300"/>
              </a:spcAft>
              <a:buSzPct val="125000"/>
              <a:buNone/>
            </a:pPr>
            <a:r>
              <a:rPr lang="en-US" sz="1200" i="1" u="dbl" dirty="0" smtClean="0">
                <a:latin typeface="+mj-lt"/>
              </a:rPr>
              <a:t>Note:  all tasks spent time developing/revising  plans for FY13/FY14/FY15</a:t>
            </a:r>
            <a:r>
              <a:rPr lang="en-US" sz="1050" u="wavyDbl" dirty="0" smtClean="0"/>
              <a:t> </a:t>
            </a:r>
            <a:endParaRPr lang="en-US" sz="1050" u="wavyDb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FF18-1810-47B3-A1F0-6D31571C3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562600" cy="6096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Rapid Cycling SC Magnet Assembly </a:t>
            </a:r>
            <a:r>
              <a:rPr lang="en-US" sz="1800" b="1" dirty="0" smtClean="0">
                <a:solidFill>
                  <a:srgbClr val="002060"/>
                </a:solidFill>
              </a:rPr>
              <a:t>Work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H. Piekarz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FF18-1810-47B3-A1F0-6D31571C36CD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49485" y="762001"/>
            <a:ext cx="7227714" cy="2362200"/>
            <a:chOff x="849486" y="897673"/>
            <a:chExt cx="7638538" cy="2789217"/>
          </a:xfrm>
        </p:grpSpPr>
        <p:grpSp>
          <p:nvGrpSpPr>
            <p:cNvPr id="13" name="Group 12"/>
            <p:cNvGrpSpPr/>
            <p:nvPr/>
          </p:nvGrpSpPr>
          <p:grpSpPr>
            <a:xfrm>
              <a:off x="849486" y="897673"/>
              <a:ext cx="3979232" cy="2789217"/>
              <a:chOff x="849486" y="897673"/>
              <a:chExt cx="3979232" cy="2789217"/>
            </a:xfrm>
          </p:grpSpPr>
          <p:pic>
            <p:nvPicPr>
              <p:cNvPr id="9" name="Picture 8" descr="P3140001-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9486" y="897673"/>
                <a:ext cx="3703834" cy="203428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79313" y="2974845"/>
                <a:ext cx="3849405" cy="71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Inserting coil into the magnet gap. The 8-cell, </a:t>
                </a:r>
              </a:p>
              <a:p>
                <a:r>
                  <a:rPr lang="en-US" sz="1400" dirty="0" smtClean="0"/>
                  <a:t>520 mm long flat coil probe is in the center.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28718" y="903249"/>
              <a:ext cx="3659306" cy="2609683"/>
              <a:chOff x="4828718" y="903249"/>
              <a:chExt cx="3659306" cy="2609683"/>
            </a:xfrm>
          </p:grpSpPr>
          <p:pic>
            <p:nvPicPr>
              <p:cNvPr id="10" name="Picture 9" descr="P326000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8718" y="903249"/>
                <a:ext cx="3659306" cy="2034284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969447" y="2989712"/>
                <a:ext cx="3377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12 stacks of 20 HTS strands at magnet</a:t>
                </a:r>
              </a:p>
              <a:p>
                <a:r>
                  <a:rPr lang="en-US" sz="1400" dirty="0" smtClean="0"/>
                  <a:t> end to be connected with power leads. </a:t>
                </a:r>
                <a:endParaRPr lang="en-US" sz="1400" dirty="0"/>
              </a:p>
            </p:txBody>
          </p:sp>
        </p:grp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71035" y="3813516"/>
            <a:ext cx="3375870" cy="2136653"/>
            <a:chOff x="605120" y="2057400"/>
            <a:chExt cx="3916363" cy="2937184"/>
          </a:xfrm>
        </p:grpSpPr>
        <p:pic>
          <p:nvPicPr>
            <p:cNvPr id="18" name="Picture 17" descr="C:\Users\tshen\Documents\My research work\2010-2013 data and papers\2212 FNAL-development\2212 magnet devleopment\Coil_0227_13\Before reaction-FNAL175\IMG_17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120" y="2057400"/>
              <a:ext cx="3916363" cy="2937184"/>
            </a:xfrm>
            <a:prstGeom prst="rect">
              <a:avLst/>
            </a:prstGeom>
            <a:noFill/>
          </p:spPr>
        </p:pic>
        <p:sp>
          <p:nvSpPr>
            <p:cNvPr id="19" name="TextBox 5"/>
            <p:cNvSpPr txBox="1"/>
            <p:nvPr/>
          </p:nvSpPr>
          <p:spPr>
            <a:xfrm>
              <a:off x="685799" y="2057400"/>
              <a:ext cx="1968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(a) Before reaction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24837" y="3813517"/>
            <a:ext cx="3326331" cy="2136652"/>
            <a:chOff x="4513333" y="2057400"/>
            <a:chExt cx="3916097" cy="2936984"/>
          </a:xfrm>
        </p:grpSpPr>
        <p:pic>
          <p:nvPicPr>
            <p:cNvPr id="21" name="Picture 20" descr="C:\Users\tshen\Documents\My research work\2010-2013 data and papers\2212 FNAL-development\2212 magnet devleopment\Coil_0227_13\After reaction-FNAL179\IMG_177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3333" y="2057400"/>
              <a:ext cx="3916097" cy="2936984"/>
            </a:xfrm>
            <a:prstGeom prst="rect">
              <a:avLst/>
            </a:prstGeom>
            <a:noFill/>
          </p:spPr>
        </p:pic>
        <p:sp>
          <p:nvSpPr>
            <p:cNvPr id="22" name="TextBox 6"/>
            <p:cNvSpPr txBox="1"/>
            <p:nvPr/>
          </p:nvSpPr>
          <p:spPr>
            <a:xfrm>
              <a:off x="4571999" y="2057400"/>
              <a:ext cx="1833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(b) After reaction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71034" y="6005926"/>
            <a:ext cx="710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Wind and react a Bi-2212 coil (Six layer, 244.5 turns, ID=2a</a:t>
            </a:r>
            <a:r>
              <a:rPr lang="en-US" sz="1400" b="1" baseline="-25000" dirty="0"/>
              <a:t>1</a:t>
            </a:r>
            <a:r>
              <a:rPr lang="en-US" sz="1400" b="1" dirty="0"/>
              <a:t>=33.40 mm, OD=2a</a:t>
            </a:r>
            <a:r>
              <a:rPr lang="en-US" sz="1400" b="1" baseline="-25000" dirty="0"/>
              <a:t>2</a:t>
            </a:r>
            <a:r>
              <a:rPr lang="en-US" sz="1400" b="1" dirty="0"/>
              <a:t>=48.1 mm; Length=2b=57.80 mm; insulation: alumina-silicate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7445" y="3124201"/>
            <a:ext cx="534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Bi-2212 conductor and coil </a:t>
            </a:r>
            <a:r>
              <a:rPr lang="en-US" b="1" dirty="0" smtClean="0">
                <a:solidFill>
                  <a:srgbClr val="002060"/>
                </a:solidFill>
              </a:rPr>
              <a:t>development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T. Shen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AP_L2_Managers_MonthlyRepor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MAP_L2_Managers_MonthlyReport_Template.potx</Template>
  <TotalTime>1040</TotalTime>
  <Words>1331</Words>
  <Application>Microsoft Office PowerPoint</Application>
  <PresentationFormat>On-screen Show (4:3)</PresentationFormat>
  <Paragraphs>188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MAP_L2_Managers_MonthlyReport_Template</vt:lpstr>
      <vt:lpstr>1_MAP_L2_Managers_MonthlyReport_Template</vt:lpstr>
      <vt:lpstr>Technology Development MAP Friday Meeting</vt:lpstr>
      <vt:lpstr>Outline</vt:lpstr>
      <vt:lpstr>Technology Development Activities</vt:lpstr>
      <vt:lpstr>Magnet Design</vt:lpstr>
      <vt:lpstr>PowerPoint Presentation</vt:lpstr>
      <vt:lpstr>201 MHz RF Coupler Update</vt:lpstr>
      <vt:lpstr>PowerPoint Presentation</vt:lpstr>
      <vt:lpstr> MAP Magnets [03-03]</vt:lpstr>
      <vt:lpstr>Rapid Cycling SC Magnet Assembly Work H. Piekarz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Harold Kirk</cp:lastModifiedBy>
  <cp:revision>72</cp:revision>
  <dcterms:created xsi:type="dcterms:W3CDTF">2012-09-01T16:43:44Z</dcterms:created>
  <dcterms:modified xsi:type="dcterms:W3CDTF">2013-04-12T16:00:24Z</dcterms:modified>
</cp:coreProperties>
</file>