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7" r:id="rId10"/>
    <p:sldId id="263" r:id="rId11"/>
    <p:sldId id="268" r:id="rId12"/>
    <p:sldId id="265" r:id="rId13"/>
    <p:sldId id="264" r:id="rId14"/>
    <p:sldId id="266" r:id="rId15"/>
    <p:sldId id="269" r:id="rId16"/>
    <p:sldId id="270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9" autoAdjust="0"/>
    <p:restoredTop sz="94660"/>
  </p:normalViewPr>
  <p:slideViewPr>
    <p:cSldViewPr snapToGrid="0">
      <p:cViewPr varScale="1">
        <p:scale>
          <a:sx n="77" d="100"/>
          <a:sy n="77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00AD34-E8B7-55D6-B96E-A32DFF56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3422232-0745-A514-FFE4-4D89CE196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829066-5F95-6194-78A1-AC85FB539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FC99-ECBE-4203-A43C-DB29E90C5967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99FF28-8638-BDFB-5003-B1BCD532E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14FB0-5F20-184A-28F6-3E728288C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9632-8A9B-4616-BD1C-4E6A794D22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75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2FAF94-5B1F-94A4-B6B7-DFB459D48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33253-4177-1F34-F9F8-3AC7EEF40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2DBD4C-E710-D519-CD23-006D1D589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FC99-ECBE-4203-A43C-DB29E90C5967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F207D6-E3CF-CB46-6994-861A5783B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A30333-E8CC-C7C5-57D5-4B79BC67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9632-8A9B-4616-BD1C-4E6A794D22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54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47EE71B-5C21-25BA-69C0-D225E912C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E3D365-D5E7-9AC5-D9FF-317AE62BE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83A084-443B-7943-6928-894BD1F9D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FC99-ECBE-4203-A43C-DB29E90C5967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49583A-8E00-D73A-89DA-EB2F7760B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6FA53E-460C-44C9-135A-07E9E8D5F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9632-8A9B-4616-BD1C-4E6A794D22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21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C949B-DF63-FB5D-F447-D556B4761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C19036-3DA3-A650-809D-764F7D78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79B4B7-C38F-1A72-2F4F-784A7D425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FC99-ECBE-4203-A43C-DB29E90C5967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53BC40-8950-D452-289C-2DFFC9C7A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F020B5-BE3D-BB6C-FEE1-6D94034B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9632-8A9B-4616-BD1C-4E6A794D22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230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942951-6F5F-149B-23F3-6FA50D75F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D61CA7-4BBE-8FE0-81A0-63D7B0780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884B28-F5F2-F239-8DF6-F846EC28E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FC99-ECBE-4203-A43C-DB29E90C5967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B7E9FD-4E8E-4F1F-2830-918C99E7F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8420AF-4072-3B16-291B-37A08268A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9632-8A9B-4616-BD1C-4E6A794D22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885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FEE2FE-18A5-60B6-05ED-88F33CE7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AF49FA-829A-B8E8-BABE-88831746C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7973445-0A36-25B8-B7D6-9536DA56F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5C007B4-661D-BCCC-8716-13143A3AB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FC99-ECBE-4203-A43C-DB29E90C5967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AB89D1-2ACC-EDD8-41DD-E30E95D8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AD2E03-7E4E-E652-F5F7-B12795B7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9632-8A9B-4616-BD1C-4E6A794D22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651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17C65-B348-200B-5D3E-0A5C50BA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D0EE45-B76A-ED64-879A-F5FCF3548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9E13EE-311E-6E71-9612-DEB1C79A0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40C07B-CC96-D7C0-C294-BA8E93941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4D22A8E-2A6D-CC2F-51F6-9C3C80FB71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E7E5B2-F8F5-CB1D-591C-31658317D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FC99-ECBE-4203-A43C-DB29E90C5967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C55872D-DAC5-CFE9-6D14-1FE3E0983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424C4D8-567E-EAE7-DD02-284C4999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9632-8A9B-4616-BD1C-4E6A794D22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938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7286EB-C71A-E277-8AB7-0260015F4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AFEE1B-A345-335D-7445-423D60E9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FC99-ECBE-4203-A43C-DB29E90C5967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B28283B-A1D7-A491-2475-820155F47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A320AD-79A1-96DB-DF6D-32A05BBC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9632-8A9B-4616-BD1C-4E6A794D22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24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D5586A9-6EF0-A84B-FDDD-D94F2DEA1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FC99-ECBE-4203-A43C-DB29E90C5967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50D6529-5274-A9EA-B5F7-C3100639C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C92031-99CB-23FC-6D59-4C7362572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9632-8A9B-4616-BD1C-4E6A794D22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2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4F6E78-BAB9-990F-1163-66A6EC799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604C42-08FE-D154-007F-DEA8F4BB2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30FD4-F853-F8F6-5F5E-D64CA2500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125CB5-9991-652F-877A-BC3239F78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FC99-ECBE-4203-A43C-DB29E90C5967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28C1BD-D176-C84E-5A8D-27D65CD94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178573-2227-DD89-2781-72CACE832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9632-8A9B-4616-BD1C-4E6A794D22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387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B0BF-1AF7-393B-D9DB-BA58EE2E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F6C2FDC-529A-3AFC-53B2-078853F24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49717E-88C5-9324-F64B-650199796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2290AC-05B6-5DC0-C4D3-CCE56BB50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FC99-ECBE-4203-A43C-DB29E90C5967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EF358E-AA2A-96CB-0270-A98C0F77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CE0B4C-C290-AFE3-B041-0954869BF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9632-8A9B-4616-BD1C-4E6A794D22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37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A151D2F-31EA-473D-3657-58112C1F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0AF83-46FD-EA1F-ED8F-D6FB6FA2A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AD59BC-25B2-F667-FAA8-C78DAD3A7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CFC99-ECBE-4203-A43C-DB29E90C5967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5F7753-9855-F3FA-207E-5588316AF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08C2CA-D311-FDD8-B678-7DAE5E5FF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59632-8A9B-4616-BD1C-4E6A794D22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3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8834D6-3AD6-6EFC-D603-7185AE01B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/>
              <a:t>Beam Measurement using Drone – drone beam calibration</a:t>
            </a:r>
            <a:endParaRPr lang="zh-CN" altLang="en-US" sz="48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23FF46D-511E-AAC2-DDBB-52712E9AA5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err="1"/>
              <a:t>Jixia</a:t>
            </a:r>
            <a:r>
              <a:rPr lang="en-US" altLang="zh-CN" dirty="0"/>
              <a:t> Li</a:t>
            </a:r>
          </a:p>
          <a:p>
            <a:r>
              <a:rPr lang="en-US" altLang="zh-CN" dirty="0"/>
              <a:t>2024/11/11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7244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F8944F-84A7-043D-0F03-9B081C9EC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of circular (wo metal ground)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89703B8-AC42-1FCF-A84F-15807C01E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7" y="1845503"/>
            <a:ext cx="7517112" cy="4351338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AB52785-A969-1C89-0265-0FE48BA2F14C}"/>
              </a:ext>
            </a:extLst>
          </p:cNvPr>
          <p:cNvSpPr txBox="1"/>
          <p:nvPr/>
        </p:nvSpPr>
        <p:spPr>
          <a:xfrm>
            <a:off x="8559446" y="2057113"/>
            <a:ext cx="33873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Simulation from datasheet</a:t>
            </a:r>
          </a:p>
          <a:p>
            <a:r>
              <a:rPr lang="en-US" altLang="zh-CN" dirty="0"/>
              <a:t> of the manufacture</a:t>
            </a:r>
          </a:p>
          <a:p>
            <a:endParaRPr lang="en-US" altLang="zh-CN" dirty="0"/>
          </a:p>
          <a:p>
            <a:r>
              <a:rPr lang="en-US" altLang="zh-CN" dirty="0"/>
              <a:t>Only 700 MHz is within our range. </a:t>
            </a:r>
            <a:endParaRPr lang="zh-CN" altLang="en-US" dirty="0"/>
          </a:p>
        </p:txBody>
      </p:sp>
      <p:pic>
        <p:nvPicPr>
          <p:cNvPr id="7" name="内容占位符 4">
            <a:extLst>
              <a:ext uri="{FF2B5EF4-FFF2-40B4-BE49-F238E27FC236}">
                <a16:creationId xmlns:a16="http://schemas.microsoft.com/office/drawing/2014/main" id="{0AC4C6A8-7DF4-DB94-877D-08FA776EE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66332" y="3500441"/>
            <a:ext cx="1960687" cy="261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16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A0490-6652-5778-9D65-51D7FCF08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334DF4-A1DE-7089-08F8-44402D1C0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2d-Interpolated Simulated Beam – circular</a:t>
            </a:r>
            <a:endParaRPr lang="zh-CN" altLang="en-US" sz="36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EE18B8D-C76B-DCEB-7BD8-AD79C1C49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915" y="1690688"/>
            <a:ext cx="5584637" cy="3268938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6813A1-11A5-DEB9-AE14-9ACEF1658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7126" y="1690688"/>
            <a:ext cx="5584634" cy="326893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8466124-B9C7-1654-1C04-3E0BCF0EF032}"/>
              </a:ext>
            </a:extLst>
          </p:cNvPr>
          <p:cNvSpPr txBox="1"/>
          <p:nvPr/>
        </p:nvSpPr>
        <p:spPr>
          <a:xfrm>
            <a:off x="1781749" y="5675243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Dipole 2 outside GS2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B3129F-BC36-0B6C-A55A-9168573FBC2A}"/>
              </a:ext>
            </a:extLst>
          </p:cNvPr>
          <p:cNvSpPr txBox="1"/>
          <p:nvPr/>
        </p:nvSpPr>
        <p:spPr>
          <a:xfrm>
            <a:off x="7476836" y="5675243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Circular outside GS2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9917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FFDA2-387C-AE12-DD93-4BEB2A563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28466-BB4E-9C66-4DFD-4F92CDD56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Drone Beam – dipole2 outside GS2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F0FF331-9802-BB20-0CA4-1A2F001E3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915" y="1690688"/>
            <a:ext cx="5584637" cy="3268938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873C04-1FAB-8393-58FE-352B4B362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7125" y="1690688"/>
            <a:ext cx="5584636" cy="326893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13783B7-F2AA-D4EE-9977-1FE0A1E38088}"/>
              </a:ext>
            </a:extLst>
          </p:cNvPr>
          <p:cNvSpPr txBox="1"/>
          <p:nvPr/>
        </p:nvSpPr>
        <p:spPr>
          <a:xfrm>
            <a:off x="1876326" y="5675243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Without calibration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AAD1B77-0EEC-B52A-8E69-8124F4DBE1A4}"/>
              </a:ext>
            </a:extLst>
          </p:cNvPr>
          <p:cNvSpPr txBox="1"/>
          <p:nvPr/>
        </p:nvSpPr>
        <p:spPr>
          <a:xfrm>
            <a:off x="7697249" y="5675243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With calibration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502EF43-8BF7-5082-3AC5-AE1AC53E78E9}"/>
              </a:ext>
            </a:extLst>
          </p:cNvPr>
          <p:cNvSpPr txBox="1"/>
          <p:nvPr/>
        </p:nvSpPr>
        <p:spPr>
          <a:xfrm>
            <a:off x="4105834" y="6123543"/>
            <a:ext cx="334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Dipole2 is 10 cm above ground.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4045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A8241E-286A-C22C-E3AA-3F805CD8F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Drone Beam – dipole2 inside GS2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E5F0ECE-9200-7CC4-9BE7-004F079CB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5" y="1690688"/>
            <a:ext cx="5584637" cy="3268938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3F8497-384B-17C1-AE51-795BB38B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125" y="1690688"/>
            <a:ext cx="5584637" cy="326893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596A3BD-DF87-B3FD-5F85-623FC09FCE22}"/>
              </a:ext>
            </a:extLst>
          </p:cNvPr>
          <p:cNvSpPr txBox="1"/>
          <p:nvPr/>
        </p:nvSpPr>
        <p:spPr>
          <a:xfrm>
            <a:off x="1876326" y="5672701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Without calibration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F0883FE-60BC-CCE4-747E-2BA428FF0E07}"/>
              </a:ext>
            </a:extLst>
          </p:cNvPr>
          <p:cNvSpPr txBox="1"/>
          <p:nvPr/>
        </p:nvSpPr>
        <p:spPr>
          <a:xfrm>
            <a:off x="7697249" y="5675243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With calibration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82D8A4B-FC9C-C713-7689-F9FFE60A5135}"/>
              </a:ext>
            </a:extLst>
          </p:cNvPr>
          <p:cNvSpPr txBox="1"/>
          <p:nvPr/>
        </p:nvSpPr>
        <p:spPr>
          <a:xfrm>
            <a:off x="4105834" y="6123543"/>
            <a:ext cx="334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Dipole2 is 10 cm above ground.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465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59254-02E9-2874-72A7-9FED25AD9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A68CAA-55A8-6C44-D67D-33B4DFA8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Drone Beam – circular outside GS2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059F4CB-F2F0-EB04-BD67-B5ADEDD0F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915" y="1690688"/>
            <a:ext cx="5584637" cy="3268938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35E803F-17DA-0A7E-A2F6-5EFC87158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7125" y="1690688"/>
            <a:ext cx="5584636" cy="326893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BFDD544-629A-C443-A36C-BC5A4176B329}"/>
              </a:ext>
            </a:extLst>
          </p:cNvPr>
          <p:cNvSpPr txBox="1"/>
          <p:nvPr/>
        </p:nvSpPr>
        <p:spPr>
          <a:xfrm>
            <a:off x="1876326" y="5675243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Without calibration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F612FF7-B953-78FF-0D72-9C22E03AE7B1}"/>
              </a:ext>
            </a:extLst>
          </p:cNvPr>
          <p:cNvSpPr txBox="1"/>
          <p:nvPr/>
        </p:nvSpPr>
        <p:spPr>
          <a:xfrm>
            <a:off x="7697249" y="5664075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With calibration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AAEDDEE-3537-457B-B320-276ECCE31474}"/>
              </a:ext>
            </a:extLst>
          </p:cNvPr>
          <p:cNvSpPr txBox="1"/>
          <p:nvPr/>
        </p:nvSpPr>
        <p:spPr>
          <a:xfrm>
            <a:off x="4112403" y="6123543"/>
            <a:ext cx="3190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Circular feed is on the ground.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6111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3E1937-D67F-6833-1E69-04B3FA3A9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Linear plot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A7047F2-08AC-9239-B0F4-963B247E2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99" y="1920853"/>
            <a:ext cx="8779001" cy="4160881"/>
          </a:xfrm>
        </p:spPr>
      </p:pic>
    </p:spTree>
    <p:extLst>
      <p:ext uri="{BB962C8B-B14F-4D97-AF65-F5344CB8AC3E}">
        <p14:creationId xmlns:p14="http://schemas.microsoft.com/office/powerpoint/2010/main" val="3363100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628878-C5B6-5637-81F6-61CBFFD07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 plot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FAA5DE2-E187-C113-C53E-9EF1292AD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27" y="1928474"/>
            <a:ext cx="8832345" cy="4145639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9D5DBD2-2AED-6411-CCF6-5715BF6A85DD}"/>
              </a:ext>
            </a:extLst>
          </p:cNvPr>
          <p:cNvSpPr txBox="1"/>
          <p:nvPr/>
        </p:nvSpPr>
        <p:spPr>
          <a:xfrm rot="16200000">
            <a:off x="1272183" y="3593649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836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9F1DC70-46FC-FFB9-C8A4-3CE8AC483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49496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 Comparison of drone, Sun &amp; Simulation</a:t>
            </a:r>
            <a:endParaRPr lang="zh-CN" altLang="en-US" sz="4000" dirty="0"/>
          </a:p>
        </p:txBody>
      </p:sp>
      <p:sp>
        <p:nvSpPr>
          <p:cNvPr id="5" name="内容占位符 3">
            <a:extLst>
              <a:ext uri="{FF2B5EF4-FFF2-40B4-BE49-F238E27FC236}">
                <a16:creationId xmlns:a16="http://schemas.microsoft.com/office/drawing/2014/main" id="{44D60006-40BF-F495-0637-45D3BC14E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68760"/>
            <a:ext cx="10515600" cy="378612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Drone (Top) vs Sun (bottom left, EW beam) vs Simulation (bottom right, NS beam)</a:t>
            </a:r>
            <a:endParaRPr lang="zh-CN" altLang="en-US" sz="20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417BE30-EDC3-25D7-E4DE-79C2F557E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8" y="3490732"/>
            <a:ext cx="5787082" cy="29010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6856B90-E9FD-7CC7-2D37-5A6FFB0D3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329" y="3679401"/>
            <a:ext cx="5789753" cy="276000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01B3DA3-D4D2-9F83-B200-C0D94FE870C6}"/>
              </a:ext>
            </a:extLst>
          </p:cNvPr>
          <p:cNvSpPr txBox="1"/>
          <p:nvPr/>
        </p:nvSpPr>
        <p:spPr>
          <a:xfrm>
            <a:off x="10058400" y="3756372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Sun et. al. 2022</a:t>
            </a:r>
            <a:endParaRPr lang="zh-CN" altLang="en-US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41735122-1A44-14FB-72B6-1CA25760F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2" y="895782"/>
            <a:ext cx="5803333" cy="2736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E83311D-06D3-6574-DEFE-839F5EB90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985" y="981887"/>
            <a:ext cx="5738071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5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D912D5-BF44-2B48-4938-A570F257B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 types of antenna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9104F0A-2AFC-1A88-432E-35CA7A7B8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2" y="2016690"/>
            <a:ext cx="5244230" cy="3933173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1D3E1C5-2E92-7383-4A1E-E8B44384948E}"/>
              </a:ext>
            </a:extLst>
          </p:cNvPr>
          <p:cNvSpPr txBox="1"/>
          <p:nvPr/>
        </p:nvSpPr>
        <p:spPr>
          <a:xfrm>
            <a:off x="1336144" y="5934670"/>
            <a:ext cx="2874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Dipole Antenna</a:t>
            </a:r>
          </a:p>
          <a:p>
            <a:r>
              <a:rPr lang="en-US" altLang="zh-CN" dirty="0"/>
              <a:t>3 meter above ground</a:t>
            </a:r>
          </a:p>
          <a:p>
            <a:r>
              <a:rPr lang="en-US" altLang="zh-CN" dirty="0"/>
              <a:t>Drone over 100 meter high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F5ABB9C-F8EB-4F17-C99C-D6378A761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9" b="21415"/>
          <a:stretch/>
        </p:blipFill>
        <p:spPr>
          <a:xfrm>
            <a:off x="6096000" y="2016690"/>
            <a:ext cx="4150290" cy="393922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CCEAE77-E70B-E9BB-7C9E-4654F40F191C}"/>
              </a:ext>
            </a:extLst>
          </p:cNvPr>
          <p:cNvSpPr txBox="1"/>
          <p:nvPr/>
        </p:nvSpPr>
        <p:spPr>
          <a:xfrm>
            <a:off x="6987470" y="5949863"/>
            <a:ext cx="2874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Feed Antenna</a:t>
            </a:r>
          </a:p>
          <a:p>
            <a:r>
              <a:rPr lang="en-US" altLang="zh-CN" dirty="0"/>
              <a:t>0.5 meter above ground</a:t>
            </a:r>
          </a:p>
          <a:p>
            <a:r>
              <a:rPr lang="en-US" altLang="zh-CN" dirty="0"/>
              <a:t>Drone over 100 meter high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967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ADCC10-52C2-3DA5-54EA-8DDAECF03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Drone Beam Measured by Dipole vs Feed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D47B6A0-8731-4923-6F8A-1F7F69A57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676"/>
            <a:ext cx="5977054" cy="3489613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BF8F2F2-132C-37A3-ADC3-5B4EF4B8E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937" y="2000676"/>
            <a:ext cx="5977055" cy="348961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CBA8F9B-A3C3-F758-8378-27AABA4E5588}"/>
              </a:ext>
            </a:extLst>
          </p:cNvPr>
          <p:cNvSpPr txBox="1"/>
          <p:nvPr/>
        </p:nvSpPr>
        <p:spPr>
          <a:xfrm>
            <a:off x="1336144" y="5934670"/>
            <a:ext cx="2874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Dipole Antenna</a:t>
            </a:r>
          </a:p>
          <a:p>
            <a:r>
              <a:rPr lang="en-US" altLang="zh-CN" dirty="0"/>
              <a:t>3 meter above ground</a:t>
            </a:r>
          </a:p>
          <a:p>
            <a:r>
              <a:rPr lang="en-US" altLang="zh-CN" dirty="0"/>
              <a:t>Drone over 100 meter high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E92D037-D0B5-0CE1-8E68-1B60103D2BA9}"/>
              </a:ext>
            </a:extLst>
          </p:cNvPr>
          <p:cNvSpPr txBox="1"/>
          <p:nvPr/>
        </p:nvSpPr>
        <p:spPr>
          <a:xfrm>
            <a:off x="6987470" y="5949863"/>
            <a:ext cx="2874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Feed Antenna</a:t>
            </a:r>
          </a:p>
          <a:p>
            <a:r>
              <a:rPr lang="en-US" altLang="zh-CN" dirty="0"/>
              <a:t>0.5 meter above ground</a:t>
            </a:r>
          </a:p>
          <a:p>
            <a:r>
              <a:rPr lang="en-US" altLang="zh-CN" dirty="0"/>
              <a:t>Drone over 100 meter high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1983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B59C53-0861-4F2B-F361-0C5FE726A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Corrected Cylinder Beam (dipole)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469B822-3D6C-AA53-642F-D825F0897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0" y="1675030"/>
            <a:ext cx="10515600" cy="5032400"/>
          </a:xfrm>
        </p:spPr>
      </p:pic>
    </p:spTree>
    <p:extLst>
      <p:ext uri="{BB962C8B-B14F-4D97-AF65-F5344CB8AC3E}">
        <p14:creationId xmlns:p14="http://schemas.microsoft.com/office/powerpoint/2010/main" val="3909894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96753-E4A6-F9A9-DE58-7F3121213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24B3B-A6BD-6388-3B68-0169A8CC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Corrected Cylinder Beam (feed)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DB86A109-91FF-A507-16B0-BBAD0D8CB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75" y="1575711"/>
            <a:ext cx="10274804" cy="4917164"/>
          </a:xfrm>
        </p:spPr>
      </p:pic>
    </p:spTree>
    <p:extLst>
      <p:ext uri="{BB962C8B-B14F-4D97-AF65-F5344CB8AC3E}">
        <p14:creationId xmlns:p14="http://schemas.microsoft.com/office/powerpoint/2010/main" val="4461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B737E6-E311-439C-4D50-0985BA090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Dipole2 and circular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7B1CC75-D56E-C835-3E29-9789086F1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90" y="1541632"/>
            <a:ext cx="3383711" cy="4511616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62F6B4-E92F-7638-2F93-5E1EF9B5E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6" y="1541632"/>
            <a:ext cx="3383711" cy="45116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97CE25-B63A-29B8-18B0-76E3DF26F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85" y="1541631"/>
            <a:ext cx="3383711" cy="451161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3CB589E-043F-DB8B-2247-BB61EDA8DB37}"/>
              </a:ext>
            </a:extLst>
          </p:cNvPr>
          <p:cNvSpPr txBox="1"/>
          <p:nvPr/>
        </p:nvSpPr>
        <p:spPr>
          <a:xfrm>
            <a:off x="407177" y="6186039"/>
            <a:ext cx="3430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New dipole made by </a:t>
            </a:r>
            <a:r>
              <a:rPr lang="en-US" altLang="zh-CN" dirty="0" err="1"/>
              <a:t>Suonanben</a:t>
            </a:r>
            <a:endParaRPr lang="en-US" altLang="zh-CN" dirty="0"/>
          </a:p>
          <a:p>
            <a:r>
              <a:rPr lang="en-US" altLang="zh-CN" dirty="0"/>
              <a:t>(have balun part)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36D8B3F-88B2-9CDB-72C6-913B92AEC840}"/>
              </a:ext>
            </a:extLst>
          </p:cNvPr>
          <p:cNvSpPr txBox="1"/>
          <p:nvPr/>
        </p:nvSpPr>
        <p:spPr>
          <a:xfrm>
            <a:off x="4698746" y="6171603"/>
            <a:ext cx="3029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Circular polarization antenna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5DDE45C-82E6-98B6-DA4F-2AA5018E9196}"/>
              </a:ext>
            </a:extLst>
          </p:cNvPr>
          <p:cNvSpPr txBox="1"/>
          <p:nvPr/>
        </p:nvSpPr>
        <p:spPr>
          <a:xfrm>
            <a:off x="8354078" y="6065589"/>
            <a:ext cx="3837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Experiment done inside/outside GS2 site.</a:t>
            </a:r>
          </a:p>
          <a:p>
            <a:r>
              <a:rPr lang="en-US" altLang="zh-CN" sz="1600" dirty="0"/>
              <a:t>(i.e. with/without ground metal net.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78541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7B5BF0-CF78-B2A8-1DAE-7DE8252E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of dipole2 (wo/</a:t>
            </a:r>
            <a:r>
              <a:rPr lang="en-US" altLang="zh-CN" dirty="0" err="1"/>
              <a:t>wi</a:t>
            </a:r>
            <a:r>
              <a:rPr lang="en-US" altLang="zh-CN" dirty="0"/>
              <a:t> metal ground)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1A8BB39-8057-EBA7-BC3D-57A81325C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95" y="1765365"/>
            <a:ext cx="4986424" cy="2918778"/>
          </a:xfr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44FE65C-5AEC-C356-3C21-38290078F190}"/>
              </a:ext>
            </a:extLst>
          </p:cNvPr>
          <p:cNvSpPr txBox="1"/>
          <p:nvPr/>
        </p:nvSpPr>
        <p:spPr>
          <a:xfrm>
            <a:off x="7128221" y="5262457"/>
            <a:ext cx="2909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Inside GS2 site</a:t>
            </a:r>
          </a:p>
          <a:p>
            <a:r>
              <a:rPr lang="en-US" altLang="zh-CN" dirty="0"/>
              <a:t>(i.e. with ground metal net.)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7FBF6B4-00CE-54B3-D458-D7EC7E7C64DE}"/>
              </a:ext>
            </a:extLst>
          </p:cNvPr>
          <p:cNvSpPr txBox="1"/>
          <p:nvPr/>
        </p:nvSpPr>
        <p:spPr>
          <a:xfrm>
            <a:off x="991502" y="5262458"/>
            <a:ext cx="3243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Outside GS2 site</a:t>
            </a:r>
          </a:p>
          <a:p>
            <a:r>
              <a:rPr lang="en-US" altLang="zh-CN" dirty="0"/>
              <a:t>(i.e. without ground metal net.)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9012231-236C-20AD-0433-A84528402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8" y="1765365"/>
            <a:ext cx="4986425" cy="291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16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04B62-36E2-E9A9-BFBD-F8FDAF0F7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32BF90-DCA5-72B4-3FC6-F10940EA2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2d-Interpolated Simulated Beam – dipole2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44A6B11-9B6A-09F7-C775-A8D3B2B84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17" y="1785578"/>
            <a:ext cx="5043182" cy="2952000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C7A68A-2DBC-F5C6-2CC3-F527DA5F9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7851" y="1785578"/>
            <a:ext cx="5043182" cy="2952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5DF4743-0D5A-B119-BFBD-A14156AA676E}"/>
              </a:ext>
            </a:extLst>
          </p:cNvPr>
          <p:cNvSpPr txBox="1"/>
          <p:nvPr/>
        </p:nvSpPr>
        <p:spPr>
          <a:xfrm>
            <a:off x="7128221" y="5262457"/>
            <a:ext cx="2909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Inside GS2 site</a:t>
            </a:r>
          </a:p>
          <a:p>
            <a:r>
              <a:rPr lang="en-US" altLang="zh-CN" dirty="0"/>
              <a:t>(i.e. with ground metal net.)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5D164DC-A172-C54F-7510-0B3469B1A893}"/>
              </a:ext>
            </a:extLst>
          </p:cNvPr>
          <p:cNvSpPr txBox="1"/>
          <p:nvPr/>
        </p:nvSpPr>
        <p:spPr>
          <a:xfrm>
            <a:off x="991502" y="5262458"/>
            <a:ext cx="3243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Outside GS2 site</a:t>
            </a:r>
          </a:p>
          <a:p>
            <a:r>
              <a:rPr lang="en-US" altLang="zh-CN" dirty="0"/>
              <a:t>(i.e. without ground metal net.)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5284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308</Words>
  <Application>Microsoft Office PowerPoint</Application>
  <PresentationFormat>宽屏</PresentationFormat>
  <Paragraphs>61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0" baseType="lpstr">
      <vt:lpstr>等线</vt:lpstr>
      <vt:lpstr>等线 Light</vt:lpstr>
      <vt:lpstr>Arial</vt:lpstr>
      <vt:lpstr>Office 主题​​</vt:lpstr>
      <vt:lpstr>Beam Measurement using Drone – drone beam calibration</vt:lpstr>
      <vt:lpstr> Comparison of drone, Sun &amp; Simulation</vt:lpstr>
      <vt:lpstr>2 types of antenna</vt:lpstr>
      <vt:lpstr>Drone Beam Measured by Dipole vs Feed</vt:lpstr>
      <vt:lpstr>Corrected Cylinder Beam (dipole)</vt:lpstr>
      <vt:lpstr>Corrected Cylinder Beam (feed)</vt:lpstr>
      <vt:lpstr>Dipole2 and circular</vt:lpstr>
      <vt:lpstr>Simulation of dipole2 (wo/wi metal ground)</vt:lpstr>
      <vt:lpstr>2d-Interpolated Simulated Beam – dipole2</vt:lpstr>
      <vt:lpstr>Simulation of circular (wo metal ground)</vt:lpstr>
      <vt:lpstr>2d-Interpolated Simulated Beam – circular</vt:lpstr>
      <vt:lpstr>Drone Beam – dipole2 outside GS2</vt:lpstr>
      <vt:lpstr>Drone Beam – dipole2 inside GS2</vt:lpstr>
      <vt:lpstr>Drone Beam – circular outside GS2</vt:lpstr>
      <vt:lpstr>Linear plot</vt:lpstr>
      <vt:lpstr>dB plot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lijixia</dc:creator>
  <cp:lastModifiedBy>lijixia</cp:lastModifiedBy>
  <cp:revision>32</cp:revision>
  <dcterms:created xsi:type="dcterms:W3CDTF">2024-11-04T01:53:37Z</dcterms:created>
  <dcterms:modified xsi:type="dcterms:W3CDTF">2024-11-12T13:18:47Z</dcterms:modified>
</cp:coreProperties>
</file>