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75" r:id="rId2"/>
    <p:sldId id="281" r:id="rId3"/>
    <p:sldId id="280" r:id="rId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Machine Coordinator" id="{699FFD18-3F49-1144-B6CD-9EA17FBBE51D}">
          <p14:sldIdLst>
            <p14:sldId id="275"/>
          </p14:sldIdLst>
        </p14:section>
        <p14:section name="FESS Update" id="{D6324708-1DB5-8B42-8373-58F8F9FDC90F}">
          <p14:sldIdLst>
            <p14:sldId id="281"/>
          </p14:sldIdLst>
        </p14:section>
        <p14:section name="9-O'Clock report" id="{5BCD49B2-59DF-6044-B368-C96BA21A3077}">
          <p14:sldIdLst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MacLean" initials="DM" lastIdx="1" clrIdx="0">
    <p:extLst>
      <p:ext uri="{19B8F6BF-5375-455C-9EA6-DF929625EA0E}">
        <p15:presenceInfo xmlns:p15="http://schemas.microsoft.com/office/powerpoint/2012/main" userId="51c8b332a98d6c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F7F7F"/>
    <a:srgbClr val="000000"/>
    <a:srgbClr val="004C97"/>
    <a:srgbClr val="505050"/>
    <a:srgbClr val="97D7EB"/>
    <a:srgbClr val="98D7EA"/>
    <a:srgbClr val="98D7EB"/>
    <a:srgbClr val="50504E"/>
    <a:srgbClr val="4E4E4E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16419F-B741-564D-86FC-4EFE6F797513}" v="1" dt="2024-11-15T00:30:47.02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3" autoAdjust="0"/>
    <p:restoredTop sz="96091"/>
  </p:normalViewPr>
  <p:slideViewPr>
    <p:cSldViewPr snapToGrid="0" snapToObjects="1" showGuides="1">
      <p:cViewPr varScale="1">
        <p:scale>
          <a:sx n="182" d="100"/>
          <a:sy n="182" d="100"/>
        </p:scale>
        <p:origin x="184" y="118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K Santucci" userId="da0f49fa-c840-496c-88f6-bf3517000abb" providerId="ADAL" clId="{9B8349BA-15AC-D046-BFAA-8CB49D0161A2}"/>
    <pc:docChg chg="undo custSel modSld">
      <pc:chgData name="James K Santucci" userId="da0f49fa-c840-496c-88f6-bf3517000abb" providerId="ADAL" clId="{9B8349BA-15AC-D046-BFAA-8CB49D0161A2}" dt="2024-10-18T15:50:12.831" v="443" actId="20577"/>
      <pc:docMkLst>
        <pc:docMk/>
      </pc:docMkLst>
      <pc:sldChg chg="modSp mod">
        <pc:chgData name="James K Santucci" userId="da0f49fa-c840-496c-88f6-bf3517000abb" providerId="ADAL" clId="{9B8349BA-15AC-D046-BFAA-8CB49D0161A2}" dt="2024-10-18T15:50:12.831" v="443" actId="20577"/>
        <pc:sldMkLst>
          <pc:docMk/>
          <pc:sldMk cId="3784689877" sldId="275"/>
        </pc:sldMkLst>
        <pc:spChg chg="mod">
          <ac:chgData name="James K Santucci" userId="da0f49fa-c840-496c-88f6-bf3517000abb" providerId="ADAL" clId="{9B8349BA-15AC-D046-BFAA-8CB49D0161A2}" dt="2024-10-18T15:50:12.831" v="443" actId="20577"/>
          <ac:spMkLst>
            <pc:docMk/>
            <pc:sldMk cId="3784689877" sldId="275"/>
            <ac:spMk id="7" creationId="{12D8BEBD-EFCB-8016-C228-6FBA79213D7A}"/>
          </ac:spMkLst>
        </pc:spChg>
      </pc:sldChg>
      <pc:sldChg chg="modSp mod">
        <pc:chgData name="James K Santucci" userId="da0f49fa-c840-496c-88f6-bf3517000abb" providerId="ADAL" clId="{9B8349BA-15AC-D046-BFAA-8CB49D0161A2}" dt="2024-10-15T22:52:43.812" v="313" actId="20577"/>
        <pc:sldMkLst>
          <pc:docMk/>
          <pc:sldMk cId="4176772354" sldId="280"/>
        </pc:sldMkLst>
        <pc:spChg chg="mod">
          <ac:chgData name="James K Santucci" userId="da0f49fa-c840-496c-88f6-bf3517000abb" providerId="ADAL" clId="{9B8349BA-15AC-D046-BFAA-8CB49D0161A2}" dt="2024-10-15T22:52:43.812" v="313" actId="20577"/>
          <ac:spMkLst>
            <pc:docMk/>
            <pc:sldMk cId="4176772354" sldId="280"/>
            <ac:spMk id="7" creationId="{12D8BEBD-EFCB-8016-C228-6FBA79213D7A}"/>
          </ac:spMkLst>
        </pc:spChg>
      </pc:sldChg>
      <pc:sldChg chg="modSp mod">
        <pc:chgData name="James K Santucci" userId="da0f49fa-c840-496c-88f6-bf3517000abb" providerId="ADAL" clId="{9B8349BA-15AC-D046-BFAA-8CB49D0161A2}" dt="2024-10-15T22:43:23.780" v="231" actId="13926"/>
        <pc:sldMkLst>
          <pc:docMk/>
          <pc:sldMk cId="141328731" sldId="281"/>
        </pc:sldMkLst>
        <pc:spChg chg="mod">
          <ac:chgData name="James K Santucci" userId="da0f49fa-c840-496c-88f6-bf3517000abb" providerId="ADAL" clId="{9B8349BA-15AC-D046-BFAA-8CB49D0161A2}" dt="2024-10-15T22:43:23.780" v="231" actId="13926"/>
          <ac:spMkLst>
            <pc:docMk/>
            <pc:sldMk cId="141328731" sldId="281"/>
            <ac:spMk id="2" creationId="{E7C739FF-31A3-CC57-1C5A-D0DCBE341F17}"/>
          </ac:spMkLst>
        </pc:spChg>
      </pc:sldChg>
    </pc:docChg>
  </pc:docChgLst>
  <pc:docChgLst>
    <pc:chgData name="James K Santucci" userId="da0f49fa-c840-496c-88f6-bf3517000abb" providerId="ADAL" clId="{D50C2D87-9C7A-CB46-AEF1-C92F44B7A1D9}"/>
    <pc:docChg chg="undo custSel delSld modSld modSection">
      <pc:chgData name="James K Santucci" userId="da0f49fa-c840-496c-88f6-bf3517000abb" providerId="ADAL" clId="{D50C2D87-9C7A-CB46-AEF1-C92F44B7A1D9}" dt="2024-10-04T15:54:57.717" v="145" actId="20577"/>
      <pc:docMkLst>
        <pc:docMk/>
      </pc:docMkLst>
      <pc:sldChg chg="modSp mod">
        <pc:chgData name="James K Santucci" userId="da0f49fa-c840-496c-88f6-bf3517000abb" providerId="ADAL" clId="{D50C2D87-9C7A-CB46-AEF1-C92F44B7A1D9}" dt="2024-10-04T15:39:45.941" v="65" actId="20577"/>
        <pc:sldMkLst>
          <pc:docMk/>
          <pc:sldMk cId="3784689877" sldId="275"/>
        </pc:sldMkLst>
        <pc:spChg chg="mod">
          <ac:chgData name="James K Santucci" userId="da0f49fa-c840-496c-88f6-bf3517000abb" providerId="ADAL" clId="{D50C2D87-9C7A-CB46-AEF1-C92F44B7A1D9}" dt="2024-10-04T15:39:45.941" v="65" actId="20577"/>
          <ac:spMkLst>
            <pc:docMk/>
            <pc:sldMk cId="3784689877" sldId="275"/>
            <ac:spMk id="7" creationId="{12D8BEBD-EFCB-8016-C228-6FBA79213D7A}"/>
          </ac:spMkLst>
        </pc:spChg>
      </pc:sldChg>
      <pc:sldChg chg="modSp mod">
        <pc:chgData name="James K Santucci" userId="da0f49fa-c840-496c-88f6-bf3517000abb" providerId="ADAL" clId="{D50C2D87-9C7A-CB46-AEF1-C92F44B7A1D9}" dt="2024-10-04T15:54:57.717" v="145" actId="20577"/>
        <pc:sldMkLst>
          <pc:docMk/>
          <pc:sldMk cId="4176772354" sldId="280"/>
        </pc:sldMkLst>
        <pc:spChg chg="mod">
          <ac:chgData name="James K Santucci" userId="da0f49fa-c840-496c-88f6-bf3517000abb" providerId="ADAL" clId="{D50C2D87-9C7A-CB46-AEF1-C92F44B7A1D9}" dt="2024-10-04T15:54:57.717" v="145" actId="20577"/>
          <ac:spMkLst>
            <pc:docMk/>
            <pc:sldMk cId="4176772354" sldId="280"/>
            <ac:spMk id="7" creationId="{12D8BEBD-EFCB-8016-C228-6FBA79213D7A}"/>
          </ac:spMkLst>
        </pc:spChg>
      </pc:sldChg>
      <pc:sldChg chg="modSp mod">
        <pc:chgData name="James K Santucci" userId="da0f49fa-c840-496c-88f6-bf3517000abb" providerId="ADAL" clId="{D50C2D87-9C7A-CB46-AEF1-C92F44B7A1D9}" dt="2024-10-04T15:50:10.002" v="141" actId="20577"/>
        <pc:sldMkLst>
          <pc:docMk/>
          <pc:sldMk cId="141328731" sldId="281"/>
        </pc:sldMkLst>
        <pc:spChg chg="mod">
          <ac:chgData name="James K Santucci" userId="da0f49fa-c840-496c-88f6-bf3517000abb" providerId="ADAL" clId="{D50C2D87-9C7A-CB46-AEF1-C92F44B7A1D9}" dt="2024-10-04T15:50:10.002" v="141" actId="20577"/>
          <ac:spMkLst>
            <pc:docMk/>
            <pc:sldMk cId="141328731" sldId="281"/>
            <ac:spMk id="2" creationId="{E7C739FF-31A3-CC57-1C5A-D0DCBE341F17}"/>
          </ac:spMkLst>
        </pc:spChg>
      </pc:sldChg>
      <pc:sldChg chg="del">
        <pc:chgData name="James K Santucci" userId="da0f49fa-c840-496c-88f6-bf3517000abb" providerId="ADAL" clId="{D50C2D87-9C7A-CB46-AEF1-C92F44B7A1D9}" dt="2024-10-04T15:49:16.355" v="134" actId="2696"/>
        <pc:sldMkLst>
          <pc:docMk/>
          <pc:sldMk cId="2350323363" sldId="283"/>
        </pc:sldMkLst>
      </pc:sldChg>
    </pc:docChg>
  </pc:docChgLst>
  <pc:docChgLst>
    <pc:chgData name="James K Santucci" userId="da0f49fa-c840-496c-88f6-bf3517000abb" providerId="ADAL" clId="{F216419F-B741-564D-86FC-4EFE6F797513}"/>
    <pc:docChg chg="undo custSel modSld">
      <pc:chgData name="James K Santucci" userId="da0f49fa-c840-496c-88f6-bf3517000abb" providerId="ADAL" clId="{F216419F-B741-564D-86FC-4EFE6F797513}" dt="2024-11-15T00:40:16.935" v="665" actId="403"/>
      <pc:docMkLst>
        <pc:docMk/>
      </pc:docMkLst>
      <pc:sldChg chg="modSp mod">
        <pc:chgData name="James K Santucci" userId="da0f49fa-c840-496c-88f6-bf3517000abb" providerId="ADAL" clId="{F216419F-B741-564D-86FC-4EFE6F797513}" dt="2024-11-15T00:00:35.452" v="518" actId="13926"/>
        <pc:sldMkLst>
          <pc:docMk/>
          <pc:sldMk cId="3784689877" sldId="275"/>
        </pc:sldMkLst>
        <pc:spChg chg="mod">
          <ac:chgData name="James K Santucci" userId="da0f49fa-c840-496c-88f6-bf3517000abb" providerId="ADAL" clId="{F216419F-B741-564D-86FC-4EFE6F797513}" dt="2024-11-15T00:00:35.452" v="518" actId="13926"/>
          <ac:spMkLst>
            <pc:docMk/>
            <pc:sldMk cId="3784689877" sldId="275"/>
            <ac:spMk id="7" creationId="{12D8BEBD-EFCB-8016-C228-6FBA79213D7A}"/>
          </ac:spMkLst>
        </pc:spChg>
      </pc:sldChg>
      <pc:sldChg chg="addSp delSp modSp mod">
        <pc:chgData name="James K Santucci" userId="da0f49fa-c840-496c-88f6-bf3517000abb" providerId="ADAL" clId="{F216419F-B741-564D-86FC-4EFE6F797513}" dt="2024-11-15T00:40:16.935" v="665" actId="403"/>
        <pc:sldMkLst>
          <pc:docMk/>
          <pc:sldMk cId="4176772354" sldId="280"/>
        </pc:sldMkLst>
        <pc:spChg chg="add del mod">
          <ac:chgData name="James K Santucci" userId="da0f49fa-c840-496c-88f6-bf3517000abb" providerId="ADAL" clId="{F216419F-B741-564D-86FC-4EFE6F797513}" dt="2024-11-15T00:30:50.281" v="620"/>
          <ac:spMkLst>
            <pc:docMk/>
            <pc:sldMk cId="4176772354" sldId="280"/>
            <ac:spMk id="5" creationId="{5FB0F82E-6AC1-8BC3-525A-3E6AE702FD71}"/>
          </ac:spMkLst>
        </pc:spChg>
        <pc:spChg chg="mod">
          <ac:chgData name="James K Santucci" userId="da0f49fa-c840-496c-88f6-bf3517000abb" providerId="ADAL" clId="{F216419F-B741-564D-86FC-4EFE6F797513}" dt="2024-11-15T00:40:16.935" v="665" actId="403"/>
          <ac:spMkLst>
            <pc:docMk/>
            <pc:sldMk cId="4176772354" sldId="280"/>
            <ac:spMk id="7" creationId="{12D8BEBD-EFCB-8016-C228-6FBA79213D7A}"/>
          </ac:spMkLst>
        </pc:spChg>
      </pc:sldChg>
      <pc:sldChg chg="modSp mod">
        <pc:chgData name="James K Santucci" userId="da0f49fa-c840-496c-88f6-bf3517000abb" providerId="ADAL" clId="{F216419F-B741-564D-86FC-4EFE6F797513}" dt="2024-11-15T00:02:24.639" v="538" actId="400"/>
        <pc:sldMkLst>
          <pc:docMk/>
          <pc:sldMk cId="141328731" sldId="281"/>
        </pc:sldMkLst>
        <pc:spChg chg="mod">
          <ac:chgData name="James K Santucci" userId="da0f49fa-c840-496c-88f6-bf3517000abb" providerId="ADAL" clId="{F216419F-B741-564D-86FC-4EFE6F797513}" dt="2024-11-15T00:02:24.639" v="538" actId="400"/>
          <ac:spMkLst>
            <pc:docMk/>
            <pc:sldMk cId="141328731" sldId="281"/>
            <ac:spMk id="2" creationId="{E7C739FF-31A3-CC57-1C5A-D0DCBE341F1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EB540EBA-2EBA-244E-83BD-BA69FA177D73}" type="datetime1">
              <a:rPr lang="en-US" smtClean="0"/>
              <a:t>11/14/24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FEF34B9-9094-5E42-A715-EF085E1878BC}" type="datetime1">
              <a:rPr lang="en-US" smtClean="0"/>
              <a:t>11/14/24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9D31DB9-ABA5-AB42-8324-DF23E0B8F669}" type="datetime1">
              <a:rPr lang="en-US" smtClean="0"/>
              <a:t>11/14/24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E495A-D283-534D-8BEA-A6EC1CF688CC}" type="datetime1">
              <a:rPr lang="en-US" smtClean="0"/>
              <a:t>11/14/24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AB7563A-6911-BF44-A655-8B7F091A51FE}" type="datetime1">
              <a:rPr lang="en-US" smtClean="0"/>
              <a:t>11/14/24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4D2BE4D-6153-694C-8CAA-8A50EBAF9C7B}" type="datetime1">
              <a:rPr lang="en-US" smtClean="0"/>
              <a:t>11/14/24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6D7984F-5AEF-7B42-9F96-A579DCC107EA}" type="datetime1">
              <a:rPr lang="en-US" smtClean="0"/>
              <a:t>11/14/24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about://../PO/Viewer.aspx?PONUMIN=717353" TargetMode="External"/><Relationship Id="rId2" Type="http://schemas.openxmlformats.org/officeDocument/2006/relationships/hyperlink" Target="https://webreq.fnal.gov/cgi-bin/admin/poForm.pl?poID=57570&amp;urlDeptID=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docs.google.com/presentation/d/121w3A6eS1KbfoV2_u2r8RAw6Vvuxi02l/edit#slide=id.g28c7620cd27_0_0" TargetMode="External"/><Relationship Id="rId4" Type="http://schemas.openxmlformats.org/officeDocument/2006/relationships/hyperlink" Target="https://admd.fnal.gov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21w3A6eS1KbfoV2_u2r8RAw6Vvuxi02l/edit" TargetMode="External"/><Relationship Id="rId2" Type="http://schemas.openxmlformats.org/officeDocument/2006/relationships/hyperlink" Target="https://www-bd.fnal.gov/Elog/?orEntryId=252152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759E53-6333-4FA5-A8A1-36021FFE96F9}"/>
              </a:ext>
            </a:extLst>
          </p:cNvPr>
          <p:cNvSpPr txBox="1"/>
          <p:nvPr/>
        </p:nvSpPr>
        <p:spPr>
          <a:xfrm>
            <a:off x="268940" y="152263"/>
            <a:ext cx="8606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+mj-lt"/>
              </a:rPr>
              <a:t>FAST / IOTA Shutdown 2023-2024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D8BEBD-EFCB-8016-C228-6FBA79213D7A}"/>
              </a:ext>
            </a:extLst>
          </p:cNvPr>
          <p:cNvSpPr txBox="1">
            <a:spLocks/>
          </p:cNvSpPr>
          <p:nvPr/>
        </p:nvSpPr>
        <p:spPr>
          <a:xfrm>
            <a:off x="186117" y="603239"/>
            <a:ext cx="8957883" cy="416425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</a:rPr>
              <a:t>IPI installation and commissioning is our highest priority. </a:t>
            </a:r>
            <a:r>
              <a:rPr lang="en-US" sz="2000" u="sng" dirty="0">
                <a:solidFill>
                  <a:srgbClr val="FF0000"/>
                </a:solidFill>
              </a:rPr>
              <a:t>All</a:t>
            </a:r>
            <a:r>
              <a:rPr lang="en-US" sz="2000" dirty="0">
                <a:solidFill>
                  <a:srgbClr val="FF0000"/>
                </a:solidFill>
              </a:rPr>
              <a:t> hands on deck.</a:t>
            </a:r>
          </a:p>
          <a:p>
            <a:r>
              <a:rPr lang="en-US" sz="2000" dirty="0">
                <a:solidFill>
                  <a:srgbClr val="00B050"/>
                </a:solidFill>
              </a:rPr>
              <a:t>Electric:</a:t>
            </a:r>
            <a:r>
              <a:rPr lang="en-US" sz="2000" dirty="0">
                <a:solidFill>
                  <a:schemeClr val="accent6"/>
                </a:solidFill>
              </a:rPr>
              <a:t>	-IOTA Bake GFCI breakers </a:t>
            </a:r>
            <a:r>
              <a:rPr lang="en-US" sz="1800" dirty="0">
                <a:solidFill>
                  <a:schemeClr val="accent6"/>
                </a:solidFill>
              </a:rPr>
              <a:t>(</a:t>
            </a:r>
            <a:r>
              <a:rPr lang="en-US" sz="1800" dirty="0">
                <a:solidFill>
                  <a:schemeClr val="accent6"/>
                </a:solidFill>
                <a:hlinkClick r:id="rId2"/>
              </a:rPr>
              <a:t>AD/Web 57570</a:t>
            </a:r>
            <a:r>
              <a:rPr lang="en-US" sz="1800" dirty="0">
                <a:solidFill>
                  <a:schemeClr val="accent6"/>
                </a:solidFill>
              </a:rPr>
              <a:t>)</a:t>
            </a:r>
            <a:r>
              <a:rPr lang="en-US" sz="2000" dirty="0">
                <a:solidFill>
                  <a:schemeClr val="accent6"/>
                </a:solidFill>
              </a:rPr>
              <a:t> (no movement)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			-ESB Laser Lab electrical work complete. Need Interlocks</a:t>
            </a:r>
            <a:r>
              <a:rPr lang="en-US" sz="2000" dirty="0">
                <a:solidFill>
                  <a:schemeClr val="accent6"/>
                </a:solidFill>
                <a:highlight>
                  <a:srgbClr val="FFFF00"/>
                </a:highlight>
              </a:rPr>
              <a:t>!!!</a:t>
            </a:r>
            <a:endParaRPr lang="en-US" sz="2000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r>
              <a:rPr lang="en-US" sz="2000" dirty="0">
                <a:solidFill>
                  <a:srgbClr val="00B050"/>
                </a:solidFill>
              </a:rPr>
              <a:t>ES&amp;H:</a:t>
            </a:r>
            <a:r>
              <a:rPr lang="en-US" sz="2000" dirty="0">
                <a:solidFill>
                  <a:schemeClr val="accent6"/>
                </a:solidFill>
              </a:rPr>
              <a:t>	-LLSS in OSC Mode / New South Gate / </a:t>
            </a:r>
            <a:r>
              <a:rPr lang="en-US" sz="2000" dirty="0">
                <a:solidFill>
                  <a:schemeClr val="accent6"/>
                </a:solidFill>
                <a:highlight>
                  <a:srgbClr val="FFFF00"/>
                </a:highlight>
              </a:rPr>
              <a:t>IPI Interlock Install</a:t>
            </a:r>
          </a:p>
          <a:p>
            <a:r>
              <a:rPr lang="en-US" sz="2000" dirty="0">
                <a:solidFill>
                  <a:srgbClr val="00B050"/>
                </a:solidFill>
              </a:rPr>
              <a:t>IPI:</a:t>
            </a:r>
            <a:r>
              <a:rPr lang="en-US" sz="2000" dirty="0">
                <a:solidFill>
                  <a:schemeClr val="accent6"/>
                </a:solidFill>
              </a:rPr>
              <a:t>  		-ESB 480/120VAC Electric Req “being generated” (</a:t>
            </a:r>
            <a:r>
              <a:rPr lang="en-US" sz="2000" b="1" dirty="0">
                <a:solidFill>
                  <a:schemeClr val="accent6"/>
                </a:solidFill>
                <a:highlight>
                  <a:srgbClr val="FFFF00"/>
                </a:highlight>
              </a:rPr>
              <a:t>T&amp;M???</a:t>
            </a:r>
            <a:r>
              <a:rPr lang="en-US" sz="2000" dirty="0">
                <a:solidFill>
                  <a:schemeClr val="accent6"/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       	-Beamline under vacuum. DON’T TOUCH beamline stuff</a:t>
            </a:r>
          </a:p>
          <a:p>
            <a:r>
              <a:rPr lang="en-US" sz="2000" dirty="0">
                <a:solidFill>
                  <a:srgbClr val="00B050"/>
                </a:solidFill>
              </a:rPr>
              <a:t>Water:</a:t>
            </a:r>
            <a:r>
              <a:rPr lang="en-US" sz="2000" dirty="0">
                <a:solidFill>
                  <a:schemeClr val="accent6"/>
                </a:solidFill>
              </a:rPr>
              <a:t>	-</a:t>
            </a:r>
            <a:r>
              <a:rPr lang="en-US" sz="2000" dirty="0">
                <a:solidFill>
                  <a:schemeClr val="accent6"/>
                </a:solidFill>
                <a:highlight>
                  <a:srgbClr val="FFFF00"/>
                </a:highlight>
              </a:rPr>
              <a:t>Chiller repair POSTPONED </a:t>
            </a:r>
            <a:r>
              <a:rPr lang="en-US" sz="1800" dirty="0">
                <a:solidFill>
                  <a:schemeClr val="accent6"/>
                </a:solidFill>
              </a:rPr>
              <a:t>(PO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3"/>
              </a:rPr>
              <a:t>717353</a:t>
            </a:r>
            <a:r>
              <a:rPr lang="en-US" sz="1800" dirty="0">
                <a:solidFill>
                  <a:schemeClr val="accent6"/>
                </a:solidFill>
              </a:rPr>
              <a:t>)</a:t>
            </a: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			-NML sanitary line replacement to start Monday</a:t>
            </a:r>
            <a:endParaRPr lang="en-US" sz="2000" i="1" dirty="0">
              <a:solidFill>
                <a:schemeClr val="accent6"/>
              </a:solidFill>
            </a:endParaRPr>
          </a:p>
          <a:p>
            <a:r>
              <a:rPr lang="en-US" sz="2000" dirty="0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 Shutdown’24: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Support groups are freeing up (</a:t>
            </a:r>
            <a:r>
              <a:rPr lang="en-US" sz="2000" dirty="0">
                <a:solidFill>
                  <a:srgbClr val="000000"/>
                </a:solidFill>
                <a:highlight>
                  <a:srgbClr val="FFFF00"/>
                </a:highlight>
              </a:rPr>
              <a:t>PESD, LCW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  <a:endParaRPr lang="en-US" sz="2000" dirty="0">
              <a:solidFill>
                <a:schemeClr val="accent6"/>
              </a:solidFill>
              <a:highlight>
                <a:srgbClr val="FFFF00"/>
              </a:highlight>
            </a:endParaRPr>
          </a:p>
          <a:p>
            <a:r>
              <a:rPr lang="en-US" sz="2000" i="1" dirty="0">
                <a:solidFill>
                  <a:schemeClr val="accent6"/>
                </a:solidFill>
              </a:rPr>
              <a:t>Inform </a:t>
            </a:r>
            <a:r>
              <a:rPr lang="en-US" sz="2000" i="1" dirty="0">
                <a:solidFill>
                  <a:schemeClr val="accent6"/>
                </a:solidFill>
                <a:hlinkClick r:id="rId5"/>
              </a:rPr>
              <a:t>FAST RunCo</a:t>
            </a:r>
            <a:r>
              <a:rPr lang="en-US" sz="2000" i="1" dirty="0">
                <a:solidFill>
                  <a:schemeClr val="accent6"/>
                </a:solidFill>
              </a:rPr>
              <a:t> of any work on the accelerator—</a:t>
            </a:r>
          </a:p>
          <a:p>
            <a:r>
              <a:rPr lang="en-US" sz="2000" dirty="0">
                <a:solidFill>
                  <a:schemeClr val="accent6"/>
                </a:solidFill>
                <a:highlight>
                  <a:srgbClr val="FFFF00"/>
                </a:highlight>
              </a:rPr>
              <a:t>FSO Walk-down today at 2:30pm. No work to be done during.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C50A44D-1332-7CB8-9C26-E2F82E0B3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Santucci | FAST/IOTA Departmental Meeting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6E8E1-7D3D-AEF9-9F01-200AC7DD49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328FB78-D8F1-EC40-B349-D1BB43435EAF}" type="datetime1">
              <a:rPr lang="en-US" smtClean="0"/>
              <a:t>11/14/24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C739FF-31A3-CC57-1C5A-D0DCBE341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7" y="509723"/>
            <a:ext cx="8686799" cy="4206656"/>
          </a:xfrm>
        </p:spPr>
        <p:txBody>
          <a:bodyPr/>
          <a:lstStyle/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inherit"/>
              </a:rPr>
              <a:t>Roll Up Door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-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Progress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(168986) 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assigned to the “Schedule</a:t>
            </a:r>
            <a:r>
              <a:rPr lang="en-US" sz="2000" b="1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Planner”.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highlight>
                  <a:srgbClr val="FFFF00"/>
                </a:highlight>
                <a:latin typeface="inherit"/>
              </a:rPr>
              <a:t>Clean Y-Strainer</a:t>
            </a:r>
            <a:r>
              <a:rPr lang="en-US" sz="2000" b="1" i="0" u="none" strike="noStrike" dirty="0">
                <a:solidFill>
                  <a:srgbClr val="004C97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– </a:t>
            </a:r>
            <a:r>
              <a:rPr lang="en-US" sz="2000" b="1" i="0" u="none" strike="noStrike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Hold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(181072) 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due to Abatement??</a:t>
            </a:r>
            <a:endParaRPr lang="en-US" sz="2000" b="0" i="0" u="none" strike="noStrike" dirty="0">
              <a:solidFill>
                <a:srgbClr val="00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High Bay Lighting LED Upgrade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inherit"/>
              </a:rPr>
              <a:t>Progress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(163677)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en-US" sz="2000" i="0" u="none" strike="noStrike" dirty="0">
              <a:solidFill>
                <a:srgbClr val="000000"/>
              </a:solidFill>
              <a:effectLst/>
              <a:latin typeface="inherit"/>
            </a:endParaRP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inherit"/>
              </a:rPr>
              <a:t>Catwalk Electrical Receptacle Changeouts</a:t>
            </a:r>
            <a:r>
              <a:rPr lang="en-US" sz="2000" b="0" i="0" u="none" strike="noStrike" dirty="0">
                <a:solidFill>
                  <a:srgbClr val="004C97"/>
                </a:solidFill>
                <a:effectLst/>
                <a:latin typeface="inherit"/>
              </a:rPr>
              <a:t>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inherit"/>
              </a:rPr>
              <a:t>–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Progress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(189398)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684212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4C97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Bathroom drains leaking</a:t>
            </a:r>
            <a:r>
              <a:rPr lang="en-US" sz="2000" b="0" i="0" u="none" strike="noStrike" dirty="0">
                <a:solidFill>
                  <a:srgbClr val="004C97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– 2 week downtime to fix.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inherit"/>
              </a:rPr>
              <a:t>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highlight>
                  <a:srgbClr val="FFFF00"/>
                </a:highlight>
                <a:latin typeface="inherit"/>
              </a:rPr>
              <a:t>Progress</a:t>
            </a: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ESB HVAC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–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inherit"/>
              </a:rPr>
              <a:t>Progress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 –</a:t>
            </a:r>
            <a:r>
              <a:rPr lang="en-US" sz="20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pushed back to 01/27/2025. </a:t>
            </a: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sng" strike="sngStrike" dirty="0">
                <a:solidFill>
                  <a:srgbClr val="004C97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Cleanup</a:t>
            </a:r>
            <a:r>
              <a:rPr lang="en-US" sz="2000" b="1" i="0" u="none" strike="sngStrike" dirty="0">
                <a:solidFill>
                  <a:srgbClr val="004C97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in mech rooms </a:t>
            </a:r>
            <a:r>
              <a:rPr lang="en-US" sz="2000" b="0" i="0" u="none" strike="sng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– Working with </a:t>
            </a:r>
            <a:r>
              <a:rPr lang="en-US" sz="2000" b="0" i="0" u="none" strike="sng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Clorica</a:t>
            </a:r>
            <a:r>
              <a:rPr lang="en-US" sz="2000" b="0" i="0" u="none" strike="sng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to clean up.</a:t>
            </a:r>
            <a:r>
              <a:rPr lang="en-US" sz="2000" b="1" i="0" u="none" strike="sng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inherit"/>
              </a:rPr>
              <a:t> </a:t>
            </a:r>
            <a:r>
              <a:rPr lang="en-US" sz="2000" b="1" i="0" u="none" strike="sngStrike" dirty="0">
                <a:solidFill>
                  <a:srgbClr val="00B050"/>
                </a:solidFill>
                <a:effectLst/>
                <a:highlight>
                  <a:srgbClr val="FFFF00"/>
                </a:highlight>
                <a:latin typeface="inherit"/>
              </a:rPr>
              <a:t>DONE</a:t>
            </a:r>
            <a:endParaRPr lang="en-US" sz="2000" b="0" i="0" u="none" strike="sngStrike" dirty="0">
              <a:solidFill>
                <a:srgbClr val="00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sng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Tire</a:t>
            </a: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 Marks from lift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Electrical group to pay for this?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inherit"/>
              </a:rPr>
              <a:t>Progress</a:t>
            </a:r>
            <a:endParaRPr lang="en-US" sz="2000" b="0" i="0" u="none" strike="noStrike" dirty="0">
              <a:solidFill>
                <a:srgbClr val="00B050"/>
              </a:solidFill>
              <a:effectLst/>
              <a:latin typeface="Calibri" panose="020F0502020204030204" pitchFamily="34" charset="0"/>
            </a:endParaRP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sng" strike="sng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Mechanical</a:t>
            </a:r>
            <a:r>
              <a:rPr lang="en-US" sz="2000" b="1" i="0" u="none" strike="sng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 Checks on critical water connections </a:t>
            </a:r>
            <a:r>
              <a:rPr lang="en-US" sz="2000" b="1" i="0" u="none" strike="sngStrike" dirty="0">
                <a:solidFill>
                  <a:srgbClr val="000000"/>
                </a:solidFill>
                <a:effectLst/>
                <a:latin typeface="inherit"/>
              </a:rPr>
              <a:t>– </a:t>
            </a:r>
            <a:r>
              <a:rPr lang="en-US" sz="2000" b="1" i="0" u="none" strike="sngStrike" dirty="0">
                <a:solidFill>
                  <a:srgbClr val="00B050"/>
                </a:solidFill>
                <a:effectLst/>
                <a:latin typeface="inherit"/>
              </a:rPr>
              <a:t>DONE</a:t>
            </a:r>
            <a:endParaRPr lang="en-US" sz="2000" b="0" i="0" u="none" strike="sngStrike" dirty="0">
              <a:solidFill>
                <a:srgbClr val="00B050"/>
              </a:solidFill>
              <a:effectLst/>
              <a:latin typeface="Calibri" panose="020F0502020204030204" pitchFamily="34" charset="0"/>
            </a:endParaRP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sng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Window</a:t>
            </a: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 Cleaning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In </a:t>
            </a:r>
            <a:r>
              <a:rPr lang="en-US" sz="2000" b="1" i="0" u="none" strike="noStrike" dirty="0">
                <a:solidFill>
                  <a:srgbClr val="FF0000"/>
                </a:solidFill>
                <a:effectLst/>
                <a:latin typeface="inherit"/>
              </a:rPr>
              <a:t>Discussion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. FY2025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684212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sng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Exterior Lights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(both inground and canopy)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- waiting on quote.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On </a:t>
            </a:r>
            <a:r>
              <a:rPr lang="en-US" sz="2000" b="1" i="0" u="none" strike="noStrike" dirty="0">
                <a:solidFill>
                  <a:srgbClr val="FF0000"/>
                </a:solidFill>
                <a:effectLst/>
                <a:latin typeface="inherit"/>
              </a:rPr>
              <a:t>Hold</a:t>
            </a:r>
            <a:endParaRPr lang="en-US" sz="2000" b="1" i="0" u="none" strike="noStrike" dirty="0">
              <a:solidFill>
                <a:srgbClr val="004C97"/>
              </a:solidFill>
              <a:effectLst/>
              <a:latin typeface="Calibri" panose="020F0502020204030204" pitchFamily="34" charset="0"/>
            </a:endParaRP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Lightbulbs</a:t>
            </a:r>
            <a:r>
              <a:rPr lang="en-US" sz="2000" b="1" dirty="0">
                <a:solidFill>
                  <a:srgbClr val="004C97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: Bathroom, FCR, ESB, 9WX,… </a:t>
            </a:r>
            <a:r>
              <a:rPr lang="en-US" sz="2000" b="1" i="0" u="none" strike="noStrike" dirty="0">
                <a:solidFill>
                  <a:srgbClr val="004C97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  <a:latin typeface="inherit"/>
              </a:rPr>
              <a:t>Being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inherit"/>
              </a:rPr>
              <a:t> </a:t>
            </a:r>
            <a:r>
              <a:rPr lang="en-US" sz="2000" b="1" i="0" u="none" strike="noStrike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inherit"/>
              </a:rPr>
              <a:t>scheduled™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599B95-1C08-1567-ADB5-E812C128C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8566150" algn="r"/>
                <a:tab pos="8683625" algn="r"/>
              </a:tabLst>
            </a:pPr>
            <a:r>
              <a:rPr lang="en-US" dirty="0"/>
              <a:t>ISD Updates for NML	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1BE8C-D39A-76C4-C76B-1B1F533EA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Santucci | FAST/IOTA Departmental Meeting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90CAB-5D95-6CBD-830A-27460F709B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F1904CA-2CB9-9C44-8405-2A06CE713E51}" type="datetime1">
              <a:rPr lang="en-US" smtClean="0"/>
              <a:t>11/14/24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8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D8BEBD-EFCB-8016-C228-6FBA79213D7A}"/>
              </a:ext>
            </a:extLst>
          </p:cNvPr>
          <p:cNvSpPr txBox="1">
            <a:spLocks/>
          </p:cNvSpPr>
          <p:nvPr/>
        </p:nvSpPr>
        <p:spPr>
          <a:xfrm>
            <a:off x="75570" y="427439"/>
            <a:ext cx="9068430" cy="445072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+mn-lt"/>
              </a:rPr>
              <a:t>FAST </a:t>
            </a:r>
            <a:r>
              <a:rPr lang="en-US" sz="1800" b="1" dirty="0">
                <a:effectLst/>
                <a:latin typeface="+mn-lt"/>
              </a:rPr>
              <a:t>shutdown</a:t>
            </a:r>
            <a:r>
              <a:rPr lang="en-US" sz="1800" dirty="0">
                <a:effectLst/>
                <a:latin typeface="+mn-lt"/>
              </a:rPr>
              <a:t> continues through this </a:t>
            </a:r>
            <a:r>
              <a:rPr lang="en-US" sz="1800" b="1" dirty="0">
                <a:effectLst/>
                <a:latin typeface="+mn-lt"/>
              </a:rPr>
              <a:t>CY24</a:t>
            </a:r>
            <a:r>
              <a:rPr lang="en-US" sz="1800" dirty="0">
                <a:effectLst/>
                <a:latin typeface="+mn-lt"/>
              </a:rPr>
              <a:t> for the installation and commissioning of the </a:t>
            </a:r>
            <a:r>
              <a:rPr lang="en-US" sz="1800" u="sng" dirty="0">
                <a:effectLst/>
                <a:latin typeface="+mn-lt"/>
              </a:rPr>
              <a:t>IOTA Proton Injector</a:t>
            </a:r>
            <a:r>
              <a:rPr lang="en-US" sz="1800" dirty="0">
                <a:effectLst/>
                <a:latin typeface="+mn-lt"/>
              </a:rPr>
              <a:t> (IPI)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+mn-lt"/>
              </a:rPr>
              <a:t>Thanks to support groups helping us (ES&amp;H, HLRF, Instrumentation, MSD, ISD, PESD, etc...)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+mn-lt"/>
              </a:rPr>
              <a:t>IPI </a:t>
            </a:r>
            <a:r>
              <a:rPr lang="en-US" sz="1800" b="1" dirty="0">
                <a:effectLst/>
                <a:latin typeface="+mn-lt"/>
              </a:rPr>
              <a:t>beamline</a:t>
            </a:r>
            <a:r>
              <a:rPr lang="en-US" sz="1800" dirty="0">
                <a:effectLst/>
                <a:latin typeface="+mn-lt"/>
              </a:rPr>
              <a:t> at UHV vacuum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+mn-lt"/>
              </a:rPr>
              <a:t>HLRF</a:t>
            </a:r>
            <a:r>
              <a:rPr lang="en-US" sz="1800" dirty="0">
                <a:effectLst/>
                <a:latin typeface="+mn-lt"/>
              </a:rPr>
              <a:t> build out is </a:t>
            </a:r>
            <a:r>
              <a:rPr lang="en-US" sz="1800" b="1" dirty="0">
                <a:effectLst/>
                <a:latin typeface="+mn-lt"/>
              </a:rPr>
              <a:t>close</a:t>
            </a:r>
            <a:r>
              <a:rPr lang="en-US" sz="1600" b="1" baseline="30000" dirty="0">
                <a:effectLst/>
                <a:latin typeface="+mn-lt"/>
              </a:rPr>
              <a:t>™</a:t>
            </a:r>
            <a:r>
              <a:rPr lang="en-US" sz="1800" dirty="0">
                <a:effectLst/>
                <a:latin typeface="+mn-lt"/>
              </a:rPr>
              <a:t> to completion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+mn-lt"/>
              </a:rPr>
              <a:t>Build out </a:t>
            </a:r>
            <a:r>
              <a:rPr lang="en-US" sz="1200" dirty="0">
                <a:effectLst/>
                <a:highlight>
                  <a:srgbClr val="FFFF00"/>
                </a:highlight>
                <a:latin typeface="+mn-lt"/>
              </a:rPr>
              <a:t>resumed last week and continues this week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>
                <a:effectLst/>
                <a:highlight>
                  <a:srgbClr val="FFFF00"/>
                </a:highlight>
                <a:latin typeface="+mn-lt"/>
              </a:rPr>
              <a:t>Modulator &amp; HV Pulse Transformer</a:t>
            </a:r>
            <a:r>
              <a:rPr lang="en-US" sz="1200" dirty="0">
                <a:effectLst/>
                <a:highlight>
                  <a:srgbClr val="FFFF00"/>
                </a:highlight>
                <a:latin typeface="+mn-lt"/>
              </a:rPr>
              <a:t> getting built out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+mn-lt"/>
              </a:rPr>
              <a:t>IPI </a:t>
            </a:r>
            <a:r>
              <a:rPr lang="en-US" sz="1800" b="1" dirty="0">
                <a:effectLst/>
                <a:latin typeface="+mn-lt"/>
              </a:rPr>
              <a:t>Source</a:t>
            </a:r>
            <a:r>
              <a:rPr lang="en-US" sz="1800" dirty="0">
                <a:effectLst/>
                <a:latin typeface="+mn-lt"/>
              </a:rPr>
              <a:t> conditioned up to </a:t>
            </a:r>
            <a:r>
              <a:rPr lang="en-US" sz="1800" u="sng" dirty="0">
                <a:effectLst/>
                <a:latin typeface="+mn-lt"/>
              </a:rPr>
              <a:t>51kV</a:t>
            </a:r>
            <a:r>
              <a:rPr lang="en-US" sz="1800" dirty="0">
                <a:effectLst/>
                <a:latin typeface="+mn-lt"/>
              </a:rPr>
              <a:t> &amp; </a:t>
            </a:r>
            <a:r>
              <a:rPr lang="en-US" sz="1800" u="sng" dirty="0">
                <a:effectLst/>
                <a:latin typeface="+mn-lt"/>
              </a:rPr>
              <a:t>12mA</a:t>
            </a:r>
            <a:r>
              <a:rPr lang="en-US" sz="1800" dirty="0">
                <a:effectLst/>
                <a:latin typeface="+mn-lt"/>
              </a:rPr>
              <a:t> of protons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+mn-lt"/>
              </a:rPr>
              <a:t>Spectrometer &amp; Allison Scanner analyzing species from IPI Source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+mn-lt"/>
              </a:rPr>
              <a:t>IPI</a:t>
            </a:r>
            <a:r>
              <a:rPr lang="en-US" sz="1800" b="1" dirty="0">
                <a:effectLst/>
                <a:latin typeface="+mn-lt"/>
              </a:rPr>
              <a:t> LCW </a:t>
            </a:r>
            <a:r>
              <a:rPr lang="en-US" sz="1800" dirty="0">
                <a:effectLst/>
                <a:latin typeface="+mn-lt"/>
              </a:rPr>
              <a:t>work </a:t>
            </a:r>
            <a:r>
              <a:rPr lang="en-US" sz="1800" dirty="0">
                <a:effectLst/>
                <a:highlight>
                  <a:srgbClr val="FFFF00"/>
                </a:highlight>
                <a:latin typeface="+mn-lt"/>
              </a:rPr>
              <a:t>has resumed and continues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+mn-lt"/>
              </a:rPr>
              <a:t>LCW </a:t>
            </a:r>
            <a:r>
              <a:rPr lang="en-US" sz="1800" b="1" dirty="0">
                <a:effectLst/>
                <a:latin typeface="+mn-lt"/>
              </a:rPr>
              <a:t>chiller</a:t>
            </a:r>
            <a:r>
              <a:rPr lang="en-US" sz="1800" dirty="0">
                <a:effectLst/>
                <a:latin typeface="+mn-lt"/>
              </a:rPr>
              <a:t> repair: contractor was on site but gone </a:t>
            </a:r>
            <a:r>
              <a:rPr lang="en-US" sz="1200" dirty="0">
                <a:effectLst/>
                <a:latin typeface="+mn-lt"/>
              </a:rPr>
              <a:t>(PO </a:t>
            </a:r>
            <a:r>
              <a:rPr lang="en-US" sz="1200" u="sng" dirty="0">
                <a:effectLst/>
                <a:latin typeface="+mn-lt"/>
              </a:rPr>
              <a:t>717353</a:t>
            </a:r>
            <a:r>
              <a:rPr lang="en-US" sz="1200" dirty="0">
                <a:effectLst/>
                <a:latin typeface="+mn-lt"/>
              </a:rPr>
              <a:t>)</a:t>
            </a:r>
            <a:endParaRPr lang="en-US" sz="1800" dirty="0">
              <a:effectLst/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+mn-lt"/>
              </a:rPr>
              <a:t>Down 01/17/24 (</a:t>
            </a:r>
            <a:r>
              <a:rPr lang="en-US" sz="1200" dirty="0" err="1">
                <a:effectLst/>
                <a:latin typeface="+mn-lt"/>
              </a:rPr>
              <a:t>eLog</a:t>
            </a:r>
            <a:r>
              <a:rPr lang="en-US" sz="1200" dirty="0">
                <a:effectLst/>
                <a:latin typeface="+mn-lt"/>
              </a:rPr>
              <a:t> </a:t>
            </a:r>
            <a:r>
              <a:rPr lang="en-US" sz="1200" dirty="0">
                <a:solidFill>
                  <a:srgbClr val="000000"/>
                </a:solidFill>
                <a:effectLst/>
                <a:latin typeface="+mn-lt"/>
                <a:hlinkClick r:id="rId2"/>
              </a:rPr>
              <a:t>252152</a:t>
            </a:r>
            <a:r>
              <a:rPr lang="en-US" sz="1200" dirty="0">
                <a:solidFill>
                  <a:srgbClr val="000000"/>
                </a:solidFill>
                <a:effectLst/>
                <a:latin typeface="+mn-lt"/>
              </a:rPr>
              <a:t>). </a:t>
            </a:r>
            <a:r>
              <a:rPr lang="en-US" sz="1200" dirty="0">
                <a:effectLst/>
                <a:highlight>
                  <a:srgbClr val="FFFF00"/>
                </a:highlight>
                <a:latin typeface="+mn-lt"/>
              </a:rPr>
              <a:t>Started 10/17, &amp; 11/6, but paused! (Morgan’s Law)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highlight>
                  <a:srgbClr val="FFFF00"/>
                </a:highlight>
                <a:latin typeface="+mn-lt"/>
              </a:rPr>
              <a:t>FSO</a:t>
            </a:r>
            <a:r>
              <a:rPr lang="en-US" sz="1800" dirty="0">
                <a:effectLst/>
                <a:highlight>
                  <a:srgbClr val="FFFF00"/>
                </a:highlight>
                <a:latin typeface="+mn-lt"/>
              </a:rPr>
              <a:t> Walk-down today at 2:30. </a:t>
            </a:r>
            <a:r>
              <a:rPr lang="en-US" sz="1800" b="1" dirty="0">
                <a:effectLst/>
                <a:highlight>
                  <a:srgbClr val="FFFF00"/>
                </a:highlight>
                <a:latin typeface="+mn-lt"/>
              </a:rPr>
              <a:t>No work during</a:t>
            </a:r>
            <a:r>
              <a:rPr lang="en-US" sz="1800" dirty="0">
                <a:effectLst/>
                <a:highlight>
                  <a:srgbClr val="FFFF00"/>
                </a:highlight>
                <a:latin typeface="+mn-lt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u="sng" dirty="0">
                <a:effectLst/>
                <a:latin typeface="+mn-lt"/>
              </a:rPr>
              <a:t>Thanks</a:t>
            </a:r>
            <a:r>
              <a:rPr lang="en-US" sz="1800" dirty="0">
                <a:effectLst/>
                <a:latin typeface="+mn-lt"/>
              </a:rPr>
              <a:t> to </a:t>
            </a:r>
            <a:r>
              <a:rPr lang="en-US" sz="1800" b="1" dirty="0">
                <a:effectLst/>
                <a:latin typeface="+mn-lt"/>
              </a:rPr>
              <a:t>OPS</a:t>
            </a:r>
            <a:r>
              <a:rPr lang="en-US" sz="1800" dirty="0">
                <a:effectLst/>
                <a:latin typeface="+mn-lt"/>
              </a:rPr>
              <a:t> for being vigilant on ACNET </a:t>
            </a:r>
            <a:r>
              <a:rPr lang="en-US" sz="1800" u="sng" dirty="0">
                <a:effectLst/>
                <a:latin typeface="+mn-lt"/>
              </a:rPr>
              <a:t>alarms</a:t>
            </a:r>
            <a:r>
              <a:rPr lang="en-US" sz="1800" dirty="0">
                <a:effectLst/>
                <a:latin typeface="+mn-lt"/>
              </a:rPr>
              <a:t>. </a:t>
            </a:r>
          </a:p>
          <a:p>
            <a:r>
              <a:rPr lang="en-US" sz="1800" b="1" i="1" dirty="0">
                <a:effectLst/>
                <a:latin typeface="+mn-lt"/>
              </a:rPr>
              <a:t>— Contact </a:t>
            </a:r>
            <a:r>
              <a:rPr lang="en-US" sz="1800" b="1" i="1" u="sng" dirty="0">
                <a:effectLst/>
                <a:latin typeface="+mn-lt"/>
                <a:hlinkClick r:id="rId3"/>
              </a:rPr>
              <a:t>FAST Coordinator</a:t>
            </a:r>
            <a:r>
              <a:rPr lang="en-US" sz="1800" b="1" i="1" dirty="0">
                <a:effectLst/>
                <a:latin typeface="+mn-lt"/>
              </a:rPr>
              <a:t> with any work or access requests</a:t>
            </a:r>
            <a:endParaRPr lang="en-US" sz="1800" dirty="0">
              <a:effectLst/>
              <a:latin typeface="+mn-lt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C50A44D-1332-7CB8-9C26-E2F82E0B3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Santucci | FAST/IOTA Departmental Meeting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64371E-1F43-76DB-764F-5D859C5E286E}"/>
              </a:ext>
            </a:extLst>
          </p:cNvPr>
          <p:cNvSpPr txBox="1"/>
          <p:nvPr/>
        </p:nvSpPr>
        <p:spPr>
          <a:xfrm>
            <a:off x="222250" y="-5255"/>
            <a:ext cx="8606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+mj-lt"/>
              </a:rPr>
              <a:t>FAST / IOTA 9:00 Report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47BDFF-C34F-4FA5-B4B6-6A20CF0A19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F4823E0-C3A3-B147-B63A-4A3B4E52FCE4}" type="datetime1">
              <a:rPr lang="en-US" smtClean="0"/>
              <a:t>11/14/24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77235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maclean_meeting-presentation-template-1_AD-FAST.potx" id="{569847A4-D0C0-440F-9B7D-0321AB7A1A41}" vid="{9A2CC57E-A8BF-4A0D-BABE-3B464CEE88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10244</TotalTime>
  <Words>491</Words>
  <Application>Microsoft Macintosh PowerPoint</Application>
  <PresentationFormat>On-screen Show (16:9)</PresentationFormat>
  <Paragraphs>46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Helvetica</vt:lpstr>
      <vt:lpstr>inherit</vt:lpstr>
      <vt:lpstr>Fermilab_PPT_090915</vt:lpstr>
      <vt:lpstr>PowerPoint Presentation</vt:lpstr>
      <vt:lpstr>ISD Updates for NML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 Stone</dc:creator>
  <cp:lastModifiedBy>James K Santucci</cp:lastModifiedBy>
  <cp:revision>634</cp:revision>
  <cp:lastPrinted>2024-05-17T14:06:15Z</cp:lastPrinted>
  <dcterms:created xsi:type="dcterms:W3CDTF">2021-05-21T20:37:35Z</dcterms:created>
  <dcterms:modified xsi:type="dcterms:W3CDTF">2024-11-15T00:40:23Z</dcterms:modified>
</cp:coreProperties>
</file>