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  <p:sldMasterId id="2147483664" r:id="rId2"/>
    <p:sldMasterId id="2147483720" r:id="rId3"/>
  </p:sldMasterIdLst>
  <p:notesMasterIdLst>
    <p:notesMasterId r:id="rId22"/>
  </p:notesMasterIdLst>
  <p:sldIdLst>
    <p:sldId id="256" r:id="rId4"/>
    <p:sldId id="318" r:id="rId5"/>
    <p:sldId id="390" r:id="rId6"/>
    <p:sldId id="403" r:id="rId7"/>
    <p:sldId id="391" r:id="rId8"/>
    <p:sldId id="392" r:id="rId9"/>
    <p:sldId id="393" r:id="rId10"/>
    <p:sldId id="394" r:id="rId11"/>
    <p:sldId id="395" r:id="rId12"/>
    <p:sldId id="337" r:id="rId13"/>
    <p:sldId id="336" r:id="rId14"/>
    <p:sldId id="402" r:id="rId15"/>
    <p:sldId id="380" r:id="rId16"/>
    <p:sldId id="384" r:id="rId17"/>
    <p:sldId id="383" r:id="rId18"/>
    <p:sldId id="385" r:id="rId19"/>
    <p:sldId id="382" r:id="rId20"/>
    <p:sldId id="389" r:id="rId2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09" autoAdjust="0"/>
    <p:restoredTop sz="94696"/>
  </p:normalViewPr>
  <p:slideViewPr>
    <p:cSldViewPr snapToGrid="0">
      <p:cViewPr varScale="1">
        <p:scale>
          <a:sx n="152" d="100"/>
          <a:sy n="152" d="100"/>
        </p:scale>
        <p:origin x="4602" y="15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8DFC90-F227-4B9B-ABD2-A384746736B9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7B29A3-778E-421D-AE52-5C0BE24583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0118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8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with Logos" preserve="1" userDrawn="1">
  <p:cSld name="Title Slide with Logos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"/>
          <p:cNvSpPr txBox="1">
            <a:spLocks noGrp="1"/>
          </p:cNvSpPr>
          <p:nvPr>
            <p:ph type="body" idx="1"/>
          </p:nvPr>
        </p:nvSpPr>
        <p:spPr>
          <a:xfrm>
            <a:off x="454025" y="3209910"/>
            <a:ext cx="8296275" cy="1721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42900" marR="0" lvl="0" indent="-171450" algn="l" rtl="0">
              <a:spcBef>
                <a:spcPts val="330"/>
              </a:spcBef>
              <a:spcAft>
                <a:spcPts val="0"/>
              </a:spcAft>
              <a:buClr>
                <a:srgbClr val="004C97"/>
              </a:buClr>
              <a:buSzPts val="2200"/>
              <a:buFont typeface="Arial"/>
              <a:buNone/>
              <a:defRPr sz="165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85800" marR="0" lvl="1" indent="-171450" algn="l" rtl="0">
              <a:spcBef>
                <a:spcPts val="270"/>
              </a:spcBef>
              <a:spcAft>
                <a:spcPts val="0"/>
              </a:spcAft>
              <a:buClr>
                <a:srgbClr val="004C97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028700" marR="0" lvl="2" indent="-171450" algn="l" rtl="0">
              <a:spcBef>
                <a:spcPts val="270"/>
              </a:spcBef>
              <a:spcAft>
                <a:spcPts val="0"/>
              </a:spcAft>
              <a:buClr>
                <a:srgbClr val="004C97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71600" marR="0" lvl="3" indent="-171450" algn="l" rtl="0">
              <a:spcBef>
                <a:spcPts val="270"/>
              </a:spcBef>
              <a:spcAft>
                <a:spcPts val="0"/>
              </a:spcAft>
              <a:buClr>
                <a:srgbClr val="004C97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714500" marR="0" lvl="4" indent="-171450" algn="l" rtl="0">
              <a:spcBef>
                <a:spcPts val="270"/>
              </a:spcBef>
              <a:spcAft>
                <a:spcPts val="0"/>
              </a:spcAft>
              <a:buClr>
                <a:srgbClr val="004C97"/>
              </a:buClr>
              <a:buSzPts val="1800"/>
              <a:buFont typeface="Arial"/>
              <a:buNone/>
              <a:defRPr sz="1350" b="0" i="0" u="none" strike="noStrike" cap="none">
                <a:solidFill>
                  <a:srgbClr val="004C97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057400" marR="0" lvl="5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400300" marR="0" lvl="6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743200" marR="0" lvl="7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086100" marR="0" lvl="8" indent="-2667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50511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" y="934936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8B5591-5AC1-48E4-BE31-97DBC72B420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6875" y="-2704"/>
            <a:ext cx="8229600" cy="10206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3"/>
          </a:xfrm>
          <a:prstGeom prst="rect">
            <a:avLst/>
          </a:prstGeo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7379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15 Nov 2024, Preliminary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4650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15 Nov 2024, Preliminary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" y="934936"/>
            <a:ext cx="8685251" cy="2026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" y="934936"/>
            <a:ext cx="8685251" cy="20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22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15 Nov 2024, Preliminary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6993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15 Nov 2024, Preliminary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" y="934936"/>
            <a:ext cx="8685251" cy="2026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" y="934936"/>
            <a:ext cx="8685251" cy="20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666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6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15 Nov 2024, Preliminary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524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15 Nov 2024, Preliminary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4484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15 Nov 2024, Preliminary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7695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2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15 Nov 2024, Preliminary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9012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3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1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15 Nov 2024, Preliminary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8364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8B5591-5AC1-48E4-BE31-97DBC72B420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96875" y="-2704"/>
            <a:ext cx="8229600" cy="10206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3"/>
          </a:xfrm>
          <a:prstGeom prst="rect">
            <a:avLst/>
          </a:prstGeo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9287765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15 Nov 2024, Preliminary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89588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15 Nov 2024, Preliminary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385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" y="934936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41266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" y="934936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32"/>
            <a:ext cx="3886200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718762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" y="934936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3"/>
            <a:ext cx="2442340" cy="243205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3" y="1243584"/>
            <a:ext cx="3013075" cy="5065523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102497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" y="934936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1" y="1243584"/>
            <a:ext cx="5484812" cy="5065523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5445197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r>
              <a:rPr lang="en-CA" dirty="0"/>
              <a:t>***INSTRUCTIONS ON HOW TO APPLY IMAGE MASKING TO SLIDE LAYOUT***</a:t>
            </a:r>
            <a:br>
              <a:rPr lang="en-CA" dirty="0"/>
            </a:br>
            <a:r>
              <a:rPr lang="en-CA" dirty="0"/>
              <a:t>STEP 1: Click icon to insert image</a:t>
            </a:r>
            <a:br>
              <a:rPr lang="en-CA" dirty="0"/>
            </a:br>
            <a:r>
              <a:rPr lang="en-CA" dirty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900216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8434" y="6196871"/>
            <a:ext cx="2275566" cy="66113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0199"/>
            <a:ext cx="1973584" cy="717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7216" y="536580"/>
            <a:ext cx="8008937" cy="2246313"/>
          </a:xfrm>
        </p:spPr>
        <p:txBody>
          <a:bodyPr anchor="b" anchorCtr="0">
            <a:noAutofit/>
          </a:bodyPr>
          <a:lstStyle>
            <a:lvl1pPr>
              <a:defRPr sz="4300" b="1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6" y="3646173"/>
            <a:ext cx="7989887" cy="2187703"/>
          </a:xfrm>
        </p:spPr>
        <p:txBody>
          <a:bodyPr>
            <a:noAutofit/>
          </a:bodyPr>
          <a:lstStyle>
            <a:lvl1pPr marL="0" indent="0" algn="l">
              <a:lnSpc>
                <a:spcPct val="110000"/>
              </a:lnSpc>
              <a:buNone/>
              <a:defRPr sz="16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CA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557216" y="2755016"/>
            <a:ext cx="8008937" cy="635889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 sz="4200" b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CA" dirty="0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500"/>
            <a:ext cx="9158400" cy="686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79947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" y="934936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48B5591-5AC1-48E4-BE31-97DBC72B4207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8108950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 b="0"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786967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" y="934936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57200" y="1243584"/>
            <a:ext cx="3886200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  <p:sp>
        <p:nvSpPr>
          <p:cNvPr id="11" name="Content Placeholder 15"/>
          <p:cNvSpPr>
            <a:spLocks noGrp="1"/>
          </p:cNvSpPr>
          <p:nvPr>
            <p:ph sz="quarter" idx="15"/>
          </p:nvPr>
        </p:nvSpPr>
        <p:spPr>
          <a:xfrm>
            <a:off x="4648200" y="1252732"/>
            <a:ext cx="3886200" cy="5065523"/>
          </a:xfrm>
        </p:spPr>
        <p:txBody>
          <a:bodyPr/>
          <a:lstStyle>
            <a:lvl1pPr>
              <a:buClr>
                <a:srgbClr val="981E32"/>
              </a:buClr>
              <a:defRPr/>
            </a:lvl1pPr>
            <a:lvl2pPr>
              <a:buClr>
                <a:srgbClr val="981E32"/>
              </a:buClr>
              <a:buSzPct val="120000"/>
              <a:defRPr/>
            </a:lvl2pPr>
            <a:lvl3pPr>
              <a:buClr>
                <a:srgbClr val="981E32"/>
              </a:buClr>
              <a:buSzPct val="120000"/>
              <a:defRPr/>
            </a:lvl3pPr>
            <a:lvl4pPr>
              <a:buClr>
                <a:srgbClr val="981E32"/>
              </a:buClr>
              <a:buSzPct val="120000"/>
              <a:defRPr/>
            </a:lvl4pPr>
            <a:lvl5pPr>
              <a:buClr>
                <a:srgbClr val="981E32"/>
              </a:buCl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940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endParaRPr lang="en-US" sz="33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32610"/>
            <a:ext cx="8293100" cy="569268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65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15 Nov 2024, Preliminary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1" y="1238250"/>
            <a:ext cx="8293100" cy="4846638"/>
          </a:xfrm>
          <a:prstGeom prst="rect">
            <a:avLst/>
          </a:prstGeom>
        </p:spPr>
        <p:txBody>
          <a:bodyPr lIns="0" rIns="0"/>
          <a:lstStyle>
            <a:lvl1pPr marL="192024" indent="-19888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Arial"/>
              <a:buChar char="•"/>
              <a:defRPr sz="1650" b="0" i="0">
                <a:solidFill>
                  <a:srgbClr val="63666A"/>
                </a:solidFill>
                <a:latin typeface="Helvetica"/>
              </a:defRPr>
            </a:lvl1pPr>
            <a:lvl2pPr marL="240030" indent="192024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 typeface="Lucida Grande"/>
              <a:buChar char="-"/>
              <a:defRPr sz="1500" b="0" i="0">
                <a:solidFill>
                  <a:srgbClr val="63666A"/>
                </a:solidFill>
                <a:latin typeface="Helvetica"/>
              </a:defRPr>
            </a:lvl2pPr>
            <a:lvl3pPr marL="480060" indent="17145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88000"/>
              <a:buFont typeface="Arial"/>
              <a:buChar char="•"/>
              <a:defRPr sz="1350" b="0" i="0">
                <a:solidFill>
                  <a:srgbClr val="63666A"/>
                </a:solidFill>
                <a:latin typeface="Helvetica"/>
              </a:defRPr>
            </a:lvl3pPr>
            <a:lvl4pPr marL="685800" indent="17145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90000"/>
              <a:buFont typeface="Lucida Grande"/>
              <a:buChar char="-"/>
              <a:defRPr sz="1200" b="0" i="0">
                <a:solidFill>
                  <a:srgbClr val="63666A"/>
                </a:solidFill>
                <a:latin typeface="Helvetica"/>
              </a:defRPr>
            </a:lvl4pPr>
            <a:lvl5pPr marL="857250" indent="144018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SzPct val="88000"/>
              <a:buFont typeface="Arial"/>
              <a:buChar char="•"/>
              <a:defRPr sz="105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71358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2 lin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" y="934936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3646488" y="1252728"/>
            <a:ext cx="2442340" cy="2481072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1" name="Picture Placeholder 4"/>
          <p:cNvSpPr>
            <a:spLocks noGrp="1"/>
          </p:cNvSpPr>
          <p:nvPr>
            <p:ph type="pic" sz="quarter" idx="16"/>
          </p:nvPr>
        </p:nvSpPr>
        <p:spPr>
          <a:xfrm>
            <a:off x="3646488" y="3886203"/>
            <a:ext cx="2442340" cy="2432051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13" name="Picture Placeholder 4"/>
          <p:cNvSpPr>
            <a:spLocks noGrp="1"/>
          </p:cNvSpPr>
          <p:nvPr>
            <p:ph type="pic" sz="quarter" idx="17"/>
          </p:nvPr>
        </p:nvSpPr>
        <p:spPr>
          <a:xfrm>
            <a:off x="6242954" y="1243584"/>
            <a:ext cx="2442340" cy="5065523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8"/>
          </p:nvPr>
        </p:nvSpPr>
        <p:spPr>
          <a:xfrm>
            <a:off x="457203" y="1243584"/>
            <a:ext cx="3013075" cy="5065523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9567579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and Chart on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2527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" y="934936"/>
            <a:ext cx="8685251" cy="202691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C39C72E-2A13-EB4D-AD45-6D4E6ACAED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5"/>
          </p:nvPr>
        </p:nvSpPr>
        <p:spPr>
          <a:xfrm>
            <a:off x="6007100" y="1243584"/>
            <a:ext cx="2667000" cy="506552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6"/>
          </p:nvPr>
        </p:nvSpPr>
        <p:spPr>
          <a:xfrm>
            <a:off x="457201" y="1243584"/>
            <a:ext cx="5484812" cy="5065523"/>
          </a:xfrm>
        </p:spPr>
        <p:txBody>
          <a:bodyPr/>
          <a:lstStyle>
            <a:lvl2pPr>
              <a:buSzPct val="120000"/>
              <a:defRPr/>
            </a:lvl2pPr>
            <a:lvl3pPr>
              <a:buSzPct val="120000"/>
              <a:defRPr/>
            </a:lvl3pPr>
            <a:lvl4pPr>
              <a:buSzPct val="120000"/>
              <a:defRPr/>
            </a:lvl4pPr>
            <a:lvl5pPr>
              <a:buSzPct val="120000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313577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6858000"/>
          </a:xfrm>
        </p:spPr>
        <p:txBody>
          <a:bodyPr lIns="432000"/>
          <a:lstStyle>
            <a:lvl1pPr>
              <a:defRPr b="1" baseline="0">
                <a:solidFill>
                  <a:srgbClr val="FF0000"/>
                </a:solidFill>
              </a:defRPr>
            </a:lvl1pPr>
          </a:lstStyle>
          <a:p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br>
              <a:rPr lang="en-CA" dirty="0"/>
            </a:br>
            <a:r>
              <a:rPr lang="en-CA" dirty="0"/>
              <a:t>***INSTRUCTIONS ON HOW TO APPLY IMAGE MASKING TO SLIDE LAYOUT***</a:t>
            </a:r>
            <a:br>
              <a:rPr lang="en-CA" dirty="0"/>
            </a:br>
            <a:r>
              <a:rPr lang="en-CA" dirty="0"/>
              <a:t>STEP 1: Click icon to insert image</a:t>
            </a:r>
            <a:br>
              <a:rPr lang="en-CA" dirty="0"/>
            </a:br>
            <a:r>
              <a:rPr lang="en-CA" dirty="0"/>
              <a:t>STEP 2: Once image is inserted, right-click image, and choose ‘Send to Back’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73621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57201" y="432613"/>
            <a:ext cx="8293100" cy="548785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65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15 Nov 2024, Preliminary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A3EDC-84CE-5D44-955B-22A59AD275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6"/>
          </p:nvPr>
        </p:nvSpPr>
        <p:spPr>
          <a:xfrm>
            <a:off x="457201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192024" indent="-19888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650" b="0" i="0">
                <a:solidFill>
                  <a:srgbClr val="63666A"/>
                </a:solidFill>
                <a:latin typeface="Helvetica"/>
              </a:defRPr>
            </a:lvl1pPr>
            <a:lvl2pPr marL="240030" indent="192024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90000"/>
              <a:buFont typeface="Lucida Grande"/>
              <a:buChar char="-"/>
              <a:defRPr sz="1500" b="0" i="0">
                <a:solidFill>
                  <a:srgbClr val="63666A"/>
                </a:solidFill>
                <a:latin typeface="Helvetica"/>
              </a:defRPr>
            </a:lvl2pPr>
            <a:lvl3pPr marL="480060" indent="171450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88000"/>
              <a:buFont typeface="Arial"/>
              <a:buChar char="•"/>
              <a:defRPr sz="1350" b="0" i="0">
                <a:solidFill>
                  <a:srgbClr val="63666A"/>
                </a:solidFill>
                <a:latin typeface="Helvetica"/>
              </a:defRPr>
            </a:lvl3pPr>
            <a:lvl4pPr marL="685800" indent="171450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90000"/>
              <a:buFont typeface="Lucida Grande"/>
              <a:buChar char="-"/>
              <a:defRPr sz="1200" b="0" i="0">
                <a:solidFill>
                  <a:srgbClr val="63666A"/>
                </a:solidFill>
                <a:latin typeface="Helvetica"/>
              </a:defRPr>
            </a:lvl4pPr>
            <a:lvl5pPr marL="857250" indent="144018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88000"/>
              <a:buFont typeface="Arial"/>
              <a:buChar char="•"/>
              <a:defRPr sz="105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7"/>
          </p:nvPr>
        </p:nvSpPr>
        <p:spPr>
          <a:xfrm>
            <a:off x="4751455" y="1238250"/>
            <a:ext cx="3998846" cy="4846638"/>
          </a:xfrm>
          <a:prstGeom prst="rect">
            <a:avLst/>
          </a:prstGeom>
        </p:spPr>
        <p:txBody>
          <a:bodyPr lIns="0" rIns="0"/>
          <a:lstStyle>
            <a:lvl1pPr marL="192024" indent="-19888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650" b="0" i="0">
                <a:solidFill>
                  <a:srgbClr val="63666A"/>
                </a:solidFill>
                <a:latin typeface="Helvetica"/>
              </a:defRPr>
            </a:lvl1pPr>
            <a:lvl2pPr marL="240030" indent="192024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90000"/>
              <a:buFont typeface="Lucida Grande"/>
              <a:buChar char="-"/>
              <a:defRPr sz="1500" b="0" i="0">
                <a:solidFill>
                  <a:srgbClr val="63666A"/>
                </a:solidFill>
                <a:latin typeface="Helvetica"/>
              </a:defRPr>
            </a:lvl2pPr>
            <a:lvl3pPr marL="480060" indent="171450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88000"/>
              <a:buFont typeface="Arial"/>
              <a:buChar char="•"/>
              <a:defRPr sz="1350" b="0" i="0">
                <a:solidFill>
                  <a:srgbClr val="63666A"/>
                </a:solidFill>
                <a:latin typeface="Helvetica"/>
              </a:defRPr>
            </a:lvl3pPr>
            <a:lvl4pPr marL="685800" indent="171450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90000"/>
              <a:buFont typeface="Lucida Grande"/>
              <a:buChar char="-"/>
              <a:defRPr sz="1200" b="0" i="0">
                <a:solidFill>
                  <a:srgbClr val="63666A"/>
                </a:solidFill>
                <a:latin typeface="Helvetica"/>
              </a:defRPr>
            </a:lvl4pPr>
            <a:lvl5pPr marL="857250" indent="144018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88000"/>
              <a:buFont typeface="Arial"/>
              <a:buChar char="•"/>
              <a:defRPr sz="105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2679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5" y="5347372"/>
            <a:ext cx="4003605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0" i="0" baseline="0">
                <a:solidFill>
                  <a:srgbClr val="00B5E2"/>
                </a:solidFill>
                <a:latin typeface="Helvetic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6060" y="432614"/>
            <a:ext cx="8304267" cy="57950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65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4683195" y="5347372"/>
            <a:ext cx="4067130" cy="737519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0" i="0" baseline="0">
                <a:solidFill>
                  <a:srgbClr val="00B5E2"/>
                </a:solidFill>
                <a:latin typeface="Helvetic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15 Nov 2024, Preliminary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139268-D729-4C4B-81BB-35603E7F3B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9"/>
          </p:nvPr>
        </p:nvSpPr>
        <p:spPr>
          <a:xfrm>
            <a:off x="457201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192024" indent="-19888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650" b="0" i="0">
                <a:solidFill>
                  <a:srgbClr val="63666A"/>
                </a:solidFill>
                <a:latin typeface="Helvetica"/>
              </a:defRPr>
            </a:lvl1pPr>
            <a:lvl2pPr marL="240030" indent="192024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90000"/>
              <a:buFont typeface="Lucida Grande"/>
              <a:buChar char="-"/>
              <a:defRPr sz="1500" b="0" i="0">
                <a:solidFill>
                  <a:srgbClr val="63666A"/>
                </a:solidFill>
                <a:latin typeface="Helvetica"/>
              </a:defRPr>
            </a:lvl2pPr>
            <a:lvl3pPr marL="480060" indent="171450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88000"/>
              <a:buFont typeface="Arial"/>
              <a:buChar char="•"/>
              <a:defRPr sz="1350" b="0" i="0">
                <a:solidFill>
                  <a:srgbClr val="63666A"/>
                </a:solidFill>
                <a:latin typeface="Helvetica"/>
              </a:defRPr>
            </a:lvl3pPr>
            <a:lvl4pPr marL="685800" indent="171450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90000"/>
              <a:buFont typeface="Lucida Grande"/>
              <a:buChar char="-"/>
              <a:defRPr sz="1200" b="0" i="0">
                <a:solidFill>
                  <a:srgbClr val="63666A"/>
                </a:solidFill>
                <a:latin typeface="Helvetica"/>
              </a:defRPr>
            </a:lvl4pPr>
            <a:lvl5pPr marL="857250" indent="144018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88000"/>
              <a:buFont typeface="Arial"/>
              <a:buChar char="•"/>
              <a:defRPr sz="105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20"/>
          </p:nvPr>
        </p:nvSpPr>
        <p:spPr>
          <a:xfrm>
            <a:off x="4751455" y="1238250"/>
            <a:ext cx="3998846" cy="3892550"/>
          </a:xfrm>
          <a:prstGeom prst="rect">
            <a:avLst/>
          </a:prstGeom>
        </p:spPr>
        <p:txBody>
          <a:bodyPr lIns="0" rIns="0"/>
          <a:lstStyle>
            <a:lvl1pPr marL="192024" indent="-19888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650" b="0" i="0">
                <a:solidFill>
                  <a:srgbClr val="63666A"/>
                </a:solidFill>
                <a:latin typeface="Helvetica"/>
              </a:defRPr>
            </a:lvl1pPr>
            <a:lvl2pPr marL="240030" indent="192024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90000"/>
              <a:buFont typeface="Lucida Grande"/>
              <a:buChar char="-"/>
              <a:defRPr sz="1500" b="0" i="0">
                <a:solidFill>
                  <a:srgbClr val="63666A"/>
                </a:solidFill>
                <a:latin typeface="Helvetica"/>
              </a:defRPr>
            </a:lvl2pPr>
            <a:lvl3pPr marL="480060" indent="171450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88000"/>
              <a:buFont typeface="Arial"/>
              <a:buChar char="•"/>
              <a:defRPr sz="1350" b="0" i="0">
                <a:solidFill>
                  <a:srgbClr val="63666A"/>
                </a:solidFill>
                <a:latin typeface="Helvetica"/>
              </a:defRPr>
            </a:lvl3pPr>
            <a:lvl4pPr marL="685800" indent="171450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90000"/>
              <a:buFont typeface="Lucida Grande"/>
              <a:buChar char="-"/>
              <a:defRPr sz="1200" b="0" i="0">
                <a:solidFill>
                  <a:srgbClr val="63666A"/>
                </a:solidFill>
                <a:latin typeface="Helvetica"/>
              </a:defRPr>
            </a:lvl4pPr>
            <a:lvl5pPr marL="857250" indent="144018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88000"/>
              <a:buFont typeface="Arial"/>
              <a:buChar char="•"/>
              <a:defRPr sz="105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9121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1" y="432613"/>
            <a:ext cx="8293100" cy="64695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65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457201" y="1238254"/>
            <a:ext cx="8293100" cy="484663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15 Nov 2024, Preliminary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3080B-B7DD-F94E-BF93-E5AF96AB217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8584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4"/>
            <a:ext cx="9144000" cy="6099175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15 Nov 2024, Preliminary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71154-E60D-9942-9C7E-C9963561CB3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9162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/>
          <p:cNvSpPr>
            <a:spLocks noGrp="1"/>
          </p:cNvSpPr>
          <p:nvPr>
            <p:ph type="body" idx="11"/>
          </p:nvPr>
        </p:nvSpPr>
        <p:spPr>
          <a:xfrm>
            <a:off x="457204" y="5175906"/>
            <a:ext cx="3017520" cy="915332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0" i="0" baseline="0">
                <a:solidFill>
                  <a:srgbClr val="00B5E2"/>
                </a:solidFill>
                <a:latin typeface="Helvetic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716340" y="1238250"/>
            <a:ext cx="5033962" cy="4852988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>
                <a:solidFill>
                  <a:srgbClr val="63666A"/>
                </a:solidFill>
                <a:latin typeface="Helvetica"/>
              </a:defRPr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9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9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dirty="0"/>
              <a:t>15 Nov 2024, Preliminary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609735B5-E0F8-D44A-A3DE-E2CD0DCDE7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29098"/>
            <a:ext cx="8293100" cy="647102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65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9"/>
          </p:nvPr>
        </p:nvSpPr>
        <p:spPr>
          <a:xfrm>
            <a:off x="457200" y="1238250"/>
            <a:ext cx="3017524" cy="3722688"/>
          </a:xfrm>
          <a:prstGeom prst="rect">
            <a:avLst/>
          </a:prstGeom>
        </p:spPr>
        <p:txBody>
          <a:bodyPr lIns="0" rIns="0"/>
          <a:lstStyle>
            <a:lvl1pPr marL="192024" indent="-19888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/>
              <a:buChar char="•"/>
              <a:defRPr sz="1650" b="0" i="0">
                <a:solidFill>
                  <a:srgbClr val="63666A"/>
                </a:solidFill>
                <a:latin typeface="Helvetica"/>
              </a:defRPr>
            </a:lvl1pPr>
            <a:lvl2pPr marL="240030" indent="192024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90000"/>
              <a:buFont typeface="Lucida Grande"/>
              <a:buChar char="-"/>
              <a:defRPr sz="1500" b="0" i="0">
                <a:solidFill>
                  <a:srgbClr val="63666A"/>
                </a:solidFill>
                <a:latin typeface="Helvetica"/>
              </a:defRPr>
            </a:lvl2pPr>
            <a:lvl3pPr marL="480060" indent="171450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88000"/>
              <a:buFont typeface="Arial"/>
              <a:buChar char="•"/>
              <a:defRPr sz="1350" b="0" i="0">
                <a:solidFill>
                  <a:srgbClr val="63666A"/>
                </a:solidFill>
                <a:latin typeface="Helvetica"/>
              </a:defRPr>
            </a:lvl3pPr>
            <a:lvl4pPr marL="685800" indent="171450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90000"/>
              <a:buFont typeface="Lucida Grande"/>
              <a:buChar char="-"/>
              <a:defRPr sz="1200" b="0" i="0">
                <a:solidFill>
                  <a:srgbClr val="63666A"/>
                </a:solidFill>
                <a:latin typeface="Helvetica"/>
              </a:defRPr>
            </a:lvl4pPr>
            <a:lvl5pPr marL="857250" indent="144018">
              <a:lnSpc>
                <a:spcPct val="100000"/>
              </a:lnSpc>
              <a:spcBef>
                <a:spcPts val="774"/>
              </a:spcBef>
              <a:spcAft>
                <a:spcPts val="0"/>
              </a:spcAft>
              <a:buSzPct val="88000"/>
              <a:buFont typeface="Arial"/>
              <a:buChar char="•"/>
              <a:defRPr sz="1050" b="0" i="0">
                <a:solidFill>
                  <a:srgbClr val="63666A"/>
                </a:solidFill>
                <a:latin typeface="Helvetica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523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4025" y="1227141"/>
            <a:ext cx="8296275" cy="424185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63666A"/>
                </a:solidFill>
                <a:latin typeface="Helvetica"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1"/>
          </p:nvPr>
        </p:nvSpPr>
        <p:spPr>
          <a:xfrm>
            <a:off x="457205" y="5686118"/>
            <a:ext cx="8293095" cy="439738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buNone/>
              <a:defRPr sz="1200" b="0" i="0" baseline="0">
                <a:solidFill>
                  <a:srgbClr val="00B5E2"/>
                </a:solidFill>
                <a:latin typeface="Helvetic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 sz="90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 sz="900" baseline="0" dirty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r>
              <a:rPr lang="en-US" dirty="0"/>
              <a:t>15 Nov 2024, Preliminary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 sz="900" b="1" i="0" baseline="0" smtClean="0">
                <a:solidFill>
                  <a:srgbClr val="004C97"/>
                </a:solidFill>
                <a:latin typeface="Helvetica"/>
              </a:defRPr>
            </a:lvl1pPr>
          </a:lstStyle>
          <a:p>
            <a:pPr>
              <a:defRPr/>
            </a:pPr>
            <a:fld id="{D7C6703C-D516-5C41-9D7B-DB72F4B68AE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425572"/>
            <a:ext cx="8293096" cy="603767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65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537367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6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slideLayout" Target="../slideLayouts/slideLayout28.xml"/><Relationship Id="rId3" Type="http://schemas.openxmlformats.org/officeDocument/2006/relationships/slideLayout" Target="../slideLayouts/slideLayout13.xml"/><Relationship Id="rId21" Type="http://schemas.openxmlformats.org/officeDocument/2006/relationships/slideLayout" Target="../slideLayouts/slideLayout31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2.xml"/><Relationship Id="rId16" Type="http://schemas.openxmlformats.org/officeDocument/2006/relationships/slideLayout" Target="../slideLayouts/slideLayout26.xml"/><Relationship Id="rId20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slideLayout" Target="../slideLayouts/slideLayout25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20.xml"/><Relationship Id="rId19" Type="http://schemas.openxmlformats.org/officeDocument/2006/relationships/slideLayout" Target="../slideLayouts/slideLayout29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Relationship Id="rId22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5"/>
          <p:cNvCxnSpPr/>
          <p:nvPr/>
        </p:nvCxnSpPr>
        <p:spPr>
          <a:xfrm>
            <a:off x="285108" y="475760"/>
            <a:ext cx="8699642" cy="0"/>
          </a:xfrm>
          <a:prstGeom prst="straightConnector1">
            <a:avLst/>
          </a:prstGeom>
          <a:noFill/>
          <a:ln w="19050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5"/>
          <p:cNvCxnSpPr/>
          <p:nvPr/>
        </p:nvCxnSpPr>
        <p:spPr>
          <a:xfrm>
            <a:off x="215759" y="5728951"/>
            <a:ext cx="8768993" cy="0"/>
          </a:xfrm>
          <a:prstGeom prst="straightConnector1">
            <a:avLst/>
          </a:prstGeom>
          <a:noFill/>
          <a:ln w="25400" cap="flat" cmpd="sng">
            <a:solidFill>
              <a:srgbClr val="004C97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6" name="Google Shape;16;p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81819" y="41084"/>
            <a:ext cx="1358002" cy="374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logo SLAC">
            <a:extLst>
              <a:ext uri="{FF2B5EF4-FFF2-40B4-BE49-F238E27FC236}">
                <a16:creationId xmlns:a16="http://schemas.microsoft.com/office/drawing/2014/main" id="{F265CE88-FE25-609F-026A-67C8DCFAE6C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7281" y="6047724"/>
            <a:ext cx="1727077" cy="66903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AFBFACA-55E0-716E-CDED-6BB78C6D8F8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979" y="6058050"/>
            <a:ext cx="1657350" cy="324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56433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17" r:id="rId1"/>
    <p:sldLayoutId id="2147483719" r:id="rId2"/>
  </p:sldLayoutIdLst>
  <p:hf sldNum="0"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05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Connector 12"/>
          <p:cNvCxnSpPr>
            <a:cxnSpLocks/>
          </p:cNvCxnSpPr>
          <p:nvPr/>
        </p:nvCxnSpPr>
        <p:spPr>
          <a:xfrm>
            <a:off x="149470" y="6357938"/>
            <a:ext cx="8880231" cy="0"/>
          </a:xfrm>
          <a:prstGeom prst="line">
            <a:avLst/>
          </a:prstGeom>
          <a:ln>
            <a:solidFill>
              <a:srgbClr val="004C97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9488" y="6488434"/>
            <a:ext cx="1136650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16140" y="6488434"/>
            <a:ext cx="5616575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aseline="0" dirty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15 Nov 2024, Preliminary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4027" y="6488434"/>
            <a:ext cx="525463" cy="187325"/>
          </a:xfrm>
          <a:prstGeom prst="rect">
            <a:avLst/>
          </a:prstGeom>
        </p:spPr>
        <p:txBody>
          <a:bodyPr lIns="0" tIns="0" rIns="0" bIns="0" anchor="b" anchorCtr="0"/>
          <a:lstStyle>
            <a:lvl1pPr fontAlgn="auto">
              <a:spcBef>
                <a:spcPts val="0"/>
              </a:spcBef>
              <a:spcAft>
                <a:spcPts val="0"/>
              </a:spcAft>
              <a:defRPr sz="900" b="1" i="0" baseline="0" smtClean="0">
                <a:solidFill>
                  <a:srgbClr val="004C97"/>
                </a:solidFill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fld id="{0C39C72E-2A13-EB4D-AD45-6D4E6ACAED8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0A30A5-7676-4279-9A6A-148E61F3519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829885" y="6451676"/>
            <a:ext cx="1138527" cy="31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528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718" r:id="rId8"/>
  </p:sldLayoutIdLst>
  <p:hf sldNum="0" hdr="0" dt="0"/>
  <p:txStyles>
    <p:titleStyle>
      <a:lvl1pPr algn="ctr" defTabSz="342900" rtl="0" eaLnBrk="1" fontAlgn="base" hangingPunct="1"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Geneva" charset="0"/>
          <a:cs typeface="Geneva" charset="0"/>
        </a:defRPr>
      </a:lvl1pPr>
      <a:lvl2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2pPr>
      <a:lvl3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3pPr>
      <a:lvl4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4pPr>
      <a:lvl5pPr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5pPr>
      <a:lvl6pPr marL="3429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6pPr>
      <a:lvl7pPr marL="6858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7pPr>
      <a:lvl8pPr marL="10287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8pPr>
      <a:lvl9pPr marL="1371600" algn="ctr" defTabSz="342900" rtl="0" eaLnBrk="1" fontAlgn="base" hangingPunct="1"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" charset="0"/>
          <a:ea typeface="Geneva" charset="0"/>
          <a:cs typeface="Geneva" charset="0"/>
        </a:defRPr>
      </a:lvl9pPr>
    </p:titleStyle>
    <p:bodyStyle>
      <a:lvl1pPr marL="257175" indent="-257175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557213" indent="-214313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100" kern="1200">
          <a:solidFill>
            <a:schemeClr val="tx1"/>
          </a:solidFill>
          <a:latin typeface="+mn-lt"/>
          <a:ea typeface="Geneva" charset="0"/>
          <a:cs typeface="+mn-cs"/>
        </a:defRPr>
      </a:lvl2pPr>
      <a:lvl3pPr marL="8572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800" kern="1200">
          <a:solidFill>
            <a:schemeClr val="tx1"/>
          </a:solidFill>
          <a:latin typeface="+mn-lt"/>
          <a:ea typeface="Geneva" charset="0"/>
          <a:cs typeface="+mn-cs"/>
        </a:defRPr>
      </a:lvl3pPr>
      <a:lvl4pPr marL="12001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500" kern="1200">
          <a:solidFill>
            <a:schemeClr val="tx1"/>
          </a:solidFill>
          <a:latin typeface="+mn-lt"/>
          <a:ea typeface="Geneva" charset="0"/>
          <a:cs typeface="+mn-cs"/>
        </a:defRPr>
      </a:lvl4pPr>
      <a:lvl5pPr marL="1543050" indent="-171450" algn="l" defTabSz="3429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500" kern="1200">
          <a:solidFill>
            <a:schemeClr val="tx1"/>
          </a:solidFill>
          <a:latin typeface="+mn-lt"/>
          <a:ea typeface="Geneva" charset="0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15 Nov 2024, Preliminary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D36294-2849-48A8-8531-5354CF3095D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445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  <p:sldLayoutId id="2147483739" r:id="rId19"/>
    <p:sldLayoutId id="2147483740" r:id="rId20"/>
    <p:sldLayoutId id="2147483741" r:id="rId21"/>
    <p:sldLayoutId id="2147483742" r:id="rId22"/>
  </p:sldLayoutIdLst>
  <p:hf sldNum="0" hdr="0" dt="0"/>
  <p:txStyles>
    <p:titleStyle>
      <a:lvl1pPr algn="ctr" defTabSz="914378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2" indent="-342892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2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saginawpipe.com/jumbo-tubing/" TargetMode="Externa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7C7492A-D022-A8AC-E400-66B7B0D21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4439" y="3911918"/>
            <a:ext cx="2966273" cy="389573"/>
          </a:xfrm>
        </p:spPr>
        <p:txBody>
          <a:bodyPr/>
          <a:lstStyle/>
          <a:p>
            <a:r>
              <a:rPr lang="en-US" dirty="0"/>
              <a:t>S. Newbry  15 November 2024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F85092-BEE0-3363-BBEC-10E2B2AE20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4439" y="2049621"/>
            <a:ext cx="5391211" cy="109451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TMS Steel Structure Design Update</a:t>
            </a:r>
          </a:p>
          <a:p>
            <a:pPr marL="0" indent="0">
              <a:buNone/>
            </a:pPr>
            <a:r>
              <a:rPr lang="en-US" sz="1800" dirty="0"/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1613978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EFE7A-1685-FE20-758B-DBD4C34F8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Deflection – 1G Vertical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8D8B46-6313-8379-39B1-598191060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15 Nov 2024, Preliminary</a:t>
            </a:r>
          </a:p>
        </p:txBody>
      </p:sp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id="{6B1EFC31-6AFE-6ED8-3333-16C5C4AF5CEB}"/>
              </a:ext>
            </a:extLst>
          </p:cNvPr>
          <p:cNvSpPr txBox="1">
            <a:spLocks/>
          </p:cNvSpPr>
          <p:nvPr/>
        </p:nvSpPr>
        <p:spPr>
          <a:xfrm>
            <a:off x="457200" y="1600204"/>
            <a:ext cx="388777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2" indent="-342892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1" indent="-285743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61E023A-251B-4BA5-208F-2A8745178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0017"/>
            <a:ext cx="8229600" cy="4525963"/>
          </a:xfrm>
        </p:spPr>
        <p:txBody>
          <a:bodyPr>
            <a:normAutofit/>
          </a:bodyPr>
          <a:lstStyle/>
          <a:p>
            <a:r>
              <a:rPr lang="en-US" sz="2800" dirty="0"/>
              <a:t>~5mm compression of elastomer pads</a:t>
            </a:r>
          </a:p>
          <a:p>
            <a:r>
              <a:rPr lang="en-US" sz="2800" dirty="0"/>
              <a:t>~3mm bending of W-beams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3B437D4-4A1F-DCCA-BA98-9EA3074DF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504" y="2533650"/>
            <a:ext cx="7860992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8014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EFE7A-1685-FE20-758B-DBD4C34F8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– 1G Vertical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8D8B46-6313-8379-39B1-598191060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15 Nov 2024, Preliminary</a:t>
            </a:r>
          </a:p>
        </p:txBody>
      </p:sp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id="{6B1EFC31-6AFE-6ED8-3333-16C5C4AF5CEB}"/>
              </a:ext>
            </a:extLst>
          </p:cNvPr>
          <p:cNvSpPr txBox="1">
            <a:spLocks/>
          </p:cNvSpPr>
          <p:nvPr/>
        </p:nvSpPr>
        <p:spPr>
          <a:xfrm>
            <a:off x="457200" y="1600204"/>
            <a:ext cx="388777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2" indent="-342892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1" indent="-285743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6538DC5-4C5A-7CE9-FAE2-58D85820F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0017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Maximum stress is below 125MPa limit for A36 steel</a:t>
            </a:r>
          </a:p>
          <a:p>
            <a:endParaRPr lang="en-US" sz="20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356C0D3A-0C3F-C5CC-C548-0BAA60251C7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5942"/>
          <a:stretch/>
        </p:blipFill>
        <p:spPr>
          <a:xfrm>
            <a:off x="0" y="1835363"/>
            <a:ext cx="9144000" cy="502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398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EFE7A-1685-FE20-758B-DBD4C34F8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Stress – 1G Vertical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28D8B46-6313-8379-39B1-598191060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15 Nov 2024, Preliminary</a:t>
            </a:r>
          </a:p>
        </p:txBody>
      </p:sp>
      <p:sp>
        <p:nvSpPr>
          <p:cNvPr id="11" name="Content Placeholder 16">
            <a:extLst>
              <a:ext uri="{FF2B5EF4-FFF2-40B4-BE49-F238E27FC236}">
                <a16:creationId xmlns:a16="http://schemas.microsoft.com/office/drawing/2014/main" id="{6B1EFC31-6AFE-6ED8-3333-16C5C4AF5CEB}"/>
              </a:ext>
            </a:extLst>
          </p:cNvPr>
          <p:cNvSpPr txBox="1">
            <a:spLocks/>
          </p:cNvSpPr>
          <p:nvPr/>
        </p:nvSpPr>
        <p:spPr>
          <a:xfrm>
            <a:off x="457200" y="1600204"/>
            <a:ext cx="3887777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892" indent="-342892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31" indent="-285743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2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8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8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endParaRPr lang="en-US" dirty="0"/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26538DC5-4C5A-7CE9-FAE2-58D85820F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70017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Maximum stress appears to be a stress singularity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FF4134-29F3-2A3F-B6CA-065A1BFD5A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1348"/>
          <a:stretch/>
        </p:blipFill>
        <p:spPr>
          <a:xfrm>
            <a:off x="0" y="1804223"/>
            <a:ext cx="9144000" cy="505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4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FC203-E609-9E46-DAAC-0EFB5B0CD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Load Case – </a:t>
            </a:r>
            <a:r>
              <a:rPr lang="en-US" sz="4400" dirty="0"/>
              <a:t>1G + 160T lateral load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74983-8E1F-68B5-2C63-DCBCAE557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Lateral load applied to 4 feet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FDE46F-7997-DBEF-8FBD-75544F132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15 Nov 2024, Preliminary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59D630D-7745-5178-4E99-D955EF579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197" y="2184400"/>
            <a:ext cx="6363606" cy="417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915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FC203-E609-9E46-DAAC-0EFB5B0CD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Deflection – </a:t>
            </a:r>
            <a:r>
              <a:rPr lang="en-US" sz="4400" dirty="0"/>
              <a:t>1G + 160T lateral load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74983-8E1F-68B5-2C63-DCBCAE557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FDE46F-7997-DBEF-8FBD-75544F132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15 Nov 2024, Preliminary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8D9B2BD-F222-ABE4-AF8A-8B9A7A2A0B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9996"/>
            <a:ext cx="9144000" cy="561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684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FC203-E609-9E46-DAAC-0EFB5B0CD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Stress – </a:t>
            </a:r>
            <a:r>
              <a:rPr lang="en-US" sz="4400" dirty="0"/>
              <a:t>1G + 160T lateral load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74983-8E1F-68B5-2C63-DCBCAE5574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FDE46F-7997-DBEF-8FBD-75544F132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15 Nov 2024, Preliminary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97E9A6-1551-23D4-BD98-0D693FD2D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48296"/>
            <a:ext cx="9144000" cy="547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671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FC203-E609-9E46-DAAC-0EFB5B0CD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Stress – </a:t>
            </a:r>
            <a:r>
              <a:rPr lang="en-US" sz="4400" dirty="0"/>
              <a:t>1G + 160T lateral load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B74983-8E1F-68B5-2C63-DCBCAE5574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0804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Rerun with smaller mesh in high stress area</a:t>
            </a:r>
          </a:p>
          <a:p>
            <a:r>
              <a:rPr lang="en-US" sz="2400" dirty="0"/>
              <a:t>Maximum stress is below 125MPa limit for A36 steel</a:t>
            </a:r>
          </a:p>
          <a:p>
            <a:r>
              <a:rPr lang="en-US" sz="2400" dirty="0"/>
              <a:t>Maximum stress appears to be a stress singularity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FDE46F-7997-DBEF-8FBD-75544F132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15 Nov 2024, Preliminary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6365CFA-E8E9-212B-1D61-101AFC80B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1541" y="2714884"/>
            <a:ext cx="6120918" cy="4143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5214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9FC203-E609-9E46-DAAC-0EFB5B0CD7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Stress – </a:t>
            </a:r>
            <a:r>
              <a:rPr lang="en-US" sz="4400" dirty="0"/>
              <a:t>1G + 160T lateral load 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FDE46F-7997-DBEF-8FBD-75544F132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15 Nov 2024, Preliminary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9DAAF81-D588-C77E-8561-C0DC2F53435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11942"/>
          <a:stretch/>
        </p:blipFill>
        <p:spPr>
          <a:xfrm>
            <a:off x="1641936" y="2606056"/>
            <a:ext cx="5860127" cy="4251944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6634DB19-EA15-DDE8-645B-FB699C088B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2080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Rerun with smaller mesh in high stress area</a:t>
            </a:r>
          </a:p>
          <a:p>
            <a:r>
              <a:rPr lang="en-US" sz="2400" dirty="0"/>
              <a:t>Maximum stress is below 125MPa limit for A36 steel</a:t>
            </a:r>
          </a:p>
          <a:p>
            <a:r>
              <a:rPr lang="en-US" sz="2400" dirty="0"/>
              <a:t>Maximum stress appears to be a stress singularity</a:t>
            </a:r>
          </a:p>
        </p:txBody>
      </p:sp>
    </p:spTree>
    <p:extLst>
      <p:ext uri="{BB962C8B-B14F-4D97-AF65-F5344CB8AC3E}">
        <p14:creationId xmlns:p14="http://schemas.microsoft.com/office/powerpoint/2010/main" val="1916374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62A6D-DEDF-200A-0EDD-37A587022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C8FBA0-884A-F5AD-11FF-B4C566B6D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 Nov 2024, Preliminary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DA1372F-ED81-A677-0497-5A2158F9D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703" y="1500981"/>
            <a:ext cx="4702297" cy="46430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DD89596C-CD95-D6F7-D8F8-4A6937024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4"/>
            <a:ext cx="3994150" cy="45259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EBD95E2-A70E-B48F-5EFB-CC3EC1711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0981"/>
            <a:ext cx="4667250" cy="46430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AF00522-606B-4A26-D400-CFFE89C568A8}"/>
              </a:ext>
            </a:extLst>
          </p:cNvPr>
          <p:cNvSpPr txBox="1"/>
          <p:nvPr/>
        </p:nvSpPr>
        <p:spPr>
          <a:xfrm>
            <a:off x="3505200" y="5795437"/>
            <a:ext cx="127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June 2024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4A3DDDE-DA92-DA0F-8BBE-E195531439AB}"/>
              </a:ext>
            </a:extLst>
          </p:cNvPr>
          <p:cNvSpPr txBox="1"/>
          <p:nvPr/>
        </p:nvSpPr>
        <p:spPr>
          <a:xfrm>
            <a:off x="7423150" y="5774736"/>
            <a:ext cx="17208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November 2024</a:t>
            </a:r>
          </a:p>
        </p:txBody>
      </p:sp>
    </p:spTree>
    <p:extLst>
      <p:ext uri="{BB962C8B-B14F-4D97-AF65-F5344CB8AC3E}">
        <p14:creationId xmlns:p14="http://schemas.microsoft.com/office/powerpoint/2010/main" val="1089857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C527B05-60F6-F673-B76F-0A8D078C0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7D6B86-48CA-F5E5-5107-D44BE5B127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57213" indent="-557213">
              <a:buFont typeface="+mj-lt"/>
              <a:buAutoNum type="arabicPeriod"/>
            </a:pPr>
            <a:r>
              <a:rPr lang="en-US" dirty="0"/>
              <a:t>Steel structure overview</a:t>
            </a:r>
          </a:p>
          <a:p>
            <a:pPr marL="557213" indent="-557213">
              <a:buFont typeface="+mj-lt"/>
              <a:buAutoNum type="arabicPeriod"/>
            </a:pPr>
            <a:r>
              <a:rPr lang="en-US" dirty="0"/>
              <a:t>Requirements summary</a:t>
            </a:r>
          </a:p>
          <a:p>
            <a:pPr marL="557213" indent="-557213">
              <a:buFont typeface="+mj-lt"/>
              <a:buAutoNum type="arabicPeriod"/>
            </a:pPr>
            <a:r>
              <a:rPr lang="en-US" dirty="0"/>
              <a:t>Preliminary FEA Results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0364D5-A273-4FFA-4326-A00A571CC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15 Nov 2024, Preliminary</a:t>
            </a:r>
          </a:p>
        </p:txBody>
      </p:sp>
    </p:spTree>
    <p:extLst>
      <p:ext uri="{BB962C8B-B14F-4D97-AF65-F5344CB8AC3E}">
        <p14:creationId xmlns:p14="http://schemas.microsoft.com/office/powerpoint/2010/main" val="832645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562A6D-DEDF-200A-0EDD-37A587022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– Context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0C8FBA0-884A-F5AD-11FF-B4C566B6D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 Nov 2024, Preliminary</a:t>
            </a:r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4CEA360-7EFB-AC12-7CD8-01F4245CA5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1700" y="1557685"/>
            <a:ext cx="4702299" cy="464308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2004D12-45B8-E39E-A195-97C4000DC06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986"/>
          <a:stretch/>
        </p:blipFill>
        <p:spPr>
          <a:xfrm>
            <a:off x="1" y="1555057"/>
            <a:ext cx="4571999" cy="464308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F63410AC-E481-8F51-2B8E-B3BFCE42FD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30607"/>
            <a:ext cx="84582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9181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E5A808-6F17-325B-EBF3-A467884E21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Mass Breakdown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DB2FD6-05FE-A6A4-B8D0-5D7B4FE827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From CAD model</a:t>
            </a:r>
          </a:p>
          <a:p>
            <a:pPr lvl="1"/>
            <a:r>
              <a:rPr lang="en-US" dirty="0"/>
              <a:t>Steel plates: 711T </a:t>
            </a:r>
          </a:p>
          <a:p>
            <a:pPr lvl="1"/>
            <a:r>
              <a:rPr lang="en-US" dirty="0"/>
              <a:t>Coils: 77T</a:t>
            </a:r>
          </a:p>
          <a:p>
            <a:pPr lvl="1"/>
            <a:r>
              <a:rPr lang="en-US" dirty="0"/>
              <a:t>Steel structure: 65T</a:t>
            </a:r>
          </a:p>
          <a:p>
            <a:pPr lvl="1"/>
            <a:r>
              <a:rPr lang="en-US" dirty="0"/>
              <a:t>Cassettes: 50T</a:t>
            </a:r>
          </a:p>
          <a:p>
            <a:pPr lvl="1"/>
            <a:r>
              <a:rPr lang="en-US" dirty="0"/>
              <a:t>Brackets (fasten steel plates and coils): 38T</a:t>
            </a:r>
          </a:p>
          <a:p>
            <a:pPr lvl="1"/>
            <a:r>
              <a:rPr lang="en-US" dirty="0"/>
              <a:t>Aluminum baseplates: 11T</a:t>
            </a:r>
          </a:p>
          <a:p>
            <a:pPr lvl="1"/>
            <a:r>
              <a:rPr lang="en-US" dirty="0"/>
              <a:t>Estimate for mezzanine and cabling: 13T</a:t>
            </a:r>
          </a:p>
          <a:p>
            <a:r>
              <a:rPr lang="en-US" dirty="0"/>
              <a:t>Total: 965T</a:t>
            </a:r>
          </a:p>
          <a:p>
            <a:pPr lvl="1"/>
            <a:r>
              <a:rPr lang="en-US" dirty="0"/>
              <a:t>900T supported on steel structure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96CF71-DD16-DB5D-6B67-0D6B6B604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 Nov 2024, Preliminary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8367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C1965-7D43-5BCF-33C3-C85BC3011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Steel Structure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61CFC3-EF0A-1CBC-905A-B83CA9CFA3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4"/>
            <a:ext cx="4775200" cy="4525963"/>
          </a:xfrm>
        </p:spPr>
        <p:txBody>
          <a:bodyPr>
            <a:normAutofit/>
          </a:bodyPr>
          <a:lstStyle/>
          <a:p>
            <a:r>
              <a:rPr lang="en-US" sz="2000" dirty="0"/>
              <a:t>Standard size tubing</a:t>
            </a:r>
          </a:p>
          <a:p>
            <a:pPr lvl="1"/>
            <a:r>
              <a:rPr lang="en-US" sz="1800" dirty="0">
                <a:hlinkClick r:id="rId2"/>
              </a:rPr>
              <a:t>https://www.saginawpipe.com/     jumbo-tubing/</a:t>
            </a:r>
            <a:endParaRPr lang="en-US" sz="1800" dirty="0"/>
          </a:p>
          <a:p>
            <a:pPr lvl="1"/>
            <a:r>
              <a:rPr lang="en-US" sz="1800" dirty="0"/>
              <a:t>Uprights: 22” square, .875” wall</a:t>
            </a:r>
          </a:p>
          <a:p>
            <a:pPr lvl="1"/>
            <a:r>
              <a:rPr lang="en-US" sz="1800" dirty="0"/>
              <a:t>Long Crossbars: 24” x 12”, .5” wall</a:t>
            </a:r>
          </a:p>
          <a:p>
            <a:pPr lvl="1"/>
            <a:r>
              <a:rPr lang="en-US" sz="1800" dirty="0"/>
              <a:t>Short upper crossbars: 16” x 12”, .5” wall</a:t>
            </a:r>
          </a:p>
          <a:p>
            <a:pPr lvl="1"/>
            <a:r>
              <a:rPr lang="en-US" sz="1800" dirty="0"/>
              <a:t>Short lower crossbars: 12” x 12”, .5” wall</a:t>
            </a:r>
          </a:p>
          <a:p>
            <a:pPr lvl="1"/>
            <a:r>
              <a:rPr lang="en-US" sz="1800" dirty="0"/>
              <a:t>Large diagonals: 12” x 12”, .5” wall</a:t>
            </a:r>
          </a:p>
          <a:p>
            <a:pPr lvl="1"/>
            <a:r>
              <a:rPr lang="en-US" sz="1800" dirty="0"/>
              <a:t>Small diagonals: 8” x 8”, .5” wall</a:t>
            </a:r>
          </a:p>
          <a:p>
            <a:r>
              <a:rPr lang="en-US" sz="2000" dirty="0"/>
              <a:t>Standard size W-beams</a:t>
            </a:r>
          </a:p>
          <a:p>
            <a:pPr lvl="1"/>
            <a:r>
              <a:rPr lang="en-US" sz="1800" dirty="0"/>
              <a:t>36” x 330 </a:t>
            </a:r>
            <a:r>
              <a:rPr lang="en-US" sz="1800" dirty="0" err="1"/>
              <a:t>lb</a:t>
            </a:r>
            <a:r>
              <a:rPr lang="en-US" sz="1800" dirty="0"/>
              <a:t>/ft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605257-80E9-A440-869E-DC0EAB15D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 Nov 2024, Preliminary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0E4706-0548-3337-0E3E-B88711B9CA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088" b="1"/>
          <a:stretch/>
        </p:blipFill>
        <p:spPr>
          <a:xfrm>
            <a:off x="5442974" y="1257300"/>
            <a:ext cx="3371850" cy="26797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9E30D0D-FC3A-1514-8DF8-0DE6F6349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974" y="3931168"/>
            <a:ext cx="3701026" cy="2926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0562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09AD7-E1A9-0D51-E328-9A2E8B0E87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 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FCEB80-2098-E6EC-CACA-4FA9DB628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“TMS Frame Requirements” draft document</a:t>
            </a:r>
          </a:p>
          <a:p>
            <a:pPr lvl="1"/>
            <a:r>
              <a:rPr lang="en-US" dirty="0"/>
              <a:t>900T mass to be supported</a:t>
            </a:r>
          </a:p>
          <a:p>
            <a:pPr lvl="1"/>
            <a:r>
              <a:rPr lang="en-US" dirty="0"/>
              <a:t>Steel: A992 (W-beams), A36 (Tubes)</a:t>
            </a:r>
          </a:p>
          <a:p>
            <a:pPr lvl="1"/>
            <a:r>
              <a:rPr lang="en-US" dirty="0"/>
              <a:t>Design code: AISC Steel Construction</a:t>
            </a:r>
          </a:p>
          <a:p>
            <a:pPr lvl="1"/>
            <a:r>
              <a:rPr lang="en-US" dirty="0"/>
              <a:t>Minimum factor of safety of 2 vs yielding</a:t>
            </a:r>
          </a:p>
          <a:p>
            <a:r>
              <a:rPr lang="en-US" dirty="0"/>
              <a:t>Load cases for FEA:</a:t>
            </a:r>
          </a:p>
          <a:p>
            <a:pPr lvl="1"/>
            <a:r>
              <a:rPr lang="en-US" dirty="0"/>
              <a:t>1 gravity (normal operation)</a:t>
            </a:r>
          </a:p>
          <a:p>
            <a:pPr lvl="1"/>
            <a:r>
              <a:rPr lang="en-US" dirty="0"/>
              <a:t>1 gravity + 160T lateral load (roller lateral sliding)</a:t>
            </a: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13566E-5A7C-2721-63DA-56EE448C4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 Nov 2024, Preliminary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396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2E2A71-E4C8-BFBE-4D54-A8A24C103B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 Setup – Remote Mass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6E9BAE-72B7-524F-677E-85026314E0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900T mass of steel plates, coils, and detectors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DFFF03-2B73-398A-D832-83211E3E6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 Nov 2024, Preliminary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EFD402E-20E5-7CBE-D4C6-D83896628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1427" y="2168524"/>
            <a:ext cx="5481145" cy="4257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3518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DF94A-6274-157F-BFD6-9623BAF67A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FEA Setup – Elastomer Pads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2CA14-4AE4-9BC7-D873-38EC0591C7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8 places, 20T/mm spring constant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9CE340E-8A0F-666C-A2F8-F3ECDA0EE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 Nov 2024, Preliminary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66C057-C279-5ADD-3C95-5A0C23B2B7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6537" y="5868167"/>
            <a:ext cx="6330924" cy="48818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31327EB-696C-210F-479E-8EFA87CFB1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6538" y="2261367"/>
            <a:ext cx="6330924" cy="360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9708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0EA40-C1B5-BFFB-133C-240CD25BA1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Load Case – 1G Vertical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120C5-4A39-0DC4-8A0F-DC278F7D7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ADB8AD-A624-F9B6-022D-BEEE341853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15 Nov 2024, Preliminary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02033E-13E6-7F79-6215-E83D598450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250" y="1245193"/>
            <a:ext cx="8083550" cy="5612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758998"/>
      </p:ext>
    </p:extLst>
  </p:cSld>
  <p:clrMapOvr>
    <a:masterClrMapping/>
  </p:clrMapOvr>
</p:sld>
</file>

<file path=ppt/theme/theme1.xml><?xml version="1.0" encoding="utf-8"?>
<a:theme xmlns:a="http://schemas.openxmlformats.org/drawingml/2006/main" name="LBNF Template_051215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BNF Content-Footer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SLAC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C Template" id="{3C7BB257-E15E-4892-8D5A-02360B71BFCD}" vid="{4ED570E2-A0E5-4AD5-B6A3-CEDBAD781C1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LBNF-DUNE-DOE</Template>
  <TotalTime>82897</TotalTime>
  <Words>486</Words>
  <Application>Microsoft Office PowerPoint</Application>
  <PresentationFormat>On-screen Show (4:3)</PresentationFormat>
  <Paragraphs>85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Helvetica</vt:lpstr>
      <vt:lpstr>Helvetica Neue</vt:lpstr>
      <vt:lpstr>Lucida Grande</vt:lpstr>
      <vt:lpstr>LBNF Template_051215</vt:lpstr>
      <vt:lpstr>LBNF Content-Footer Theme</vt:lpstr>
      <vt:lpstr>SLAC Template</vt:lpstr>
      <vt:lpstr>PowerPoint Presentation</vt:lpstr>
      <vt:lpstr>Outline</vt:lpstr>
      <vt:lpstr>Overview – Context </vt:lpstr>
      <vt:lpstr>Mass Breakdown</vt:lpstr>
      <vt:lpstr>Steel Structure Overview</vt:lpstr>
      <vt:lpstr>Requirements Summary</vt:lpstr>
      <vt:lpstr>FEA Setup – Remote Mass</vt:lpstr>
      <vt:lpstr>FEA Setup – Elastomer Pads</vt:lpstr>
      <vt:lpstr>Load Case – 1G Vertical</vt:lpstr>
      <vt:lpstr>Deflection – 1G Vertical</vt:lpstr>
      <vt:lpstr>Stress – 1G Vertical</vt:lpstr>
      <vt:lpstr>Stress – 1G Vertical</vt:lpstr>
      <vt:lpstr>Load Case – 1G + 160T lateral load </vt:lpstr>
      <vt:lpstr>Deflection – 1G + 160T lateral load </vt:lpstr>
      <vt:lpstr>Stress – 1G + 160T lateral load </vt:lpstr>
      <vt:lpstr>Stress – 1G + 160T lateral load </vt:lpstr>
      <vt:lpstr>Stress – 1G + 160T lateral load </vt:lpstr>
      <vt:lpstr>End</vt:lpstr>
    </vt:vector>
  </TitlesOfParts>
  <Company>Lawrence Berkeley National Laboratory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TPC Installation</dc:title>
  <dc:creator>Andrew R. Lambert</dc:creator>
  <cp:lastModifiedBy>Newbry, Scott P</cp:lastModifiedBy>
  <cp:revision>516</cp:revision>
  <dcterms:created xsi:type="dcterms:W3CDTF">2020-12-01T05:45:47Z</dcterms:created>
  <dcterms:modified xsi:type="dcterms:W3CDTF">2024-11-15T01:14:42Z</dcterms:modified>
</cp:coreProperties>
</file>