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815" r:id="rId3"/>
    <p:sldId id="2981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4574"/>
  </p:normalViewPr>
  <p:slideViewPr>
    <p:cSldViewPr snapToGrid="0" snapToObjects="1" showGuides="1">
      <p:cViewPr varScale="1">
        <p:scale>
          <a:sx n="137" d="100"/>
          <a:sy n="137" d="100"/>
        </p:scale>
        <p:origin x="208" y="7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M. Wong-Squires | MSD Project Updates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15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465344" cy="719146"/>
          </a:xfrm>
        </p:spPr>
        <p:txBody>
          <a:bodyPr>
            <a:normAutofit fontScale="90000"/>
          </a:bodyPr>
          <a:lstStyle/>
          <a:p>
            <a:r>
              <a:rPr lang="en-US" sz="2175" dirty="0"/>
              <a:t>PIP-II Vacuum Systems</a:t>
            </a:r>
            <a:br>
              <a:rPr lang="en-US" sz="2175" dirty="0"/>
            </a:br>
            <a:r>
              <a:rPr lang="en-US" sz="1500" dirty="0"/>
              <a:t>Lucy Nobrega (L3, CAM), Kathrine Laureto (Deputy L3), Alex Chen (Lead Vacuum Engineer), Rich Andrews (Chamber design), Eric Pirtle (Design)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7" y="985233"/>
            <a:ext cx="4370515" cy="3741199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725" b="1" dirty="0">
                <a:cs typeface="Helvetica"/>
              </a:rPr>
              <a:t>Working 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Helvetica"/>
                <a:cs typeface="Helvetica"/>
              </a:rPr>
              <a:t>Vacuum QC of first ACCTs, DCCTs, WCMs using Beam Instrumentation traveler (complete)</a:t>
            </a:r>
            <a:endParaRPr lang="en-US" dirty="0">
              <a:cs typeface="Helvetica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QC and assembly of mass flow carts in progress. QC discovered contamination on standard leaks, prompting further checking and possibly replacement or of standard leaks on all CMTF MFC’s.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Writing travelers and finalizing hand-off documentation</a:t>
            </a:r>
          </a:p>
          <a:p>
            <a:pPr marL="230029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Finalizing design for</a:t>
            </a:r>
          </a:p>
          <a:p>
            <a:pPr marL="512597" lvl="1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Warm Front End, Superconducting Linac, and Linac and Beam Transfer/Beam Absorber lines</a:t>
            </a:r>
          </a:p>
          <a:p>
            <a:pPr marL="512597" lvl="1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Dipole transition first article fabrication. Tube shaping in progress.</a:t>
            </a:r>
          </a:p>
          <a:p>
            <a:pPr marL="512597" lvl="1" indent="-230029">
              <a:spcBef>
                <a:spcPts val="600"/>
              </a:spcBef>
            </a:pPr>
            <a:r>
              <a:rPr lang="en-US" dirty="0">
                <a:ea typeface="ＭＳ Ｐゴシック"/>
                <a:cs typeface="Helvetica"/>
              </a:rPr>
              <a:t>laserwire UHV chamber, commissioning cart, wide aperture BPM’s (D Krokosz)</a:t>
            </a:r>
          </a:p>
          <a:p>
            <a:pPr marL="512597" lvl="1" indent="-230029">
              <a:spcBef>
                <a:spcPts val="600"/>
              </a:spcBef>
            </a:pPr>
            <a:r>
              <a:rPr lang="en-US" dirty="0">
                <a:ea typeface="ＭＳ Ｐゴシック"/>
                <a:cs typeface="Helvetica"/>
              </a:rPr>
              <a:t>laserwire optics and adjustment stages (T Price)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725" b="1" dirty="0">
                <a:cs typeface="Helvetica"/>
              </a:rPr>
              <a:t>Department resources needed</a:t>
            </a:r>
          </a:p>
          <a:p>
            <a:pPr marL="229877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Engineering: instrumentation design (D Krokosz, continuing)</a:t>
            </a:r>
          </a:p>
          <a:p>
            <a:pPr marL="229877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Vacuum technician for acceptance testing and vacuum cart assembly (Marino Alvarado, Elias Lopez, Ron Kellett)</a:t>
            </a:r>
          </a:p>
          <a:p>
            <a:pPr marL="229877" indent="-230029">
              <a:spcBef>
                <a:spcPts val="600"/>
              </a:spcBef>
            </a:pPr>
            <a:r>
              <a:rPr lang="en-US" dirty="0">
                <a:cs typeface="Helvetica"/>
              </a:rPr>
              <a:t>Design/Drafting: SCL and BTL design &amp; integration (E Pirtle, continuing), BTL chambers and transitions (D Hurd)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4586-81BF-2D05-1968-37B32A0CA1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2E54-966D-D805-ABF5-5D358AA13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Wong-Squires | MSD Project Updates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23C979-23C8-BD22-909A-540849E0FBB7}"/>
              </a:ext>
            </a:extLst>
          </p:cNvPr>
          <p:cNvSpPr>
            <a:spLocks noChangeAspect="1"/>
          </p:cNvSpPr>
          <p:nvPr/>
        </p:nvSpPr>
        <p:spPr>
          <a:xfrm>
            <a:off x="4738920" y="1041104"/>
            <a:ext cx="1664021" cy="2311988"/>
          </a:xfrm>
          <a:prstGeom prst="roundRect">
            <a:avLst>
              <a:gd name="adj" fmla="val 8160"/>
            </a:avLst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F58A8-A2FE-E0FA-2BCC-981CBCC9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50" r="15756"/>
          <a:stretch/>
        </p:blipFill>
        <p:spPr>
          <a:xfrm>
            <a:off x="4939312" y="1364344"/>
            <a:ext cx="1291186" cy="1636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E0F5F0-36CE-D14D-E168-57E6101E4A22}"/>
              </a:ext>
            </a:extLst>
          </p:cNvPr>
          <p:cNvSpPr txBox="1">
            <a:spLocks noChangeAspect="1"/>
          </p:cNvSpPr>
          <p:nvPr/>
        </p:nvSpPr>
        <p:spPr>
          <a:xfrm>
            <a:off x="4624832" y="3442152"/>
            <a:ext cx="1990750" cy="1008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Assembly of 3 mass flow carts for slow pumping and venting of the UHV/particle-free PIP-II beamline has begun. This cart is a copyrighted Fermilab design.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9DB88-8627-47CE-2FF8-55F20AE6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88" b="4911"/>
          <a:stretch/>
        </p:blipFill>
        <p:spPr>
          <a:xfrm>
            <a:off x="6529630" y="886639"/>
            <a:ext cx="1330146" cy="169361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6E3315-9E58-744C-9FBB-BBC6292E3177}"/>
              </a:ext>
            </a:extLst>
          </p:cNvPr>
          <p:cNvSpPr txBox="1">
            <a:spLocks noChangeAspect="1"/>
          </p:cNvSpPr>
          <p:nvPr/>
        </p:nvSpPr>
        <p:spPr>
          <a:xfrm>
            <a:off x="7792721" y="1103950"/>
            <a:ext cx="1223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Contamination discovered on mass flow cart standard leak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6939F5-6736-5A81-7755-9CE9B00B3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302" y="2460487"/>
            <a:ext cx="1223651" cy="158241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4AA993-04FB-82FD-15E0-73BF4E4B3206}"/>
              </a:ext>
            </a:extLst>
          </p:cNvPr>
          <p:cNvSpPr txBox="1">
            <a:spLocks noChangeAspect="1"/>
          </p:cNvSpPr>
          <p:nvPr/>
        </p:nvSpPr>
        <p:spPr>
          <a:xfrm>
            <a:off x="7245628" y="4147649"/>
            <a:ext cx="1664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308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Vacuum QC of first ACCT’s, DCCT’s, WCM’s</a:t>
            </a:r>
          </a:p>
        </p:txBody>
      </p:sp>
    </p:spTree>
    <p:extLst>
      <p:ext uri="{BB962C8B-B14F-4D97-AF65-F5344CB8AC3E}">
        <p14:creationId xmlns:p14="http://schemas.microsoft.com/office/powerpoint/2010/main" val="5973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0779E-52EE-77DC-AD60-73C5DE2F21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b="1" dirty="0"/>
              <a:t>Design engineering and drafting continue in all areas</a:t>
            </a:r>
          </a:p>
          <a:p>
            <a:r>
              <a:rPr lang="en-US" sz="1800" dirty="0"/>
              <a:t>Typical LCW piping and bus supports fabrication drawings nearly complete</a:t>
            </a:r>
          </a:p>
          <a:p>
            <a:r>
              <a:rPr lang="en-US" sz="1800" dirty="0"/>
              <a:t>LBNF-05 Power Supply Room​, Pump Room: piping models and construction drawing generation continues</a:t>
            </a:r>
          </a:p>
          <a:p>
            <a:r>
              <a:rPr lang="en-US" sz="1800" dirty="0"/>
              <a:t>Primary Beam Enclosure (PBE) LCW secondary headers design continues, dependent on below</a:t>
            </a:r>
          </a:p>
          <a:p>
            <a:r>
              <a:rPr lang="en-US" sz="1800" dirty="0"/>
              <a:t>Magnet power and water connection design continues</a:t>
            </a:r>
          </a:p>
          <a:p>
            <a:pPr lvl="1"/>
            <a:r>
              <a:rPr lang="en-US" sz="1600" dirty="0"/>
              <a:t>Inter-dipole power and LCW connections modeling in progress, adapting MI style connections</a:t>
            </a:r>
          </a:p>
          <a:p>
            <a:pPr lvl="1"/>
            <a:r>
              <a:rPr lang="en-US" sz="1600" dirty="0"/>
              <a:t>Collaboration between PESD and MSD in the areas with minimal space: power turn-arounds, quad bypasses, bus connections to dipoles</a:t>
            </a:r>
          </a:p>
          <a:p>
            <a:r>
              <a:rPr lang="en-US" sz="1800" dirty="0"/>
              <a:t>Bus shielding design restarted  - with Jay Hayman (APS-TD)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C2629-F26B-4C85-63CF-6C501C185FA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37945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Coming Up</a:t>
            </a:r>
          </a:p>
          <a:p>
            <a:r>
              <a:rPr lang="en-US" dirty="0"/>
              <a:t>Finish engineering notes for Intermediate Water systems</a:t>
            </a:r>
          </a:p>
          <a:p>
            <a:r>
              <a:rPr lang="en-US" dirty="0"/>
              <a:t>Redesign/Routing of LCW, </a:t>
            </a:r>
            <a:r>
              <a:rPr lang="en-US" dirty="0" err="1"/>
              <a:t>Opticool</a:t>
            </a:r>
            <a:r>
              <a:rPr lang="en-US" dirty="0"/>
              <a:t>, and Bus from MI-10 to PBE: bus type to be determined</a:t>
            </a:r>
          </a:p>
          <a:p>
            <a:r>
              <a:rPr lang="en-US" dirty="0"/>
              <a:t>Check drawings for the Target and Absorber Halls Intermediate Water Systems</a:t>
            </a:r>
          </a:p>
          <a:p>
            <a:pPr marL="0" indent="0">
              <a:buNone/>
            </a:pPr>
            <a:r>
              <a:rPr lang="en-US" sz="1600" b="1" dirty="0">
                <a:cs typeface="Helvetica"/>
              </a:rPr>
              <a:t>Department resources needed</a:t>
            </a:r>
            <a:endParaRPr lang="en-US" b="1" dirty="0"/>
          </a:p>
          <a:p>
            <a:r>
              <a:rPr lang="en-US" dirty="0"/>
              <a:t>Fluids engineer for continued LCW piping, magnet electrical and LCW connections, Nitrogen and Compressed air systems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48BF-6C4E-7859-0D95-E45DAEC39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28E7-53F1-9F18-3ECA-52F89959D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8BD09-F059-CEA1-D696-DB1BBDD5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431500"/>
          </a:xfrm>
        </p:spPr>
        <p:txBody>
          <a:bodyPr/>
          <a:lstStyle/>
          <a:p>
            <a:r>
              <a:rPr lang="en-US" sz="20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LBNF LCW Systems</a:t>
            </a:r>
            <a:br>
              <a:rPr lang="en-US" sz="32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Dave Hixson, Scott Oplt, Will Derylo, Noah Vollmer, Jay Hayman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177448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473</TotalTime>
  <Words>460</Words>
  <Application>Microsoft Macintosh PowerPoint</Application>
  <PresentationFormat>On-screen Show (16:9)</PresentationFormat>
  <Paragraphs>42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Helvetica</vt:lpstr>
      <vt:lpstr>Fermilab_PPT_090915</vt:lpstr>
      <vt:lpstr>PowerPoint Presentation</vt:lpstr>
      <vt:lpstr>PIP-II Vacuum Systems Lucy Nobrega (L3, CAM), Kathrine Laureto (Deputy L3), Alex Chen (Lead Vacuum Engineer), Rich Andrews (Chamber design), Eric Pirtle (Design)</vt:lpstr>
      <vt:lpstr>LBNF LCW Systems Dave Hixson, Scott Oplt, Will Derylo, Noah Vollmer, Jay Hayman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57</cp:revision>
  <cp:lastPrinted>2014-01-20T19:40:21Z</cp:lastPrinted>
  <dcterms:created xsi:type="dcterms:W3CDTF">2023-11-30T22:05:45Z</dcterms:created>
  <dcterms:modified xsi:type="dcterms:W3CDTF">2024-11-15T14:27:44Z</dcterms:modified>
</cp:coreProperties>
</file>