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7" r:id="rId1"/>
    <p:sldMasterId id="2147483674" r:id="rId2"/>
  </p:sldMasterIdLst>
  <p:notesMasterIdLst>
    <p:notesMasterId r:id="rId17"/>
  </p:notesMasterIdLst>
  <p:sldIdLst>
    <p:sldId id="401" r:id="rId3"/>
    <p:sldId id="402" r:id="rId4"/>
    <p:sldId id="403" r:id="rId5"/>
    <p:sldId id="400" r:id="rId6"/>
    <p:sldId id="388" r:id="rId7"/>
    <p:sldId id="389" r:id="rId8"/>
    <p:sldId id="390" r:id="rId9"/>
    <p:sldId id="404" r:id="rId10"/>
    <p:sldId id="406" r:id="rId11"/>
    <p:sldId id="407" r:id="rId12"/>
    <p:sldId id="405" r:id="rId13"/>
    <p:sldId id="408" r:id="rId14"/>
    <p:sldId id="409" r:id="rId15"/>
    <p:sldId id="410" r:id="rId1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160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24" d="100"/>
          <a:sy n="124" d="100"/>
        </p:scale>
        <p:origin x="-326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170238" cy="479425"/>
          </a:xfrm>
          <a:prstGeom prst="rect">
            <a:avLst/>
          </a:prstGeom>
        </p:spPr>
        <p:txBody>
          <a:bodyPr vert="horz" lIns="91415" tIns="45708" rIns="91415" bIns="45708" rtlCol="0"/>
          <a:lstStyle>
            <a:lvl1pPr algn="l">
              <a:defRPr sz="1200"/>
            </a:lvl1pPr>
          </a:lstStyle>
          <a:p>
            <a:endParaRPr lang="en-US"/>
          </a:p>
        </p:txBody>
      </p:sp>
      <p:sp>
        <p:nvSpPr>
          <p:cNvPr id="3" name="Date Placeholder 2"/>
          <p:cNvSpPr>
            <a:spLocks noGrp="1"/>
          </p:cNvSpPr>
          <p:nvPr>
            <p:ph type="dt" idx="1"/>
          </p:nvPr>
        </p:nvSpPr>
        <p:spPr>
          <a:xfrm>
            <a:off x="4143375" y="2"/>
            <a:ext cx="3170238" cy="479425"/>
          </a:xfrm>
          <a:prstGeom prst="rect">
            <a:avLst/>
          </a:prstGeom>
        </p:spPr>
        <p:txBody>
          <a:bodyPr vert="horz" lIns="91415" tIns="45708" rIns="91415" bIns="45708" rtlCol="0"/>
          <a:lstStyle>
            <a:lvl1pPr algn="r">
              <a:defRPr sz="1200"/>
            </a:lvl1pPr>
          </a:lstStyle>
          <a:p>
            <a:fld id="{16201473-3259-4DFE-852D-B968AAC8CEC3}" type="datetimeFigureOut">
              <a:rPr lang="en-US" smtClean="0"/>
              <a:pPr/>
              <a:t>12/4/2024</a:t>
            </a:fld>
            <a:endParaRPr lang="en-US"/>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1415" tIns="45708" rIns="91415" bIns="45708" rtlCol="0" anchor="ctr"/>
          <a:lstStyle/>
          <a:p>
            <a:endParaRPr lang="en-US"/>
          </a:p>
        </p:txBody>
      </p:sp>
      <p:sp>
        <p:nvSpPr>
          <p:cNvPr id="5" name="Notes Placeholder 4"/>
          <p:cNvSpPr>
            <a:spLocks noGrp="1"/>
          </p:cNvSpPr>
          <p:nvPr>
            <p:ph type="body" sz="quarter" idx="3"/>
          </p:nvPr>
        </p:nvSpPr>
        <p:spPr>
          <a:xfrm>
            <a:off x="731840" y="4560890"/>
            <a:ext cx="5851525" cy="4319587"/>
          </a:xfrm>
          <a:prstGeom prst="rect">
            <a:avLst/>
          </a:prstGeom>
        </p:spPr>
        <p:txBody>
          <a:bodyPr vert="horz" lIns="91415" tIns="45708" rIns="91415" bIns="457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20190"/>
            <a:ext cx="3170238" cy="479425"/>
          </a:xfrm>
          <a:prstGeom prst="rect">
            <a:avLst/>
          </a:prstGeom>
        </p:spPr>
        <p:txBody>
          <a:bodyPr vert="horz" lIns="91415" tIns="45708" rIns="91415" bIns="45708"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90"/>
            <a:ext cx="3170238" cy="479425"/>
          </a:xfrm>
          <a:prstGeom prst="rect">
            <a:avLst/>
          </a:prstGeom>
        </p:spPr>
        <p:txBody>
          <a:bodyPr vert="horz" lIns="91415" tIns="45708" rIns="91415" bIns="45708" rtlCol="0" anchor="b"/>
          <a:lstStyle>
            <a:lvl1pPr algn="r">
              <a:defRPr sz="1200"/>
            </a:lvl1pPr>
          </a:lstStyle>
          <a:p>
            <a:fld id="{797F7638-404F-4EC4-B426-9B9CE1108BF1}" type="slidenum">
              <a:rPr lang="en-US" smtClean="0"/>
              <a:pPr/>
              <a:t>‹#›</a:t>
            </a:fld>
            <a:endParaRPr lang="en-US"/>
          </a:p>
        </p:txBody>
      </p:sp>
    </p:spTree>
    <p:extLst>
      <p:ext uri="{BB962C8B-B14F-4D97-AF65-F5344CB8AC3E}">
        <p14:creationId xmlns:p14="http://schemas.microsoft.com/office/powerpoint/2010/main" val="294945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B141A-D04E-DD49-88DC-EFA90428BA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031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B141A-D04E-DD49-88DC-EFA90428BA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431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Analysis of coil 254 NCR</a:t>
            </a:r>
            <a:endParaRPr lang="en-GB" dirty="0"/>
          </a:p>
        </p:txBody>
      </p:sp>
    </p:spTree>
    <p:extLst>
      <p:ext uri="{BB962C8B-B14F-4D97-AF65-F5344CB8AC3E}">
        <p14:creationId xmlns:p14="http://schemas.microsoft.com/office/powerpoint/2010/main" val="173996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HL-LHC AUP HO:RQD Finish UL Cable Fab (AUP ZZZ)</a:t>
            </a:r>
            <a:endParaRPr lang="en-GB" dirty="0"/>
          </a:p>
        </p:txBody>
      </p:sp>
    </p:spTree>
    <p:extLst>
      <p:ext uri="{BB962C8B-B14F-4D97-AF65-F5344CB8AC3E}">
        <p14:creationId xmlns:p14="http://schemas.microsoft.com/office/powerpoint/2010/main" val="832855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HL-LHC AUP HO:RQD Finish UL Cable Fab (AUP ZZZ)</a:t>
            </a:r>
            <a:endParaRPr lang="en-GB" dirty="0"/>
          </a:p>
        </p:txBody>
      </p:sp>
    </p:spTree>
    <p:extLst>
      <p:ext uri="{BB962C8B-B14F-4D97-AF65-F5344CB8AC3E}">
        <p14:creationId xmlns:p14="http://schemas.microsoft.com/office/powerpoint/2010/main" val="2580134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legend">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35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HL-LHC AUP HO:RQD Finish UL Cable Fab (AUP ZZZ)</a:t>
            </a:r>
            <a:endParaRPr lang="en-GB" dirty="0"/>
          </a:p>
        </p:txBody>
      </p:sp>
    </p:spTree>
    <p:extLst>
      <p:ext uri="{BB962C8B-B14F-4D97-AF65-F5344CB8AC3E}">
        <p14:creationId xmlns:p14="http://schemas.microsoft.com/office/powerpoint/2010/main" val="250216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Analysis of coil 254 NCR</a:t>
            </a:r>
            <a:endParaRPr lang="en-GB" dirty="0"/>
          </a:p>
        </p:txBody>
      </p:sp>
    </p:spTree>
    <p:extLst>
      <p:ext uri="{BB962C8B-B14F-4D97-AF65-F5344CB8AC3E}">
        <p14:creationId xmlns:p14="http://schemas.microsoft.com/office/powerpoint/2010/main" val="203671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Analysis of coil 254 NCR</a:t>
            </a:r>
            <a:endParaRPr lang="en-GB" dirty="0"/>
          </a:p>
        </p:txBody>
      </p:sp>
    </p:spTree>
    <p:extLst>
      <p:ext uri="{BB962C8B-B14F-4D97-AF65-F5344CB8AC3E}">
        <p14:creationId xmlns:p14="http://schemas.microsoft.com/office/powerpoint/2010/main" val="278349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Analysis of coil 254 NCR</a:t>
            </a:r>
            <a:endParaRPr lang="en-GB" dirty="0"/>
          </a:p>
        </p:txBody>
      </p:sp>
    </p:spTree>
    <p:extLst>
      <p:ext uri="{BB962C8B-B14F-4D97-AF65-F5344CB8AC3E}">
        <p14:creationId xmlns:p14="http://schemas.microsoft.com/office/powerpoint/2010/main" val="3801037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Analysis of coil 254 NCR</a:t>
            </a:r>
            <a:endParaRPr lang="en-GB" dirty="0"/>
          </a:p>
        </p:txBody>
      </p:sp>
    </p:spTree>
    <p:extLst>
      <p:ext uri="{BB962C8B-B14F-4D97-AF65-F5344CB8AC3E}">
        <p14:creationId xmlns:p14="http://schemas.microsoft.com/office/powerpoint/2010/main" val="651624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Analysis of coil 254 NCR</a:t>
            </a:r>
            <a:endParaRPr lang="en-GB" dirty="0"/>
          </a:p>
        </p:txBody>
      </p:sp>
    </p:spTree>
    <p:extLst>
      <p:ext uri="{BB962C8B-B14F-4D97-AF65-F5344CB8AC3E}">
        <p14:creationId xmlns:p14="http://schemas.microsoft.com/office/powerpoint/2010/main" val="39648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1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no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900">
                <a:solidFill>
                  <a:schemeClr val="accent1"/>
                </a:solidFill>
              </a:defRPr>
            </a:lvl1pPr>
          </a:lstStyle>
          <a:p>
            <a:r>
              <a:rPr lang="en-US"/>
              <a:t>HL-LHC AUP HO:RQD Finish UL Cable Fab (AUP ZZZ)</a:t>
            </a:r>
            <a:endParaRPr lang="en-GB" dirty="0"/>
          </a:p>
        </p:txBody>
      </p:sp>
      <p:pic>
        <p:nvPicPr>
          <p:cNvPr id="4" name="Image 11" descr="HLU-logoN-title.png">
            <a:extLst>
              <a:ext uri="{FF2B5EF4-FFF2-40B4-BE49-F238E27FC236}">
                <a16:creationId xmlns:a16="http://schemas.microsoft.com/office/drawing/2014/main" id="{CA8C74F7-CB32-2D6A-1CED-E1DD8CD371A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52051" y="585576"/>
            <a:ext cx="3530242" cy="1907967"/>
          </a:xfrm>
          <a:prstGeom prst="rect">
            <a:avLst/>
          </a:prstGeom>
        </p:spPr>
      </p:pic>
      <p:pic>
        <p:nvPicPr>
          <p:cNvPr id="5" name="Picture 4">
            <a:extLst>
              <a:ext uri="{FF2B5EF4-FFF2-40B4-BE49-F238E27FC236}">
                <a16:creationId xmlns:a16="http://schemas.microsoft.com/office/drawing/2014/main" id="{0A40FB43-32A2-B3BF-3C8B-6EE75061E0C3}"/>
              </a:ext>
            </a:extLst>
          </p:cNvPr>
          <p:cNvPicPr>
            <a:picLocks noChangeAspect="1"/>
          </p:cNvPicPr>
          <p:nvPr userDrawn="1"/>
        </p:nvPicPr>
        <p:blipFill rotWithShape="1">
          <a:blip r:embed="rId4">
            <a:extLst>
              <a:ext uri="{28A0092B-C50C-407E-A947-70E740481C1C}">
                <a14:useLocalDpi xmlns:a14="http://schemas.microsoft.com/office/drawing/2010/main"/>
              </a:ext>
            </a:extLst>
          </a:blip>
          <a:stretch/>
        </p:blipFill>
        <p:spPr>
          <a:xfrm>
            <a:off x="1287690" y="585577"/>
            <a:ext cx="3893910" cy="2092625"/>
          </a:xfrm>
          <a:prstGeom prst="rect">
            <a:avLst/>
          </a:prstGeom>
        </p:spPr>
      </p:pic>
    </p:spTree>
    <p:extLst>
      <p:ext uri="{BB962C8B-B14F-4D97-AF65-F5344CB8AC3E}">
        <p14:creationId xmlns:p14="http://schemas.microsoft.com/office/powerpoint/2010/main" val="317603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2"/>
            <a:ext cx="7920000" cy="4906963"/>
          </a:xfrm>
        </p:spPr>
        <p:txBody>
          <a:bodyPr lIns="0" tIns="0" rIns="0" bIns="0"/>
          <a:lstStyle>
            <a:lvl1pPr>
              <a:defRPr sz="1800"/>
            </a:lvl1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HL-LHC AUP HO:RQD Finish UL Cable Fab (AUP ZZZ)</a:t>
            </a:r>
            <a:endParaRPr lang="en-GB" dirty="0"/>
          </a:p>
        </p:txBody>
      </p:sp>
    </p:spTree>
    <p:extLst>
      <p:ext uri="{BB962C8B-B14F-4D97-AF65-F5344CB8AC3E}">
        <p14:creationId xmlns:p14="http://schemas.microsoft.com/office/powerpoint/2010/main" val="391198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1215232"/>
            <a:ext cx="4041775"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2057400"/>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HL-LHC AUP HO:RQD Finish UL Cable Fab (AUP ZZZ)</a:t>
            </a:r>
            <a:endParaRPr lang="en-GB" dirty="0"/>
          </a:p>
        </p:txBody>
      </p:sp>
    </p:spTree>
    <p:extLst>
      <p:ext uri="{BB962C8B-B14F-4D97-AF65-F5344CB8AC3E}">
        <p14:creationId xmlns:p14="http://schemas.microsoft.com/office/powerpoint/2010/main" val="255523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Analysis of coil 254 NCR</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105543832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HL-LHC AUP HO:RQD Finish UL Cable Fab (AUP ZZZ)</a:t>
            </a:r>
            <a:endParaRPr lang="en-US"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9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tretch/>
        </p:blipFill>
        <p:spPr>
          <a:xfrm>
            <a:off x="1" y="6212901"/>
            <a:ext cx="1752599" cy="639553"/>
          </a:xfrm>
          <a:prstGeom prst="rect">
            <a:avLst/>
          </a:prstGeom>
        </p:spPr>
      </p:pic>
    </p:spTree>
    <p:extLst>
      <p:ext uri="{BB962C8B-B14F-4D97-AF65-F5344CB8AC3E}">
        <p14:creationId xmlns:p14="http://schemas.microsoft.com/office/powerpoint/2010/main" val="11396464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ft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0FDC-A9B7-F324-0F77-90E36DE69EBE}"/>
              </a:ext>
            </a:extLst>
          </p:cNvPr>
          <p:cNvSpPr>
            <a:spLocks noGrp="1"/>
          </p:cNvSpPr>
          <p:nvPr>
            <p:ph type="ctrTitle"/>
          </p:nvPr>
        </p:nvSpPr>
        <p:spPr/>
        <p:txBody>
          <a:bodyPr/>
          <a:lstStyle/>
          <a:p>
            <a:r>
              <a:rPr lang="en-US" dirty="0"/>
              <a:t>Analysis of coil 254 Non-Conformity</a:t>
            </a:r>
          </a:p>
        </p:txBody>
      </p:sp>
      <p:sp>
        <p:nvSpPr>
          <p:cNvPr id="3" name="Subtitle 2">
            <a:extLst>
              <a:ext uri="{FF2B5EF4-FFF2-40B4-BE49-F238E27FC236}">
                <a16:creationId xmlns:a16="http://schemas.microsoft.com/office/drawing/2014/main" id="{1D32DDD9-DC4A-478F-95EE-FEA279C587EC}"/>
              </a:ext>
            </a:extLst>
          </p:cNvPr>
          <p:cNvSpPr>
            <a:spLocks noGrp="1"/>
          </p:cNvSpPr>
          <p:nvPr>
            <p:ph type="subTitle" idx="1"/>
          </p:nvPr>
        </p:nvSpPr>
        <p:spPr>
          <a:xfrm>
            <a:off x="1371600" y="3429000"/>
            <a:ext cx="6480000" cy="1447800"/>
          </a:xfrm>
        </p:spPr>
        <p:txBody>
          <a:bodyPr>
            <a:normAutofit/>
          </a:bodyPr>
          <a:lstStyle/>
          <a:p>
            <a:r>
              <a:rPr lang="en-US" dirty="0"/>
              <a:t>MQXFA team, with special contributions by:</a:t>
            </a:r>
          </a:p>
          <a:p>
            <a:r>
              <a:rPr lang="en-US" dirty="0"/>
              <a:t>Jesse </a:t>
            </a:r>
            <a:r>
              <a:rPr lang="en-US" dirty="0" err="1"/>
              <a:t>Schmalzle</a:t>
            </a:r>
            <a:r>
              <a:rPr lang="en-US" dirty="0"/>
              <a:t>, BNL</a:t>
            </a:r>
          </a:p>
          <a:p>
            <a:r>
              <a:rPr lang="en-US" dirty="0"/>
              <a:t>Mike </a:t>
            </a:r>
            <a:r>
              <a:rPr lang="en-US" dirty="0" err="1"/>
              <a:t>Naus</a:t>
            </a:r>
            <a:r>
              <a:rPr lang="en-US" dirty="0"/>
              <a:t>, LBNL</a:t>
            </a:r>
          </a:p>
          <a:p>
            <a:r>
              <a:rPr lang="en-US" dirty="0"/>
              <a:t>Lance Cooley and </a:t>
            </a:r>
            <a:r>
              <a:rPr lang="en-US" dirty="0" err="1"/>
              <a:t>Liora</a:t>
            </a:r>
            <a:r>
              <a:rPr lang="en-US" dirty="0"/>
              <a:t> Louis, FSU</a:t>
            </a:r>
          </a:p>
        </p:txBody>
      </p:sp>
      <p:sp>
        <p:nvSpPr>
          <p:cNvPr id="4" name="Text Placeholder 3">
            <a:extLst>
              <a:ext uri="{FF2B5EF4-FFF2-40B4-BE49-F238E27FC236}">
                <a16:creationId xmlns:a16="http://schemas.microsoft.com/office/drawing/2014/main" id="{0C56BE02-AEB4-3ED2-C17B-F92ABA7FD8B7}"/>
              </a:ext>
            </a:extLst>
          </p:cNvPr>
          <p:cNvSpPr>
            <a:spLocks noGrp="1"/>
          </p:cNvSpPr>
          <p:nvPr>
            <p:ph type="body" sz="quarter" idx="14"/>
          </p:nvPr>
        </p:nvSpPr>
        <p:spPr/>
        <p:txBody>
          <a:bodyPr/>
          <a:lstStyle/>
          <a:p>
            <a:r>
              <a:rPr lang="en-US" dirty="0"/>
              <a:t>MQXFA20 Coil Acceptance Review; Dec 12, 2024</a:t>
            </a:r>
          </a:p>
        </p:txBody>
      </p:sp>
      <p:pic>
        <p:nvPicPr>
          <p:cNvPr id="5" name="Image 11" descr="HLU-logoN-title.png">
            <a:extLst>
              <a:ext uri="{FF2B5EF4-FFF2-40B4-BE49-F238E27FC236}">
                <a16:creationId xmlns:a16="http://schemas.microsoft.com/office/drawing/2014/main" id="{3CD727EA-AC33-B6A5-3953-003835E793F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52050" y="585575"/>
            <a:ext cx="3540430" cy="1534388"/>
          </a:xfrm>
          <a:prstGeom prst="rect">
            <a:avLst/>
          </a:prstGeom>
        </p:spPr>
      </p:pic>
      <p:pic>
        <p:nvPicPr>
          <p:cNvPr id="6" name="Picture 5">
            <a:extLst>
              <a:ext uri="{FF2B5EF4-FFF2-40B4-BE49-F238E27FC236}">
                <a16:creationId xmlns:a16="http://schemas.microsoft.com/office/drawing/2014/main" id="{46800923-867C-052E-8838-70FB9D97DE9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287690" y="585575"/>
            <a:ext cx="4057610" cy="1691297"/>
          </a:xfrm>
          <a:prstGeom prst="rect">
            <a:avLst/>
          </a:prstGeom>
        </p:spPr>
      </p:pic>
    </p:spTree>
    <p:extLst>
      <p:ext uri="{BB962C8B-B14F-4D97-AF65-F5344CB8AC3E}">
        <p14:creationId xmlns:p14="http://schemas.microsoft.com/office/powerpoint/2010/main" val="238768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3A6-1C8B-BBE4-9ACF-4F8DBD3FA966}"/>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D4B1871-BA11-1797-9290-8C1E703E748A}"/>
              </a:ext>
            </a:extLst>
          </p:cNvPr>
          <p:cNvSpPr>
            <a:spLocks noGrp="1"/>
          </p:cNvSpPr>
          <p:nvPr>
            <p:ph type="sldNum" sz="quarter" idx="12"/>
          </p:nvPr>
        </p:nvSpPr>
        <p:spPr/>
        <p:txBody>
          <a:bodyPr/>
          <a:lstStyle/>
          <a:p>
            <a:fld id="{BFDCA1C4-9514-7B4F-976F-D92F7E296653}" type="slidenum">
              <a:rPr lang="fr-FR" smtClean="0"/>
              <a:pPr/>
              <a:t>10</a:t>
            </a:fld>
            <a:endParaRPr lang="fr-FR" dirty="0"/>
          </a:p>
        </p:txBody>
      </p:sp>
      <p:pic>
        <p:nvPicPr>
          <p:cNvPr id="5" name="Picture 4">
            <a:extLst>
              <a:ext uri="{FF2B5EF4-FFF2-40B4-BE49-F238E27FC236}">
                <a16:creationId xmlns:a16="http://schemas.microsoft.com/office/drawing/2014/main" id="{EBFA1AA3-27EA-94E4-7C8F-8D8199B2878C}"/>
              </a:ext>
            </a:extLst>
          </p:cNvPr>
          <p:cNvPicPr>
            <a:picLocks noChangeAspect="1"/>
          </p:cNvPicPr>
          <p:nvPr/>
        </p:nvPicPr>
        <p:blipFill>
          <a:blip r:embed="rId2"/>
          <a:stretch>
            <a:fillRect/>
          </a:stretch>
        </p:blipFill>
        <p:spPr>
          <a:xfrm>
            <a:off x="0" y="855738"/>
            <a:ext cx="9144000" cy="5146524"/>
          </a:xfrm>
          <a:prstGeom prst="rect">
            <a:avLst/>
          </a:prstGeom>
        </p:spPr>
      </p:pic>
    </p:spTree>
    <p:extLst>
      <p:ext uri="{BB962C8B-B14F-4D97-AF65-F5344CB8AC3E}">
        <p14:creationId xmlns:p14="http://schemas.microsoft.com/office/powerpoint/2010/main" val="3395672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5E5-C85B-5CAC-EDDF-343ADD458AE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942017B-E594-367D-663B-0FB4134278F0}"/>
              </a:ext>
            </a:extLst>
          </p:cNvPr>
          <p:cNvSpPr>
            <a:spLocks noGrp="1"/>
          </p:cNvSpPr>
          <p:nvPr>
            <p:ph type="sldNum" sz="quarter" idx="12"/>
          </p:nvPr>
        </p:nvSpPr>
        <p:spPr/>
        <p:txBody>
          <a:bodyPr/>
          <a:lstStyle/>
          <a:p>
            <a:fld id="{BFDCA1C4-9514-7B4F-976F-D92F7E296653}" type="slidenum">
              <a:rPr lang="fr-FR" smtClean="0"/>
              <a:pPr/>
              <a:t>11</a:t>
            </a:fld>
            <a:endParaRPr lang="fr-FR" dirty="0"/>
          </a:p>
        </p:txBody>
      </p:sp>
      <p:pic>
        <p:nvPicPr>
          <p:cNvPr id="5" name="Picture 4">
            <a:extLst>
              <a:ext uri="{FF2B5EF4-FFF2-40B4-BE49-F238E27FC236}">
                <a16:creationId xmlns:a16="http://schemas.microsoft.com/office/drawing/2014/main" id="{C17D2142-073B-C85B-83EA-A4DA6CA4C94D}"/>
              </a:ext>
            </a:extLst>
          </p:cNvPr>
          <p:cNvPicPr>
            <a:picLocks noChangeAspect="1"/>
          </p:cNvPicPr>
          <p:nvPr/>
        </p:nvPicPr>
        <p:blipFill>
          <a:blip r:embed="rId2"/>
          <a:stretch>
            <a:fillRect/>
          </a:stretch>
        </p:blipFill>
        <p:spPr>
          <a:xfrm>
            <a:off x="0" y="850446"/>
            <a:ext cx="9144000" cy="5157107"/>
          </a:xfrm>
          <a:prstGeom prst="rect">
            <a:avLst/>
          </a:prstGeom>
        </p:spPr>
      </p:pic>
      <p:sp>
        <p:nvSpPr>
          <p:cNvPr id="6" name="TextBox 5">
            <a:extLst>
              <a:ext uri="{FF2B5EF4-FFF2-40B4-BE49-F238E27FC236}">
                <a16:creationId xmlns:a16="http://schemas.microsoft.com/office/drawing/2014/main" id="{BBDB4F75-A58C-4BA9-660B-0C174E08B148}"/>
              </a:ext>
            </a:extLst>
          </p:cNvPr>
          <p:cNvSpPr txBox="1"/>
          <p:nvPr/>
        </p:nvSpPr>
        <p:spPr>
          <a:xfrm>
            <a:off x="1828800" y="6356350"/>
            <a:ext cx="4639412" cy="369332"/>
          </a:xfrm>
          <a:prstGeom prst="rect">
            <a:avLst/>
          </a:prstGeom>
          <a:noFill/>
        </p:spPr>
        <p:txBody>
          <a:bodyPr wrap="none" rtlCol="0">
            <a:spAutoFit/>
          </a:bodyPr>
          <a:lstStyle/>
          <a:p>
            <a:r>
              <a:rPr lang="en-US" dirty="0"/>
              <a:t>Deepest scratches are in the “Red Strands”</a:t>
            </a:r>
          </a:p>
        </p:txBody>
      </p:sp>
    </p:spTree>
    <p:extLst>
      <p:ext uri="{BB962C8B-B14F-4D97-AF65-F5344CB8AC3E}">
        <p14:creationId xmlns:p14="http://schemas.microsoft.com/office/powerpoint/2010/main" val="1641530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3FBC-661D-C810-2A66-862B9CA7301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D62EE7C-38AD-B9E8-A3ED-16CD81EB480C}"/>
              </a:ext>
            </a:extLst>
          </p:cNvPr>
          <p:cNvSpPr>
            <a:spLocks noGrp="1"/>
          </p:cNvSpPr>
          <p:nvPr>
            <p:ph type="sldNum" sz="quarter" idx="12"/>
          </p:nvPr>
        </p:nvSpPr>
        <p:spPr/>
        <p:txBody>
          <a:bodyPr/>
          <a:lstStyle/>
          <a:p>
            <a:fld id="{BFDCA1C4-9514-7B4F-976F-D92F7E296653}" type="slidenum">
              <a:rPr lang="fr-FR" smtClean="0"/>
              <a:pPr/>
              <a:t>12</a:t>
            </a:fld>
            <a:endParaRPr lang="fr-FR" dirty="0"/>
          </a:p>
        </p:txBody>
      </p:sp>
      <p:pic>
        <p:nvPicPr>
          <p:cNvPr id="5" name="Picture 4">
            <a:extLst>
              <a:ext uri="{FF2B5EF4-FFF2-40B4-BE49-F238E27FC236}">
                <a16:creationId xmlns:a16="http://schemas.microsoft.com/office/drawing/2014/main" id="{2ADC9866-6644-62CA-E432-1554275B03DE}"/>
              </a:ext>
            </a:extLst>
          </p:cNvPr>
          <p:cNvPicPr>
            <a:picLocks noChangeAspect="1"/>
          </p:cNvPicPr>
          <p:nvPr/>
        </p:nvPicPr>
        <p:blipFill>
          <a:blip r:embed="rId2"/>
          <a:stretch>
            <a:fillRect/>
          </a:stretch>
        </p:blipFill>
        <p:spPr>
          <a:xfrm>
            <a:off x="0" y="852714"/>
            <a:ext cx="9144000" cy="5152571"/>
          </a:xfrm>
          <a:prstGeom prst="rect">
            <a:avLst/>
          </a:prstGeom>
        </p:spPr>
      </p:pic>
    </p:spTree>
    <p:extLst>
      <p:ext uri="{BB962C8B-B14F-4D97-AF65-F5344CB8AC3E}">
        <p14:creationId xmlns:p14="http://schemas.microsoft.com/office/powerpoint/2010/main" val="181870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7512F-EF9D-4FC4-5085-0780618A40D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58B27F3-8674-8A81-CE02-93AE3A97997F}"/>
              </a:ext>
            </a:extLst>
          </p:cNvPr>
          <p:cNvSpPr>
            <a:spLocks noGrp="1"/>
          </p:cNvSpPr>
          <p:nvPr>
            <p:ph type="sldNum" sz="quarter" idx="12"/>
          </p:nvPr>
        </p:nvSpPr>
        <p:spPr/>
        <p:txBody>
          <a:bodyPr/>
          <a:lstStyle/>
          <a:p>
            <a:fld id="{BFDCA1C4-9514-7B4F-976F-D92F7E296653}" type="slidenum">
              <a:rPr lang="fr-FR" smtClean="0"/>
              <a:pPr/>
              <a:t>13</a:t>
            </a:fld>
            <a:endParaRPr lang="fr-FR" dirty="0"/>
          </a:p>
        </p:txBody>
      </p:sp>
      <p:pic>
        <p:nvPicPr>
          <p:cNvPr id="5" name="Picture 4">
            <a:extLst>
              <a:ext uri="{FF2B5EF4-FFF2-40B4-BE49-F238E27FC236}">
                <a16:creationId xmlns:a16="http://schemas.microsoft.com/office/drawing/2014/main" id="{853B5660-332F-436A-D18A-0F221F9CB2D2}"/>
              </a:ext>
            </a:extLst>
          </p:cNvPr>
          <p:cNvPicPr>
            <a:picLocks noChangeAspect="1"/>
          </p:cNvPicPr>
          <p:nvPr/>
        </p:nvPicPr>
        <p:blipFill>
          <a:blip r:embed="rId2"/>
          <a:stretch>
            <a:fillRect/>
          </a:stretch>
        </p:blipFill>
        <p:spPr>
          <a:xfrm>
            <a:off x="0" y="852714"/>
            <a:ext cx="9144000" cy="5152571"/>
          </a:xfrm>
          <a:prstGeom prst="rect">
            <a:avLst/>
          </a:prstGeom>
        </p:spPr>
      </p:pic>
    </p:spTree>
    <p:extLst>
      <p:ext uri="{BB962C8B-B14F-4D97-AF65-F5344CB8AC3E}">
        <p14:creationId xmlns:p14="http://schemas.microsoft.com/office/powerpoint/2010/main" val="3142314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8D73-3DD7-094A-0941-F532A253C8CB}"/>
              </a:ext>
            </a:extLst>
          </p:cNvPr>
          <p:cNvSpPr>
            <a:spLocks noGrp="1"/>
          </p:cNvSpPr>
          <p:nvPr>
            <p:ph type="title"/>
          </p:nvPr>
        </p:nvSpPr>
        <p:spPr/>
        <p:txBody>
          <a:bodyPr/>
          <a:lstStyle/>
          <a:p>
            <a:r>
              <a:rPr lang="en-US" sz="2800" dirty="0"/>
              <a:t>Conclusions</a:t>
            </a:r>
          </a:p>
        </p:txBody>
      </p:sp>
      <p:sp>
        <p:nvSpPr>
          <p:cNvPr id="4" name="Content Placeholder 3">
            <a:extLst>
              <a:ext uri="{FF2B5EF4-FFF2-40B4-BE49-F238E27FC236}">
                <a16:creationId xmlns:a16="http://schemas.microsoft.com/office/drawing/2014/main" id="{F518A8FE-727C-05AE-4FDC-6739FB397111}"/>
              </a:ext>
            </a:extLst>
          </p:cNvPr>
          <p:cNvSpPr>
            <a:spLocks noGrp="1"/>
          </p:cNvSpPr>
          <p:nvPr>
            <p:ph idx="1"/>
          </p:nvPr>
        </p:nvSpPr>
        <p:spPr>
          <a:xfrm>
            <a:off x="612000" y="1219202"/>
            <a:ext cx="7617600" cy="4906963"/>
          </a:xfrm>
        </p:spPr>
        <p:txBody>
          <a:bodyPr>
            <a:normAutofit/>
          </a:bodyPr>
          <a:lstStyle/>
          <a:p>
            <a:r>
              <a:rPr lang="en-US" sz="2000" dirty="0"/>
              <a:t>The deepest scratch measured on the </a:t>
            </a:r>
            <a:r>
              <a:rPr lang="en-US" sz="2000" b="1" dirty="0"/>
              <a:t>coil 254 </a:t>
            </a:r>
            <a:r>
              <a:rPr lang="en-US" sz="2000" dirty="0"/>
              <a:t>replica sample is </a:t>
            </a:r>
            <a:r>
              <a:rPr lang="en-US" sz="2000" b="1" dirty="0"/>
              <a:t>82 </a:t>
            </a:r>
            <a:r>
              <a:rPr lang="en-US" sz="2000" b="1" dirty="0">
                <a:latin typeface="Symbol" panose="05050102010706020507" pitchFamily="18" charset="2"/>
                <a:cs typeface="Lucida Sans Unicode" panose="020B0602030504020204" pitchFamily="34" charset="0"/>
              </a:rPr>
              <a:t>m</a:t>
            </a:r>
            <a:r>
              <a:rPr lang="en-US" sz="2000" b="1" dirty="0"/>
              <a:t>m </a:t>
            </a:r>
            <a:r>
              <a:rPr lang="en-US" sz="2000" dirty="0"/>
              <a:t>deep</a:t>
            </a:r>
          </a:p>
          <a:p>
            <a:r>
              <a:rPr lang="en-US" sz="2000" dirty="0"/>
              <a:t>The deepest scratch measured on replica samples of the </a:t>
            </a:r>
            <a:r>
              <a:rPr lang="en-US" sz="2000" b="1" dirty="0"/>
              <a:t>scratched cable</a:t>
            </a:r>
            <a:r>
              <a:rPr lang="en-US" sz="2000" dirty="0"/>
              <a:t> is </a:t>
            </a:r>
            <a:r>
              <a:rPr lang="en-US" sz="2000" b="1" dirty="0"/>
              <a:t>79 </a:t>
            </a:r>
            <a:r>
              <a:rPr lang="en-US" sz="2000" b="1" dirty="0">
                <a:latin typeface="Symbol" panose="05050102010706020507" pitchFamily="18" charset="2"/>
                <a:cs typeface="Lucida Sans Unicode" panose="020B0602030504020204" pitchFamily="34" charset="0"/>
              </a:rPr>
              <a:t>m</a:t>
            </a:r>
            <a:r>
              <a:rPr lang="en-US" sz="2000" b="1" dirty="0"/>
              <a:t>m </a:t>
            </a:r>
            <a:r>
              <a:rPr lang="en-US" sz="2000" dirty="0"/>
              <a:t>deep</a:t>
            </a:r>
          </a:p>
          <a:p>
            <a:r>
              <a:rPr lang="en-US" sz="2000" dirty="0">
                <a:sym typeface="Wingdings" panose="05000000000000000000" pitchFamily="2" charset="2"/>
              </a:rPr>
              <a:t> the RRR measurements on the strands extracted from the scratched cable are relevant for assessing the RRR around the damaged areas of coil 254, although slightly optimistic for the deepest scratch.</a:t>
            </a:r>
          </a:p>
          <a:p>
            <a:r>
              <a:rPr lang="en-US" sz="2000" dirty="0">
                <a:sym typeface="Wingdings" panose="05000000000000000000" pitchFamily="2" charset="2"/>
              </a:rPr>
              <a:t>The RRR measurements on the strands extracted from the scratched cable showed </a:t>
            </a:r>
            <a:r>
              <a:rPr lang="en-US" sz="2000" b="1" dirty="0">
                <a:sym typeface="Wingdings" panose="05000000000000000000" pitchFamily="2" charset="2"/>
              </a:rPr>
              <a:t>no RRR degradation</a:t>
            </a:r>
            <a:r>
              <a:rPr lang="en-US" sz="2000" dirty="0">
                <a:sym typeface="Wingdings" panose="05000000000000000000" pitchFamily="2" charset="2"/>
              </a:rPr>
              <a:t>.</a:t>
            </a:r>
          </a:p>
          <a:p>
            <a:r>
              <a:rPr lang="en-US" sz="2000" dirty="0">
                <a:sym typeface="Wingdings" panose="05000000000000000000" pitchFamily="2" charset="2"/>
              </a:rPr>
              <a:t> </a:t>
            </a:r>
            <a:r>
              <a:rPr lang="en-US" sz="2000" b="1" dirty="0">
                <a:sym typeface="Wingdings" panose="05000000000000000000" pitchFamily="2" charset="2"/>
              </a:rPr>
              <a:t>No significant degradation of the local RRR is expected </a:t>
            </a:r>
            <a:r>
              <a:rPr lang="en-US" sz="2000" dirty="0">
                <a:sym typeface="Wingdings" panose="05000000000000000000" pitchFamily="2" charset="2"/>
              </a:rPr>
              <a:t>in coil 254 because of these scratches.   </a:t>
            </a:r>
            <a:r>
              <a:rPr lang="en-US" sz="2000" dirty="0"/>
              <a:t> </a:t>
            </a:r>
          </a:p>
        </p:txBody>
      </p:sp>
      <p:sp>
        <p:nvSpPr>
          <p:cNvPr id="3" name="Slide Number Placeholder 2">
            <a:extLst>
              <a:ext uri="{FF2B5EF4-FFF2-40B4-BE49-F238E27FC236}">
                <a16:creationId xmlns:a16="http://schemas.microsoft.com/office/drawing/2014/main" id="{E44CC78F-ABF6-1283-D10D-A0A10ED3DA53}"/>
              </a:ext>
            </a:extLst>
          </p:cNvPr>
          <p:cNvSpPr>
            <a:spLocks noGrp="1"/>
          </p:cNvSpPr>
          <p:nvPr>
            <p:ph type="sldNum" sz="quarter" idx="12"/>
          </p:nvPr>
        </p:nvSpPr>
        <p:spPr/>
        <p:txBody>
          <a:bodyPr/>
          <a:lstStyle/>
          <a:p>
            <a:fld id="{BFDCA1C4-9514-7B4F-976F-D92F7E296653}" type="slidenum">
              <a:rPr lang="fr-FR" smtClean="0"/>
              <a:pPr/>
              <a:t>14</a:t>
            </a:fld>
            <a:endParaRPr lang="fr-FR" dirty="0"/>
          </a:p>
        </p:txBody>
      </p:sp>
    </p:spTree>
    <p:extLst>
      <p:ext uri="{BB962C8B-B14F-4D97-AF65-F5344CB8AC3E}">
        <p14:creationId xmlns:p14="http://schemas.microsoft.com/office/powerpoint/2010/main" val="127941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760E-7BA8-8CBF-0C8E-D3DEB30923FF}"/>
              </a:ext>
            </a:extLst>
          </p:cNvPr>
          <p:cNvSpPr>
            <a:spLocks noGrp="1"/>
          </p:cNvSpPr>
          <p:nvPr>
            <p:ph type="title"/>
          </p:nvPr>
        </p:nvSpPr>
        <p:spPr/>
        <p:txBody>
          <a:bodyPr/>
          <a:lstStyle/>
          <a:p>
            <a:r>
              <a:rPr lang="en-US" dirty="0"/>
              <a:t>Analysis Plan</a:t>
            </a:r>
          </a:p>
        </p:txBody>
      </p:sp>
      <p:sp>
        <p:nvSpPr>
          <p:cNvPr id="3" name="Content Placeholder 2">
            <a:extLst>
              <a:ext uri="{FF2B5EF4-FFF2-40B4-BE49-F238E27FC236}">
                <a16:creationId xmlns:a16="http://schemas.microsoft.com/office/drawing/2014/main" id="{C09F7AE4-9094-D34B-0AB0-625E5FD62870}"/>
              </a:ext>
            </a:extLst>
          </p:cNvPr>
          <p:cNvSpPr>
            <a:spLocks noGrp="1"/>
          </p:cNvSpPr>
          <p:nvPr>
            <p:ph idx="1"/>
          </p:nvPr>
        </p:nvSpPr>
        <p:spPr>
          <a:xfrm>
            <a:off x="612000" y="1066800"/>
            <a:ext cx="7920000" cy="4906963"/>
          </a:xfrm>
        </p:spPr>
        <p:txBody>
          <a:bodyPr>
            <a:normAutofit/>
          </a:bodyPr>
          <a:lstStyle/>
          <a:p>
            <a:r>
              <a:rPr lang="en-US" dirty="0"/>
              <a:t>At BNL a replica was made of the scratches on coil 254</a:t>
            </a:r>
          </a:p>
          <a:p>
            <a:pPr lvl="1"/>
            <a:r>
              <a:rPr lang="en-US" dirty="0"/>
              <a:t>The </a:t>
            </a:r>
            <a:r>
              <a:rPr lang="en-US" dirty="0">
                <a:solidFill>
                  <a:schemeClr val="bg2"/>
                </a:solidFill>
              </a:rPr>
              <a:t>depth</a:t>
            </a:r>
            <a:r>
              <a:rPr lang="en-US" dirty="0"/>
              <a:t> at each scratch location on the replica sample was measured at FSU</a:t>
            </a:r>
          </a:p>
          <a:p>
            <a:r>
              <a:rPr lang="en-US" dirty="0"/>
              <a:t>Similar damages/scratches were done on an MQXFA cable in several points</a:t>
            </a:r>
          </a:p>
          <a:p>
            <a:pPr lvl="1"/>
            <a:r>
              <a:rPr lang="en-US" dirty="0"/>
              <a:t>This cable was sent to LBNL for </a:t>
            </a:r>
            <a:r>
              <a:rPr lang="en-US" dirty="0">
                <a:solidFill>
                  <a:schemeClr val="bg2"/>
                </a:solidFill>
              </a:rPr>
              <a:t>RRR measurements </a:t>
            </a:r>
            <a:r>
              <a:rPr lang="en-US" dirty="0"/>
              <a:t>around the scratches</a:t>
            </a:r>
          </a:p>
          <a:p>
            <a:pPr lvl="1"/>
            <a:r>
              <a:rPr lang="en-US" dirty="0"/>
              <a:t>After RRR measurements, the samples were sent to FSU for measuring the </a:t>
            </a:r>
            <a:r>
              <a:rPr lang="en-US" dirty="0">
                <a:solidFill>
                  <a:schemeClr val="bg2"/>
                </a:solidFill>
              </a:rPr>
              <a:t>depth</a:t>
            </a:r>
            <a:r>
              <a:rPr lang="en-US" dirty="0"/>
              <a:t> at each scratch location using replica samples (as for the coil)</a:t>
            </a:r>
          </a:p>
        </p:txBody>
      </p:sp>
      <p:sp>
        <p:nvSpPr>
          <p:cNvPr id="4" name="Slide Number Placeholder 3">
            <a:extLst>
              <a:ext uri="{FF2B5EF4-FFF2-40B4-BE49-F238E27FC236}">
                <a16:creationId xmlns:a16="http://schemas.microsoft.com/office/drawing/2014/main" id="{53BCFE93-8A8C-4C6F-22E9-0357C7A16011}"/>
              </a:ext>
            </a:extLst>
          </p:cNvPr>
          <p:cNvSpPr>
            <a:spLocks noGrp="1"/>
          </p:cNvSpPr>
          <p:nvPr>
            <p:ph type="sldNum" sz="quarter" idx="12"/>
          </p:nvPr>
        </p:nvSpPr>
        <p:spPr/>
        <p:txBody>
          <a:bodyPr/>
          <a:lstStyle/>
          <a:p>
            <a:fld id="{BFDCA1C4-9514-7B4F-976F-D92F7E296653}" type="slidenum">
              <a:rPr lang="fr-FR" smtClean="0"/>
              <a:pPr/>
              <a:t>2</a:t>
            </a:fld>
            <a:endParaRPr lang="fr-FR" dirty="0"/>
          </a:p>
        </p:txBody>
      </p:sp>
      <p:sp>
        <p:nvSpPr>
          <p:cNvPr id="5" name="Footer Placeholder 4">
            <a:extLst>
              <a:ext uri="{FF2B5EF4-FFF2-40B4-BE49-F238E27FC236}">
                <a16:creationId xmlns:a16="http://schemas.microsoft.com/office/drawing/2014/main" id="{CC586AB3-8D76-ED90-852F-996CDD5F1BE5}"/>
              </a:ext>
            </a:extLst>
          </p:cNvPr>
          <p:cNvSpPr>
            <a:spLocks noGrp="1"/>
          </p:cNvSpPr>
          <p:nvPr>
            <p:ph type="ftr" sz="quarter" idx="3"/>
          </p:nvPr>
        </p:nvSpPr>
        <p:spPr/>
        <p:txBody>
          <a:bodyPr/>
          <a:lstStyle/>
          <a:p>
            <a:r>
              <a:rPr lang="en-US"/>
              <a:t>Analysis of coil 254 NCR</a:t>
            </a:r>
            <a:endParaRPr lang="en-GB" dirty="0"/>
          </a:p>
        </p:txBody>
      </p:sp>
    </p:spTree>
    <p:extLst>
      <p:ext uri="{BB962C8B-B14F-4D97-AF65-F5344CB8AC3E}">
        <p14:creationId xmlns:p14="http://schemas.microsoft.com/office/powerpoint/2010/main" val="673518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3C36-0D2C-4E23-B5A4-7314F5779EF3}"/>
              </a:ext>
            </a:extLst>
          </p:cNvPr>
          <p:cNvSpPr>
            <a:spLocks noGrp="1"/>
          </p:cNvSpPr>
          <p:nvPr>
            <p:ph type="title"/>
          </p:nvPr>
        </p:nvSpPr>
        <p:spPr>
          <a:xfrm>
            <a:off x="612000" y="42000"/>
            <a:ext cx="7920000" cy="720000"/>
          </a:xfrm>
        </p:spPr>
        <p:txBody>
          <a:bodyPr/>
          <a:lstStyle/>
          <a:p>
            <a:r>
              <a:rPr lang="en-US" dirty="0"/>
              <a:t>Example of Replica Sample</a:t>
            </a:r>
          </a:p>
        </p:txBody>
      </p:sp>
      <p:pic>
        <p:nvPicPr>
          <p:cNvPr id="6" name="Content Placeholder 5">
            <a:extLst>
              <a:ext uri="{FF2B5EF4-FFF2-40B4-BE49-F238E27FC236}">
                <a16:creationId xmlns:a16="http://schemas.microsoft.com/office/drawing/2014/main" id="{06173D6B-333D-FF75-54EA-F064F6C5A999}"/>
              </a:ext>
            </a:extLst>
          </p:cNvPr>
          <p:cNvPicPr>
            <a:picLocks noGrp="1" noChangeAspect="1"/>
          </p:cNvPicPr>
          <p:nvPr>
            <p:ph idx="1"/>
          </p:nvPr>
        </p:nvPicPr>
        <p:blipFill>
          <a:blip r:embed="rId3"/>
          <a:stretch>
            <a:fillRect/>
          </a:stretch>
        </p:blipFill>
        <p:spPr>
          <a:xfrm>
            <a:off x="686999" y="834316"/>
            <a:ext cx="8031579" cy="6023684"/>
          </a:xfrm>
          <a:prstGeom prst="rect">
            <a:avLst/>
          </a:prstGeom>
        </p:spPr>
      </p:pic>
      <p:sp>
        <p:nvSpPr>
          <p:cNvPr id="4" name="Slide Number Placeholder 3">
            <a:extLst>
              <a:ext uri="{FF2B5EF4-FFF2-40B4-BE49-F238E27FC236}">
                <a16:creationId xmlns:a16="http://schemas.microsoft.com/office/drawing/2014/main" id="{9CA358DB-FCAC-4516-9841-36E8BC3054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3D753AE-A81C-4EA9-855B-063B86E2D99D}"/>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Analysis of coil 254 NCR</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572841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3C36-0D2C-4E23-B5A4-7314F5779EF3}"/>
              </a:ext>
            </a:extLst>
          </p:cNvPr>
          <p:cNvSpPr>
            <a:spLocks noGrp="1"/>
          </p:cNvSpPr>
          <p:nvPr>
            <p:ph type="title"/>
          </p:nvPr>
        </p:nvSpPr>
        <p:spPr/>
        <p:txBody>
          <a:bodyPr/>
          <a:lstStyle/>
          <a:p>
            <a:r>
              <a:rPr lang="en-US" dirty="0"/>
              <a:t>Samples Extracted from Scratched Cable</a:t>
            </a:r>
          </a:p>
        </p:txBody>
      </p:sp>
      <p:sp>
        <p:nvSpPr>
          <p:cNvPr id="4" name="Slide Number Placeholder 3">
            <a:extLst>
              <a:ext uri="{FF2B5EF4-FFF2-40B4-BE49-F238E27FC236}">
                <a16:creationId xmlns:a16="http://schemas.microsoft.com/office/drawing/2014/main" id="{9CA358DB-FCAC-4516-9841-36E8BC3054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3D753AE-A81C-4EA9-855B-063B86E2D99D}"/>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Analysis of coil 254 NCR</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10" name="Content Placeholder 9" descr="A close up of a wire&#10;&#10;Description automatically generated">
            <a:extLst>
              <a:ext uri="{FF2B5EF4-FFF2-40B4-BE49-F238E27FC236}">
                <a16:creationId xmlns:a16="http://schemas.microsoft.com/office/drawing/2014/main" id="{A7EC9842-5963-9A59-57A7-94A3E8B87CD4}"/>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622991" y="990600"/>
            <a:ext cx="7918450" cy="2743201"/>
          </a:xfrm>
        </p:spPr>
      </p:pic>
      <p:sp>
        <p:nvSpPr>
          <p:cNvPr id="12" name="TextBox 11">
            <a:extLst>
              <a:ext uri="{FF2B5EF4-FFF2-40B4-BE49-F238E27FC236}">
                <a16:creationId xmlns:a16="http://schemas.microsoft.com/office/drawing/2014/main" id="{7529237C-EB77-E49D-C11F-578745A53E23}"/>
              </a:ext>
            </a:extLst>
          </p:cNvPr>
          <p:cNvSpPr txBox="1"/>
          <p:nvPr/>
        </p:nvSpPr>
        <p:spPr>
          <a:xfrm>
            <a:off x="612000" y="4114800"/>
            <a:ext cx="7918449" cy="1754326"/>
          </a:xfrm>
          <a:prstGeom prst="rect">
            <a:avLst/>
          </a:prstGeom>
          <a:noFill/>
        </p:spPr>
        <p:txBody>
          <a:bodyPr wrap="square">
            <a:spAutoFit/>
          </a:bodyPr>
          <a:lstStyle/>
          <a:p>
            <a:r>
              <a:rPr lang="en-US" dirty="0"/>
              <a:t>I have marked in red the most "suspect" scratches of each strand. These scratches appeared to show non-Cu colored discoloration after heat treatment (e.g., Nb and/or Sn), but it sometimes wasn't exactly clear under magnification.  Other scratches, which were not showing discoloration, were marked in blue. </a:t>
            </a:r>
          </a:p>
          <a:p>
            <a:r>
              <a:rPr lang="en-US" dirty="0"/>
              <a:t>(Mike </a:t>
            </a:r>
            <a:r>
              <a:rPr lang="en-US" dirty="0" err="1"/>
              <a:t>Naus</a:t>
            </a:r>
            <a:r>
              <a:rPr lang="en-US" dirty="0"/>
              <a:t>)</a:t>
            </a:r>
          </a:p>
        </p:txBody>
      </p:sp>
    </p:spTree>
    <p:extLst>
      <p:ext uri="{BB962C8B-B14F-4D97-AF65-F5344CB8AC3E}">
        <p14:creationId xmlns:p14="http://schemas.microsoft.com/office/powerpoint/2010/main" val="1566340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FD5967-BD0B-6406-3BA2-3D83C2699645}"/>
              </a:ext>
            </a:extLst>
          </p:cNvPr>
          <p:cNvSpPr>
            <a:spLocks noGrp="1"/>
          </p:cNvSpPr>
          <p:nvPr>
            <p:ph type="ctrTitle"/>
          </p:nvPr>
        </p:nvSpPr>
        <p:spPr>
          <a:xfrm>
            <a:off x="1028700" y="3143250"/>
            <a:ext cx="7200000" cy="742950"/>
          </a:xfrm>
        </p:spPr>
        <p:txBody>
          <a:bodyPr/>
          <a:lstStyle/>
          <a:p>
            <a:pPr algn="ctr"/>
            <a:r>
              <a:rPr lang="en-US" dirty="0"/>
              <a:t>Coil 254 Scratches</a:t>
            </a:r>
            <a:br>
              <a:rPr lang="en-US" dirty="0"/>
            </a:br>
            <a:r>
              <a:rPr lang="en-US" dirty="0"/>
              <a:t>Extracted Strand RRR</a:t>
            </a:r>
          </a:p>
        </p:txBody>
      </p:sp>
      <p:sp>
        <p:nvSpPr>
          <p:cNvPr id="7" name="Subtitle 6">
            <a:extLst>
              <a:ext uri="{FF2B5EF4-FFF2-40B4-BE49-F238E27FC236}">
                <a16:creationId xmlns:a16="http://schemas.microsoft.com/office/drawing/2014/main" id="{76222021-AC64-AC01-4462-DD77AF5EBCC3}"/>
              </a:ext>
            </a:extLst>
          </p:cNvPr>
          <p:cNvSpPr>
            <a:spLocks noGrp="1"/>
          </p:cNvSpPr>
          <p:nvPr>
            <p:ph type="subTitle" idx="1"/>
          </p:nvPr>
        </p:nvSpPr>
        <p:spPr>
          <a:xfrm>
            <a:off x="3194092" y="4629150"/>
            <a:ext cx="2611800" cy="400050"/>
          </a:xfrm>
        </p:spPr>
        <p:txBody>
          <a:bodyPr/>
          <a:lstStyle/>
          <a:p>
            <a:pPr algn="ctr"/>
            <a:r>
              <a:rPr lang="en-US" dirty="0"/>
              <a:t>Mike Naus</a:t>
            </a:r>
          </a:p>
        </p:txBody>
      </p:sp>
      <p:sp>
        <p:nvSpPr>
          <p:cNvPr id="4" name="Slide Number Placeholder 3">
            <a:extLst>
              <a:ext uri="{FF2B5EF4-FFF2-40B4-BE49-F238E27FC236}">
                <a16:creationId xmlns:a16="http://schemas.microsoft.com/office/drawing/2014/main" id="{FC393750-89C9-16AA-7E06-B7750EF2BCA5}"/>
              </a:ext>
            </a:extLst>
          </p:cNvPr>
          <p:cNvSpPr>
            <a:spLocks noGrp="1"/>
          </p:cNvSpPr>
          <p:nvPr>
            <p:ph type="sldNum" sz="quarter" idx="12"/>
          </p:nvPr>
        </p:nvSpPr>
        <p:spPr/>
        <p:txBody>
          <a:bodyPr/>
          <a:lstStyle/>
          <a:p>
            <a:pPr defTabSz="342900"/>
            <a:fld id="{BFDCA1C4-9514-7B4F-976F-D92F7E296653}" type="slidenum">
              <a:rPr lang="fr-FR">
                <a:solidFill>
                  <a:prstClr val="white"/>
                </a:solidFill>
                <a:latin typeface="Arial" panose="020B0604020202020204"/>
              </a:rPr>
              <a:pPr defTabSz="342900"/>
              <a:t>5</a:t>
            </a:fld>
            <a:endParaRPr lang="fr-FR" dirty="0">
              <a:solidFill>
                <a:prstClr val="white"/>
              </a:solidFill>
              <a:latin typeface="Arial" panose="020B0604020202020204"/>
            </a:endParaRPr>
          </a:p>
        </p:txBody>
      </p:sp>
    </p:spTree>
    <p:extLst>
      <p:ext uri="{BB962C8B-B14F-4D97-AF65-F5344CB8AC3E}">
        <p14:creationId xmlns:p14="http://schemas.microsoft.com/office/powerpoint/2010/main" val="2360098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9AC97-0D20-CC02-6CC1-469F3BCF33C3}"/>
              </a:ext>
            </a:extLst>
          </p:cNvPr>
          <p:cNvSpPr>
            <a:spLocks noGrp="1"/>
          </p:cNvSpPr>
          <p:nvPr>
            <p:ph type="title"/>
          </p:nvPr>
        </p:nvSpPr>
        <p:spPr>
          <a:xfrm>
            <a:off x="612000" y="992250"/>
            <a:ext cx="7920000" cy="332695"/>
          </a:xfrm>
        </p:spPr>
        <p:txBody>
          <a:bodyPr/>
          <a:lstStyle/>
          <a:p>
            <a:r>
              <a:rPr lang="en-US" dirty="0"/>
              <a:t>Scratch Locations on Extracted Strands</a:t>
            </a:r>
          </a:p>
        </p:txBody>
      </p:sp>
      <p:pic>
        <p:nvPicPr>
          <p:cNvPr id="11" name="Content Placeholder 10" descr="A close up of a circuit board&#10;&#10;Description automatically generated">
            <a:extLst>
              <a:ext uri="{FF2B5EF4-FFF2-40B4-BE49-F238E27FC236}">
                <a16:creationId xmlns:a16="http://schemas.microsoft.com/office/drawing/2014/main" id="{0610936C-A9FE-DEEA-EC3B-07D77A6B92A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1906" t="19877" r="18410" b="8502"/>
          <a:stretch/>
        </p:blipFill>
        <p:spPr>
          <a:xfrm rot="5400000">
            <a:off x="713238" y="1276213"/>
            <a:ext cx="4011301" cy="4523378"/>
          </a:xfrm>
        </p:spPr>
      </p:pic>
      <p:sp>
        <p:nvSpPr>
          <p:cNvPr id="4" name="Slide Number Placeholder 3">
            <a:extLst>
              <a:ext uri="{FF2B5EF4-FFF2-40B4-BE49-F238E27FC236}">
                <a16:creationId xmlns:a16="http://schemas.microsoft.com/office/drawing/2014/main" id="{62427134-CCC3-93DC-40AB-E744ACFFD337}"/>
              </a:ext>
            </a:extLst>
          </p:cNvPr>
          <p:cNvSpPr>
            <a:spLocks noGrp="1"/>
          </p:cNvSpPr>
          <p:nvPr>
            <p:ph type="sldNum" sz="quarter" idx="12"/>
          </p:nvPr>
        </p:nvSpPr>
        <p:spPr/>
        <p:txBody>
          <a:bodyPr/>
          <a:lstStyle/>
          <a:p>
            <a:pPr defTabSz="342900"/>
            <a:fld id="{BFDCA1C4-9514-7B4F-976F-D92F7E296653}" type="slidenum">
              <a:rPr lang="fr-FR">
                <a:solidFill>
                  <a:prstClr val="white"/>
                </a:solidFill>
                <a:latin typeface="Arial" panose="020B0604020202020204"/>
              </a:rPr>
              <a:pPr defTabSz="342900"/>
              <a:t>6</a:t>
            </a:fld>
            <a:endParaRPr lang="fr-FR" dirty="0">
              <a:solidFill>
                <a:prstClr val="white"/>
              </a:solidFill>
              <a:latin typeface="Arial" panose="020B0604020202020204"/>
            </a:endParaRPr>
          </a:p>
        </p:txBody>
      </p:sp>
      <p:grpSp>
        <p:nvGrpSpPr>
          <p:cNvPr id="10" name="Group 9">
            <a:extLst>
              <a:ext uri="{FF2B5EF4-FFF2-40B4-BE49-F238E27FC236}">
                <a16:creationId xmlns:a16="http://schemas.microsoft.com/office/drawing/2014/main" id="{DBA68212-5002-D087-FAF6-45FCBC2A0740}"/>
              </a:ext>
            </a:extLst>
          </p:cNvPr>
          <p:cNvGrpSpPr/>
          <p:nvPr/>
        </p:nvGrpSpPr>
        <p:grpSpPr>
          <a:xfrm>
            <a:off x="5879011" y="2057400"/>
            <a:ext cx="2570636" cy="1131079"/>
            <a:chOff x="7698841" y="1359134"/>
            <a:chExt cx="3427514" cy="1508105"/>
          </a:xfrm>
        </p:grpSpPr>
        <p:sp>
          <p:nvSpPr>
            <p:cNvPr id="6" name="Oval 5">
              <a:extLst>
                <a:ext uri="{FF2B5EF4-FFF2-40B4-BE49-F238E27FC236}">
                  <a16:creationId xmlns:a16="http://schemas.microsoft.com/office/drawing/2014/main" id="{772E9839-7EDE-C1B0-E9D9-227EB9C05629}"/>
                </a:ext>
              </a:extLst>
            </p:cNvPr>
            <p:cNvSpPr/>
            <p:nvPr/>
          </p:nvSpPr>
          <p:spPr>
            <a:xfrm>
              <a:off x="7701482" y="2529000"/>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7" name="Oval 6">
              <a:extLst>
                <a:ext uri="{FF2B5EF4-FFF2-40B4-BE49-F238E27FC236}">
                  <a16:creationId xmlns:a16="http://schemas.microsoft.com/office/drawing/2014/main" id="{1309D9BC-648F-4B21-550D-FD5BB26CF8DB}"/>
                </a:ext>
              </a:extLst>
            </p:cNvPr>
            <p:cNvSpPr/>
            <p:nvPr/>
          </p:nvSpPr>
          <p:spPr>
            <a:xfrm>
              <a:off x="7698841" y="2003246"/>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8" name="Oval 7">
              <a:extLst>
                <a:ext uri="{FF2B5EF4-FFF2-40B4-BE49-F238E27FC236}">
                  <a16:creationId xmlns:a16="http://schemas.microsoft.com/office/drawing/2014/main" id="{D09486CE-1E34-29A0-76ED-3860BCC32109}"/>
                </a:ext>
              </a:extLst>
            </p:cNvPr>
            <p:cNvSpPr/>
            <p:nvPr/>
          </p:nvSpPr>
          <p:spPr>
            <a:xfrm>
              <a:off x="7704574" y="1475633"/>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9" name="TextBox 8">
              <a:extLst>
                <a:ext uri="{FF2B5EF4-FFF2-40B4-BE49-F238E27FC236}">
                  <a16:creationId xmlns:a16="http://schemas.microsoft.com/office/drawing/2014/main" id="{8B4E3678-9F41-D5D3-0F15-2C3F883EAF39}"/>
                </a:ext>
              </a:extLst>
            </p:cNvPr>
            <p:cNvSpPr txBox="1"/>
            <p:nvPr/>
          </p:nvSpPr>
          <p:spPr>
            <a:xfrm>
              <a:off x="7904961" y="1359134"/>
              <a:ext cx="3221394" cy="1508105"/>
            </a:xfrm>
            <a:prstGeom prst="rect">
              <a:avLst/>
            </a:prstGeom>
            <a:noFill/>
          </p:spPr>
          <p:txBody>
            <a:bodyPr wrap="none" rtlCol="0">
              <a:spAutoFit/>
            </a:bodyPr>
            <a:lstStyle/>
            <a:p>
              <a:pPr defTabSz="342900"/>
              <a:r>
                <a:rPr lang="en-US" sz="1350" dirty="0">
                  <a:solidFill>
                    <a:prstClr val="black"/>
                  </a:solidFill>
                  <a:latin typeface="Arial" panose="020B0604020202020204"/>
                </a:rPr>
                <a:t>Scratch with Discoloration</a:t>
              </a:r>
            </a:p>
            <a:p>
              <a:pPr defTabSz="342900"/>
              <a:endParaRPr lang="en-US" sz="1350" dirty="0">
                <a:solidFill>
                  <a:prstClr val="black"/>
                </a:solidFill>
                <a:latin typeface="Arial" panose="020B0604020202020204"/>
              </a:endParaRPr>
            </a:p>
            <a:p>
              <a:pPr defTabSz="342900"/>
              <a:r>
                <a:rPr lang="en-US" sz="1350" dirty="0">
                  <a:solidFill>
                    <a:prstClr val="black"/>
                  </a:solidFill>
                  <a:latin typeface="Arial" panose="020B0604020202020204"/>
                </a:rPr>
                <a:t>Scratch without Discoloration</a:t>
              </a:r>
            </a:p>
            <a:p>
              <a:pPr defTabSz="342900"/>
              <a:endParaRPr lang="en-US" sz="1350" dirty="0">
                <a:solidFill>
                  <a:prstClr val="black"/>
                </a:solidFill>
                <a:latin typeface="Arial" panose="020B0604020202020204"/>
              </a:endParaRPr>
            </a:p>
            <a:p>
              <a:pPr defTabSz="342900"/>
              <a:r>
                <a:rPr lang="en-US" sz="1350" dirty="0">
                  <a:solidFill>
                    <a:prstClr val="black"/>
                  </a:solidFill>
                  <a:latin typeface="Arial" panose="020B0604020202020204"/>
                </a:rPr>
                <a:t>No Scratch</a:t>
              </a:r>
            </a:p>
          </p:txBody>
        </p:sp>
      </p:grpSp>
      <p:grpSp>
        <p:nvGrpSpPr>
          <p:cNvPr id="78" name="Group 77">
            <a:extLst>
              <a:ext uri="{FF2B5EF4-FFF2-40B4-BE49-F238E27FC236}">
                <a16:creationId xmlns:a16="http://schemas.microsoft.com/office/drawing/2014/main" id="{BB044FF4-B9A0-6438-BC37-00BD5ABEEACE}"/>
              </a:ext>
            </a:extLst>
          </p:cNvPr>
          <p:cNvGrpSpPr/>
          <p:nvPr/>
        </p:nvGrpSpPr>
        <p:grpSpPr>
          <a:xfrm>
            <a:off x="1596200" y="1844406"/>
            <a:ext cx="1953784" cy="3516671"/>
            <a:chOff x="2128266" y="1316207"/>
            <a:chExt cx="2605045" cy="4688895"/>
          </a:xfrm>
        </p:grpSpPr>
        <p:sp>
          <p:nvSpPr>
            <p:cNvPr id="12" name="Oval 11">
              <a:extLst>
                <a:ext uri="{FF2B5EF4-FFF2-40B4-BE49-F238E27FC236}">
                  <a16:creationId xmlns:a16="http://schemas.microsoft.com/office/drawing/2014/main" id="{380178AA-CD9B-F754-F103-549392F2C526}"/>
                </a:ext>
              </a:extLst>
            </p:cNvPr>
            <p:cNvSpPr/>
            <p:nvPr/>
          </p:nvSpPr>
          <p:spPr>
            <a:xfrm>
              <a:off x="4562360" y="1848169"/>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13" name="Oval 12">
              <a:extLst>
                <a:ext uri="{FF2B5EF4-FFF2-40B4-BE49-F238E27FC236}">
                  <a16:creationId xmlns:a16="http://schemas.microsoft.com/office/drawing/2014/main" id="{0EB22F36-DAD2-ADC1-3DE2-6B13BE078DED}"/>
                </a:ext>
              </a:extLst>
            </p:cNvPr>
            <p:cNvSpPr/>
            <p:nvPr/>
          </p:nvSpPr>
          <p:spPr>
            <a:xfrm>
              <a:off x="4572000" y="1316207"/>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14" name="Oval 13">
              <a:extLst>
                <a:ext uri="{FF2B5EF4-FFF2-40B4-BE49-F238E27FC236}">
                  <a16:creationId xmlns:a16="http://schemas.microsoft.com/office/drawing/2014/main" id="{059A1997-4ABB-9F90-A83B-6E7471073FC8}"/>
                </a:ext>
              </a:extLst>
            </p:cNvPr>
            <p:cNvSpPr/>
            <p:nvPr/>
          </p:nvSpPr>
          <p:spPr>
            <a:xfrm>
              <a:off x="4572000" y="1622956"/>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15" name="Oval 14">
              <a:extLst>
                <a:ext uri="{FF2B5EF4-FFF2-40B4-BE49-F238E27FC236}">
                  <a16:creationId xmlns:a16="http://schemas.microsoft.com/office/drawing/2014/main" id="{8E8C13E1-0859-75F4-1066-CECA6C1C20BD}"/>
                </a:ext>
              </a:extLst>
            </p:cNvPr>
            <p:cNvSpPr/>
            <p:nvPr/>
          </p:nvSpPr>
          <p:spPr>
            <a:xfrm>
              <a:off x="4578270" y="2119818"/>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17" name="Oval 16">
              <a:extLst>
                <a:ext uri="{FF2B5EF4-FFF2-40B4-BE49-F238E27FC236}">
                  <a16:creationId xmlns:a16="http://schemas.microsoft.com/office/drawing/2014/main" id="{A8D18D9A-0E68-A7BE-FB2A-9234FDCA0BC3}"/>
                </a:ext>
              </a:extLst>
            </p:cNvPr>
            <p:cNvSpPr/>
            <p:nvPr/>
          </p:nvSpPr>
          <p:spPr>
            <a:xfrm>
              <a:off x="4123134" y="2274389"/>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18" name="Oval 17">
              <a:extLst>
                <a:ext uri="{FF2B5EF4-FFF2-40B4-BE49-F238E27FC236}">
                  <a16:creationId xmlns:a16="http://schemas.microsoft.com/office/drawing/2014/main" id="{CC3E39AE-C91D-D88C-BD40-61AC9424AFDF}"/>
                </a:ext>
              </a:extLst>
            </p:cNvPr>
            <p:cNvSpPr/>
            <p:nvPr/>
          </p:nvSpPr>
          <p:spPr>
            <a:xfrm>
              <a:off x="4131468" y="1699156"/>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19" name="Oval 18">
              <a:extLst>
                <a:ext uri="{FF2B5EF4-FFF2-40B4-BE49-F238E27FC236}">
                  <a16:creationId xmlns:a16="http://schemas.microsoft.com/office/drawing/2014/main" id="{6F1C3808-9942-A0F5-A4B9-BF6DA3E67B9C}"/>
                </a:ext>
              </a:extLst>
            </p:cNvPr>
            <p:cNvSpPr/>
            <p:nvPr/>
          </p:nvSpPr>
          <p:spPr>
            <a:xfrm>
              <a:off x="4131467" y="1978556"/>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1" name="Oval 20">
              <a:extLst>
                <a:ext uri="{FF2B5EF4-FFF2-40B4-BE49-F238E27FC236}">
                  <a16:creationId xmlns:a16="http://schemas.microsoft.com/office/drawing/2014/main" id="{9ECFA78F-642B-8B1F-22B1-B346A6C70324}"/>
                </a:ext>
              </a:extLst>
            </p:cNvPr>
            <p:cNvSpPr/>
            <p:nvPr/>
          </p:nvSpPr>
          <p:spPr>
            <a:xfrm>
              <a:off x="4121813" y="4259914"/>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2" name="Oval 21">
              <a:extLst>
                <a:ext uri="{FF2B5EF4-FFF2-40B4-BE49-F238E27FC236}">
                  <a16:creationId xmlns:a16="http://schemas.microsoft.com/office/drawing/2014/main" id="{F7F9D739-8AA6-1F13-47A7-9A277EDB1297}"/>
                </a:ext>
              </a:extLst>
            </p:cNvPr>
            <p:cNvSpPr/>
            <p:nvPr/>
          </p:nvSpPr>
          <p:spPr>
            <a:xfrm>
              <a:off x="4121813" y="4589694"/>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3" name="Oval 22">
              <a:extLst>
                <a:ext uri="{FF2B5EF4-FFF2-40B4-BE49-F238E27FC236}">
                  <a16:creationId xmlns:a16="http://schemas.microsoft.com/office/drawing/2014/main" id="{54F89F0F-1440-E8B4-5486-1182BC690C12}"/>
                </a:ext>
              </a:extLst>
            </p:cNvPr>
            <p:cNvSpPr/>
            <p:nvPr/>
          </p:nvSpPr>
          <p:spPr>
            <a:xfrm>
              <a:off x="4130356" y="4862863"/>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4" name="Oval 23">
              <a:extLst>
                <a:ext uri="{FF2B5EF4-FFF2-40B4-BE49-F238E27FC236}">
                  <a16:creationId xmlns:a16="http://schemas.microsoft.com/office/drawing/2014/main" id="{B3E3C875-D055-17B7-6967-B74F17008648}"/>
                </a:ext>
              </a:extLst>
            </p:cNvPr>
            <p:cNvSpPr/>
            <p:nvPr/>
          </p:nvSpPr>
          <p:spPr>
            <a:xfrm>
              <a:off x="4130280" y="5154680"/>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5" name="Oval 24">
              <a:extLst>
                <a:ext uri="{FF2B5EF4-FFF2-40B4-BE49-F238E27FC236}">
                  <a16:creationId xmlns:a16="http://schemas.microsoft.com/office/drawing/2014/main" id="{C8B9845C-CBA0-E107-AD01-0D5D14574D1C}"/>
                </a:ext>
              </a:extLst>
            </p:cNvPr>
            <p:cNvSpPr/>
            <p:nvPr/>
          </p:nvSpPr>
          <p:spPr>
            <a:xfrm>
              <a:off x="4104026" y="3975961"/>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6" name="Oval 25">
              <a:extLst>
                <a:ext uri="{FF2B5EF4-FFF2-40B4-BE49-F238E27FC236}">
                  <a16:creationId xmlns:a16="http://schemas.microsoft.com/office/drawing/2014/main" id="{AAB0B8FC-97CA-A710-98F3-3034EDD3C2F1}"/>
                </a:ext>
              </a:extLst>
            </p:cNvPr>
            <p:cNvSpPr/>
            <p:nvPr/>
          </p:nvSpPr>
          <p:spPr>
            <a:xfrm>
              <a:off x="4130356" y="2537356"/>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7" name="Oval 26">
              <a:extLst>
                <a:ext uri="{FF2B5EF4-FFF2-40B4-BE49-F238E27FC236}">
                  <a16:creationId xmlns:a16="http://schemas.microsoft.com/office/drawing/2014/main" id="{16B9BC65-EA48-ADFA-15EF-6C7C25475304}"/>
                </a:ext>
              </a:extLst>
            </p:cNvPr>
            <p:cNvSpPr/>
            <p:nvPr/>
          </p:nvSpPr>
          <p:spPr>
            <a:xfrm>
              <a:off x="4139935" y="2805645"/>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8" name="Oval 27">
              <a:extLst>
                <a:ext uri="{FF2B5EF4-FFF2-40B4-BE49-F238E27FC236}">
                  <a16:creationId xmlns:a16="http://schemas.microsoft.com/office/drawing/2014/main" id="{21F7D182-6293-EE73-15ED-4423E62A4AA1}"/>
                </a:ext>
              </a:extLst>
            </p:cNvPr>
            <p:cNvSpPr/>
            <p:nvPr/>
          </p:nvSpPr>
          <p:spPr>
            <a:xfrm>
              <a:off x="4131468" y="3096801"/>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9" name="Oval 28">
              <a:extLst>
                <a:ext uri="{FF2B5EF4-FFF2-40B4-BE49-F238E27FC236}">
                  <a16:creationId xmlns:a16="http://schemas.microsoft.com/office/drawing/2014/main" id="{40030B59-711C-BB87-921C-5ECABCB4479D}"/>
                </a:ext>
              </a:extLst>
            </p:cNvPr>
            <p:cNvSpPr/>
            <p:nvPr/>
          </p:nvSpPr>
          <p:spPr>
            <a:xfrm rot="20924251">
              <a:off x="4114800" y="3421801"/>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30" name="Oval 29">
              <a:extLst>
                <a:ext uri="{FF2B5EF4-FFF2-40B4-BE49-F238E27FC236}">
                  <a16:creationId xmlns:a16="http://schemas.microsoft.com/office/drawing/2014/main" id="{FFE44155-B9B6-CCBC-AAF9-DABDEE25B26A}"/>
                </a:ext>
              </a:extLst>
            </p:cNvPr>
            <p:cNvSpPr/>
            <p:nvPr/>
          </p:nvSpPr>
          <p:spPr>
            <a:xfrm rot="20924251">
              <a:off x="4104026" y="3701935"/>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32" name="Oval 31">
              <a:extLst>
                <a:ext uri="{FF2B5EF4-FFF2-40B4-BE49-F238E27FC236}">
                  <a16:creationId xmlns:a16="http://schemas.microsoft.com/office/drawing/2014/main" id="{BAC9EB7A-E78C-B191-C720-95FF47E21128}"/>
                </a:ext>
              </a:extLst>
            </p:cNvPr>
            <p:cNvSpPr/>
            <p:nvPr/>
          </p:nvSpPr>
          <p:spPr>
            <a:xfrm>
              <a:off x="4562360" y="2411525"/>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33" name="Oval 32">
              <a:extLst>
                <a:ext uri="{FF2B5EF4-FFF2-40B4-BE49-F238E27FC236}">
                  <a16:creationId xmlns:a16="http://schemas.microsoft.com/office/drawing/2014/main" id="{279FA413-A217-172C-A347-4A1B793A029C}"/>
                </a:ext>
              </a:extLst>
            </p:cNvPr>
            <p:cNvSpPr/>
            <p:nvPr/>
          </p:nvSpPr>
          <p:spPr>
            <a:xfrm>
              <a:off x="4562360" y="2704690"/>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34" name="Oval 33">
              <a:extLst>
                <a:ext uri="{FF2B5EF4-FFF2-40B4-BE49-F238E27FC236}">
                  <a16:creationId xmlns:a16="http://schemas.microsoft.com/office/drawing/2014/main" id="{996D5551-EEAE-0443-5AE3-B68786A28849}"/>
                </a:ext>
              </a:extLst>
            </p:cNvPr>
            <p:cNvSpPr/>
            <p:nvPr/>
          </p:nvSpPr>
          <p:spPr>
            <a:xfrm>
              <a:off x="4539322" y="2984123"/>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35" name="Oval 34">
              <a:extLst>
                <a:ext uri="{FF2B5EF4-FFF2-40B4-BE49-F238E27FC236}">
                  <a16:creationId xmlns:a16="http://schemas.microsoft.com/office/drawing/2014/main" id="{AA46526C-4639-5F95-17FD-302FAFEBEA20}"/>
                </a:ext>
              </a:extLst>
            </p:cNvPr>
            <p:cNvSpPr/>
            <p:nvPr/>
          </p:nvSpPr>
          <p:spPr>
            <a:xfrm>
              <a:off x="4539322" y="3263556"/>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36" name="Oval 35">
              <a:extLst>
                <a:ext uri="{FF2B5EF4-FFF2-40B4-BE49-F238E27FC236}">
                  <a16:creationId xmlns:a16="http://schemas.microsoft.com/office/drawing/2014/main" id="{6BF7BC0F-A166-41AF-A186-26863D47833E}"/>
                </a:ext>
              </a:extLst>
            </p:cNvPr>
            <p:cNvSpPr/>
            <p:nvPr/>
          </p:nvSpPr>
          <p:spPr>
            <a:xfrm>
              <a:off x="4539322" y="3564969"/>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37" name="Oval 36">
              <a:extLst>
                <a:ext uri="{FF2B5EF4-FFF2-40B4-BE49-F238E27FC236}">
                  <a16:creationId xmlns:a16="http://schemas.microsoft.com/office/drawing/2014/main" id="{179F0C16-F9B1-259E-EA48-6BBE711CE971}"/>
                </a:ext>
              </a:extLst>
            </p:cNvPr>
            <p:cNvSpPr/>
            <p:nvPr/>
          </p:nvSpPr>
          <p:spPr>
            <a:xfrm>
              <a:off x="4530707" y="3845217"/>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38" name="Oval 37">
              <a:extLst>
                <a:ext uri="{FF2B5EF4-FFF2-40B4-BE49-F238E27FC236}">
                  <a16:creationId xmlns:a16="http://schemas.microsoft.com/office/drawing/2014/main" id="{7E0B0CE6-646A-D675-DE9A-E6B00258E4DA}"/>
                </a:ext>
              </a:extLst>
            </p:cNvPr>
            <p:cNvSpPr/>
            <p:nvPr/>
          </p:nvSpPr>
          <p:spPr>
            <a:xfrm>
              <a:off x="4547508" y="4149847"/>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39" name="Oval 38">
              <a:extLst>
                <a:ext uri="{FF2B5EF4-FFF2-40B4-BE49-F238E27FC236}">
                  <a16:creationId xmlns:a16="http://schemas.microsoft.com/office/drawing/2014/main" id="{B581402C-313C-A2BC-2ADC-CC480712655A}"/>
                </a:ext>
              </a:extLst>
            </p:cNvPr>
            <p:cNvSpPr/>
            <p:nvPr/>
          </p:nvSpPr>
          <p:spPr>
            <a:xfrm>
              <a:off x="4565001" y="4476546"/>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40" name="Oval 39">
              <a:extLst>
                <a:ext uri="{FF2B5EF4-FFF2-40B4-BE49-F238E27FC236}">
                  <a16:creationId xmlns:a16="http://schemas.microsoft.com/office/drawing/2014/main" id="{E1947CB7-0F83-46A0-95C7-215FD78EF31A}"/>
                </a:ext>
              </a:extLst>
            </p:cNvPr>
            <p:cNvSpPr/>
            <p:nvPr/>
          </p:nvSpPr>
          <p:spPr>
            <a:xfrm>
              <a:off x="4547508" y="4742094"/>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41" name="Oval 40">
              <a:extLst>
                <a:ext uri="{FF2B5EF4-FFF2-40B4-BE49-F238E27FC236}">
                  <a16:creationId xmlns:a16="http://schemas.microsoft.com/office/drawing/2014/main" id="{D6D86FF7-87DE-468A-8BF0-0F20403A3389}"/>
                </a:ext>
              </a:extLst>
            </p:cNvPr>
            <p:cNvSpPr/>
            <p:nvPr/>
          </p:nvSpPr>
          <p:spPr>
            <a:xfrm>
              <a:off x="4539322" y="5078480"/>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42" name="Oval 41">
              <a:extLst>
                <a:ext uri="{FF2B5EF4-FFF2-40B4-BE49-F238E27FC236}">
                  <a16:creationId xmlns:a16="http://schemas.microsoft.com/office/drawing/2014/main" id="{92E1B468-1D1D-8B17-54D9-D9AF814F1145}"/>
                </a:ext>
              </a:extLst>
            </p:cNvPr>
            <p:cNvSpPr/>
            <p:nvPr/>
          </p:nvSpPr>
          <p:spPr>
            <a:xfrm>
              <a:off x="4547508" y="5375404"/>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43" name="Oval 42">
              <a:extLst>
                <a:ext uri="{FF2B5EF4-FFF2-40B4-BE49-F238E27FC236}">
                  <a16:creationId xmlns:a16="http://schemas.microsoft.com/office/drawing/2014/main" id="{8FE16F08-A11C-BA2A-61C5-FF92A281F079}"/>
                </a:ext>
              </a:extLst>
            </p:cNvPr>
            <p:cNvSpPr/>
            <p:nvPr/>
          </p:nvSpPr>
          <p:spPr>
            <a:xfrm>
              <a:off x="3015569" y="1758833"/>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45" name="Oval 44">
              <a:extLst>
                <a:ext uri="{FF2B5EF4-FFF2-40B4-BE49-F238E27FC236}">
                  <a16:creationId xmlns:a16="http://schemas.microsoft.com/office/drawing/2014/main" id="{A9C7E161-81CD-E47D-34BD-C032C5F37C0B}"/>
                </a:ext>
              </a:extLst>
            </p:cNvPr>
            <p:cNvSpPr/>
            <p:nvPr/>
          </p:nvSpPr>
          <p:spPr>
            <a:xfrm>
              <a:off x="4113478" y="5482269"/>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46" name="Oval 45">
              <a:extLst>
                <a:ext uri="{FF2B5EF4-FFF2-40B4-BE49-F238E27FC236}">
                  <a16:creationId xmlns:a16="http://schemas.microsoft.com/office/drawing/2014/main" id="{E20B2BE4-8849-AFE9-BF8A-8753E30768AC}"/>
                </a:ext>
              </a:extLst>
            </p:cNvPr>
            <p:cNvSpPr/>
            <p:nvPr/>
          </p:nvSpPr>
          <p:spPr>
            <a:xfrm>
              <a:off x="3005929" y="2027741"/>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47" name="Oval 46">
              <a:extLst>
                <a:ext uri="{FF2B5EF4-FFF2-40B4-BE49-F238E27FC236}">
                  <a16:creationId xmlns:a16="http://schemas.microsoft.com/office/drawing/2014/main" id="{5FD32D5E-5B09-8782-11AA-013A7A234FD4}"/>
                </a:ext>
              </a:extLst>
            </p:cNvPr>
            <p:cNvSpPr/>
            <p:nvPr/>
          </p:nvSpPr>
          <p:spPr>
            <a:xfrm>
              <a:off x="2989699" y="2276244"/>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48" name="Oval 47">
              <a:extLst>
                <a:ext uri="{FF2B5EF4-FFF2-40B4-BE49-F238E27FC236}">
                  <a16:creationId xmlns:a16="http://schemas.microsoft.com/office/drawing/2014/main" id="{E76F5D2D-E0E7-A547-7809-0FAA62E0F633}"/>
                </a:ext>
              </a:extLst>
            </p:cNvPr>
            <p:cNvSpPr/>
            <p:nvPr/>
          </p:nvSpPr>
          <p:spPr>
            <a:xfrm>
              <a:off x="2989699" y="2589377"/>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49" name="Oval 48">
              <a:extLst>
                <a:ext uri="{FF2B5EF4-FFF2-40B4-BE49-F238E27FC236}">
                  <a16:creationId xmlns:a16="http://schemas.microsoft.com/office/drawing/2014/main" id="{7210C122-1028-0214-0E44-06A54CDBFAC4}"/>
                </a:ext>
              </a:extLst>
            </p:cNvPr>
            <p:cNvSpPr/>
            <p:nvPr/>
          </p:nvSpPr>
          <p:spPr>
            <a:xfrm>
              <a:off x="2982198" y="2839984"/>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50" name="Oval 49">
              <a:extLst>
                <a:ext uri="{FF2B5EF4-FFF2-40B4-BE49-F238E27FC236}">
                  <a16:creationId xmlns:a16="http://schemas.microsoft.com/office/drawing/2014/main" id="{972493D8-8F4E-8B56-F2D3-E85237448817}"/>
                </a:ext>
              </a:extLst>
            </p:cNvPr>
            <p:cNvSpPr/>
            <p:nvPr/>
          </p:nvSpPr>
          <p:spPr>
            <a:xfrm>
              <a:off x="2913499" y="4308070"/>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51" name="Oval 50">
              <a:extLst>
                <a:ext uri="{FF2B5EF4-FFF2-40B4-BE49-F238E27FC236}">
                  <a16:creationId xmlns:a16="http://schemas.microsoft.com/office/drawing/2014/main" id="{98CE2957-723B-E845-3E66-87BCAA2136BC}"/>
                </a:ext>
              </a:extLst>
            </p:cNvPr>
            <p:cNvSpPr/>
            <p:nvPr/>
          </p:nvSpPr>
          <p:spPr>
            <a:xfrm>
              <a:off x="2931868" y="3995970"/>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52" name="Oval 51">
              <a:extLst>
                <a:ext uri="{FF2B5EF4-FFF2-40B4-BE49-F238E27FC236}">
                  <a16:creationId xmlns:a16="http://schemas.microsoft.com/office/drawing/2014/main" id="{6785C849-1BF4-AF59-ED3F-8D2B24669365}"/>
                </a:ext>
              </a:extLst>
            </p:cNvPr>
            <p:cNvSpPr/>
            <p:nvPr/>
          </p:nvSpPr>
          <p:spPr>
            <a:xfrm>
              <a:off x="2939369" y="3731950"/>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53" name="Oval 52">
              <a:extLst>
                <a:ext uri="{FF2B5EF4-FFF2-40B4-BE49-F238E27FC236}">
                  <a16:creationId xmlns:a16="http://schemas.microsoft.com/office/drawing/2014/main" id="{C99DF851-294B-93FA-C3C8-A66B0B661CF0}"/>
                </a:ext>
              </a:extLst>
            </p:cNvPr>
            <p:cNvSpPr/>
            <p:nvPr/>
          </p:nvSpPr>
          <p:spPr>
            <a:xfrm>
              <a:off x="2954925" y="3435216"/>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54" name="Oval 53">
              <a:extLst>
                <a:ext uri="{FF2B5EF4-FFF2-40B4-BE49-F238E27FC236}">
                  <a16:creationId xmlns:a16="http://schemas.microsoft.com/office/drawing/2014/main" id="{514FDC81-FEF5-D0AB-428F-3745CE8508A2}"/>
                </a:ext>
              </a:extLst>
            </p:cNvPr>
            <p:cNvSpPr/>
            <p:nvPr/>
          </p:nvSpPr>
          <p:spPr>
            <a:xfrm>
              <a:off x="2954925" y="3117356"/>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55" name="Oval 54">
              <a:extLst>
                <a:ext uri="{FF2B5EF4-FFF2-40B4-BE49-F238E27FC236}">
                  <a16:creationId xmlns:a16="http://schemas.microsoft.com/office/drawing/2014/main" id="{2983B58A-A684-BDB5-A367-6CA06FD4EE7D}"/>
                </a:ext>
              </a:extLst>
            </p:cNvPr>
            <p:cNvSpPr/>
            <p:nvPr/>
          </p:nvSpPr>
          <p:spPr>
            <a:xfrm>
              <a:off x="2905998" y="4628946"/>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56" name="Oval 55">
              <a:extLst>
                <a:ext uri="{FF2B5EF4-FFF2-40B4-BE49-F238E27FC236}">
                  <a16:creationId xmlns:a16="http://schemas.microsoft.com/office/drawing/2014/main" id="{8487B7E3-DF91-7CD8-7AE9-4E0E072223D8}"/>
                </a:ext>
              </a:extLst>
            </p:cNvPr>
            <p:cNvSpPr/>
            <p:nvPr/>
          </p:nvSpPr>
          <p:spPr>
            <a:xfrm>
              <a:off x="2879691" y="4917670"/>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57" name="Oval 56">
              <a:extLst>
                <a:ext uri="{FF2B5EF4-FFF2-40B4-BE49-F238E27FC236}">
                  <a16:creationId xmlns:a16="http://schemas.microsoft.com/office/drawing/2014/main" id="{382A0AAD-5E9F-B0FA-9F84-F3B425A9AD80}"/>
                </a:ext>
              </a:extLst>
            </p:cNvPr>
            <p:cNvSpPr/>
            <p:nvPr/>
          </p:nvSpPr>
          <p:spPr>
            <a:xfrm>
              <a:off x="2879691" y="5248732"/>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58" name="Oval 57">
              <a:extLst>
                <a:ext uri="{FF2B5EF4-FFF2-40B4-BE49-F238E27FC236}">
                  <a16:creationId xmlns:a16="http://schemas.microsoft.com/office/drawing/2014/main" id="{76394628-9BBC-A3C6-4FCD-7A0C4D50D4BC}"/>
                </a:ext>
              </a:extLst>
            </p:cNvPr>
            <p:cNvSpPr/>
            <p:nvPr/>
          </p:nvSpPr>
          <p:spPr>
            <a:xfrm>
              <a:off x="2853529" y="5527804"/>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59" name="Oval 58">
              <a:extLst>
                <a:ext uri="{FF2B5EF4-FFF2-40B4-BE49-F238E27FC236}">
                  <a16:creationId xmlns:a16="http://schemas.microsoft.com/office/drawing/2014/main" id="{5A0777BF-5E62-6B01-9545-9A4A42741091}"/>
                </a:ext>
              </a:extLst>
            </p:cNvPr>
            <p:cNvSpPr/>
            <p:nvPr/>
          </p:nvSpPr>
          <p:spPr>
            <a:xfrm>
              <a:off x="2853529" y="5852702"/>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61" name="Oval 60">
              <a:extLst>
                <a:ext uri="{FF2B5EF4-FFF2-40B4-BE49-F238E27FC236}">
                  <a16:creationId xmlns:a16="http://schemas.microsoft.com/office/drawing/2014/main" id="{64561ED0-5487-36DC-2AEC-DEEEB5FC70B7}"/>
                </a:ext>
              </a:extLst>
            </p:cNvPr>
            <p:cNvSpPr/>
            <p:nvPr/>
          </p:nvSpPr>
          <p:spPr>
            <a:xfrm>
              <a:off x="2357627" y="1546756"/>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62" name="Oval 61">
              <a:extLst>
                <a:ext uri="{FF2B5EF4-FFF2-40B4-BE49-F238E27FC236}">
                  <a16:creationId xmlns:a16="http://schemas.microsoft.com/office/drawing/2014/main" id="{51B2C15F-4D71-4250-298E-C70CAA0D1666}"/>
                </a:ext>
              </a:extLst>
            </p:cNvPr>
            <p:cNvSpPr/>
            <p:nvPr/>
          </p:nvSpPr>
          <p:spPr>
            <a:xfrm>
              <a:off x="2338133" y="1826156"/>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63" name="Oval 62">
              <a:extLst>
                <a:ext uri="{FF2B5EF4-FFF2-40B4-BE49-F238E27FC236}">
                  <a16:creationId xmlns:a16="http://schemas.microsoft.com/office/drawing/2014/main" id="{5FDB03B7-B4C9-3A26-1905-895339753584}"/>
                </a:ext>
              </a:extLst>
            </p:cNvPr>
            <p:cNvSpPr/>
            <p:nvPr/>
          </p:nvSpPr>
          <p:spPr>
            <a:xfrm>
              <a:off x="2330774" y="2086145"/>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64" name="Oval 63">
              <a:extLst>
                <a:ext uri="{FF2B5EF4-FFF2-40B4-BE49-F238E27FC236}">
                  <a16:creationId xmlns:a16="http://schemas.microsoft.com/office/drawing/2014/main" id="{F5E5FDD5-C98A-555C-1544-F641435A1C08}"/>
                </a:ext>
              </a:extLst>
            </p:cNvPr>
            <p:cNvSpPr/>
            <p:nvPr/>
          </p:nvSpPr>
          <p:spPr>
            <a:xfrm>
              <a:off x="2314544" y="2397045"/>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65" name="Oval 64">
              <a:extLst>
                <a:ext uri="{FF2B5EF4-FFF2-40B4-BE49-F238E27FC236}">
                  <a16:creationId xmlns:a16="http://schemas.microsoft.com/office/drawing/2014/main" id="{F9119EFE-A709-F457-BC41-76454597E9CA}"/>
                </a:ext>
              </a:extLst>
            </p:cNvPr>
            <p:cNvSpPr/>
            <p:nvPr/>
          </p:nvSpPr>
          <p:spPr>
            <a:xfrm>
              <a:off x="2280666" y="2656584"/>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66" name="Oval 65">
              <a:extLst>
                <a:ext uri="{FF2B5EF4-FFF2-40B4-BE49-F238E27FC236}">
                  <a16:creationId xmlns:a16="http://schemas.microsoft.com/office/drawing/2014/main" id="{92E05A73-F287-B458-13FB-9FED33460597}"/>
                </a:ext>
              </a:extLst>
            </p:cNvPr>
            <p:cNvSpPr/>
            <p:nvPr/>
          </p:nvSpPr>
          <p:spPr>
            <a:xfrm>
              <a:off x="2241527" y="2938826"/>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67" name="Oval 66">
              <a:extLst>
                <a:ext uri="{FF2B5EF4-FFF2-40B4-BE49-F238E27FC236}">
                  <a16:creationId xmlns:a16="http://schemas.microsoft.com/office/drawing/2014/main" id="{9AF3FC19-946A-06A4-51BA-11F81036FE8C}"/>
                </a:ext>
              </a:extLst>
            </p:cNvPr>
            <p:cNvSpPr/>
            <p:nvPr/>
          </p:nvSpPr>
          <p:spPr>
            <a:xfrm>
              <a:off x="2247854" y="3238454"/>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68" name="Oval 67">
              <a:extLst>
                <a:ext uri="{FF2B5EF4-FFF2-40B4-BE49-F238E27FC236}">
                  <a16:creationId xmlns:a16="http://schemas.microsoft.com/office/drawing/2014/main" id="{525A4D7A-DE91-E84B-6DCC-8B1C53831AFB}"/>
                </a:ext>
              </a:extLst>
            </p:cNvPr>
            <p:cNvSpPr/>
            <p:nvPr/>
          </p:nvSpPr>
          <p:spPr>
            <a:xfrm>
              <a:off x="2229295" y="3520696"/>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69" name="Oval 68">
              <a:extLst>
                <a:ext uri="{FF2B5EF4-FFF2-40B4-BE49-F238E27FC236}">
                  <a16:creationId xmlns:a16="http://schemas.microsoft.com/office/drawing/2014/main" id="{4942F2D8-C8B7-C798-C711-5FAFFDA4F92D}"/>
                </a:ext>
              </a:extLst>
            </p:cNvPr>
            <p:cNvSpPr/>
            <p:nvPr/>
          </p:nvSpPr>
          <p:spPr>
            <a:xfrm>
              <a:off x="2221121" y="3815153"/>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70" name="Oval 69">
              <a:extLst>
                <a:ext uri="{FF2B5EF4-FFF2-40B4-BE49-F238E27FC236}">
                  <a16:creationId xmlns:a16="http://schemas.microsoft.com/office/drawing/2014/main" id="{AA4B552C-C2E8-E363-75D9-EE844A9997EA}"/>
                </a:ext>
              </a:extLst>
            </p:cNvPr>
            <p:cNvSpPr/>
            <p:nvPr/>
          </p:nvSpPr>
          <p:spPr>
            <a:xfrm>
              <a:off x="2213306" y="4136578"/>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71" name="Oval 70">
              <a:extLst>
                <a:ext uri="{FF2B5EF4-FFF2-40B4-BE49-F238E27FC236}">
                  <a16:creationId xmlns:a16="http://schemas.microsoft.com/office/drawing/2014/main" id="{56955798-A1AA-D28F-CC39-01005B3925D7}"/>
                </a:ext>
              </a:extLst>
            </p:cNvPr>
            <p:cNvSpPr/>
            <p:nvPr/>
          </p:nvSpPr>
          <p:spPr>
            <a:xfrm>
              <a:off x="2213306" y="4403067"/>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72" name="Oval 71">
              <a:extLst>
                <a:ext uri="{FF2B5EF4-FFF2-40B4-BE49-F238E27FC236}">
                  <a16:creationId xmlns:a16="http://schemas.microsoft.com/office/drawing/2014/main" id="{57786971-F36B-3303-27AF-C463B1FE901A}"/>
                </a:ext>
              </a:extLst>
            </p:cNvPr>
            <p:cNvSpPr/>
            <p:nvPr/>
          </p:nvSpPr>
          <p:spPr>
            <a:xfrm>
              <a:off x="2204466" y="4711224"/>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73" name="Oval 72">
              <a:extLst>
                <a:ext uri="{FF2B5EF4-FFF2-40B4-BE49-F238E27FC236}">
                  <a16:creationId xmlns:a16="http://schemas.microsoft.com/office/drawing/2014/main" id="{5EAA6ACF-FDA7-FF0E-91F1-9661F45ED934}"/>
                </a:ext>
              </a:extLst>
            </p:cNvPr>
            <p:cNvSpPr/>
            <p:nvPr/>
          </p:nvSpPr>
          <p:spPr>
            <a:xfrm>
              <a:off x="2181232" y="5022738"/>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74" name="Oval 73">
              <a:extLst>
                <a:ext uri="{FF2B5EF4-FFF2-40B4-BE49-F238E27FC236}">
                  <a16:creationId xmlns:a16="http://schemas.microsoft.com/office/drawing/2014/main" id="{D3D09AC8-F8EB-8B2E-BF44-D694F6C14C1A}"/>
                </a:ext>
              </a:extLst>
            </p:cNvPr>
            <p:cNvSpPr/>
            <p:nvPr/>
          </p:nvSpPr>
          <p:spPr>
            <a:xfrm>
              <a:off x="2153095" y="5311651"/>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75" name="Oval 74">
              <a:extLst>
                <a:ext uri="{FF2B5EF4-FFF2-40B4-BE49-F238E27FC236}">
                  <a16:creationId xmlns:a16="http://schemas.microsoft.com/office/drawing/2014/main" id="{C9D2B767-9932-F996-F325-C72194B004FD}"/>
                </a:ext>
              </a:extLst>
            </p:cNvPr>
            <p:cNvSpPr/>
            <p:nvPr/>
          </p:nvSpPr>
          <p:spPr>
            <a:xfrm>
              <a:off x="2128266" y="5619829"/>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77" name="Oval 76">
              <a:extLst>
                <a:ext uri="{FF2B5EF4-FFF2-40B4-BE49-F238E27FC236}">
                  <a16:creationId xmlns:a16="http://schemas.microsoft.com/office/drawing/2014/main" id="{3284EF55-2E20-A7D8-A9A7-FEF500480CAE}"/>
                </a:ext>
              </a:extLst>
            </p:cNvPr>
            <p:cNvSpPr/>
            <p:nvPr/>
          </p:nvSpPr>
          <p:spPr>
            <a:xfrm>
              <a:off x="4124454" y="1441023"/>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grpSp>
      <p:cxnSp>
        <p:nvCxnSpPr>
          <p:cNvPr id="3" name="Straight Connector 2">
            <a:extLst>
              <a:ext uri="{FF2B5EF4-FFF2-40B4-BE49-F238E27FC236}">
                <a16:creationId xmlns:a16="http://schemas.microsoft.com/office/drawing/2014/main" id="{B2396533-DBF3-1295-2BCF-1B5B51AC7C80}"/>
              </a:ext>
            </a:extLst>
          </p:cNvPr>
          <p:cNvCxnSpPr/>
          <p:nvPr/>
        </p:nvCxnSpPr>
        <p:spPr>
          <a:xfrm>
            <a:off x="457200" y="1314450"/>
            <a:ext cx="8115300"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063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2B5B87-3677-93F2-FEF3-D51FEE8D5C28}"/>
              </a:ext>
            </a:extLst>
          </p:cNvPr>
          <p:cNvSpPr>
            <a:spLocks noGrp="1"/>
          </p:cNvSpPr>
          <p:nvPr>
            <p:ph type="title"/>
          </p:nvPr>
        </p:nvSpPr>
        <p:spPr>
          <a:xfrm>
            <a:off x="612000" y="992250"/>
            <a:ext cx="7920000" cy="322200"/>
          </a:xfrm>
        </p:spPr>
        <p:txBody>
          <a:bodyPr/>
          <a:lstStyle/>
          <a:p>
            <a:r>
              <a:rPr lang="en-US" dirty="0"/>
              <a:t>RRR Data</a:t>
            </a:r>
          </a:p>
        </p:txBody>
      </p:sp>
      <p:sp>
        <p:nvSpPr>
          <p:cNvPr id="4" name="Slide Number Placeholder 3">
            <a:extLst>
              <a:ext uri="{FF2B5EF4-FFF2-40B4-BE49-F238E27FC236}">
                <a16:creationId xmlns:a16="http://schemas.microsoft.com/office/drawing/2014/main" id="{C029E62E-BA1D-3C7D-CA9D-7A920F0A95CE}"/>
              </a:ext>
            </a:extLst>
          </p:cNvPr>
          <p:cNvSpPr>
            <a:spLocks noGrp="1"/>
          </p:cNvSpPr>
          <p:nvPr>
            <p:ph type="sldNum" sz="quarter" idx="12"/>
          </p:nvPr>
        </p:nvSpPr>
        <p:spPr/>
        <p:txBody>
          <a:bodyPr/>
          <a:lstStyle/>
          <a:p>
            <a:pPr defTabSz="342900"/>
            <a:fld id="{BFDCA1C4-9514-7B4F-976F-D92F7E296653}" type="slidenum">
              <a:rPr lang="fr-FR">
                <a:solidFill>
                  <a:prstClr val="white"/>
                </a:solidFill>
                <a:latin typeface="Arial" panose="020B0604020202020204"/>
              </a:rPr>
              <a:pPr defTabSz="342900"/>
              <a:t>7</a:t>
            </a:fld>
            <a:endParaRPr lang="fr-FR" dirty="0">
              <a:solidFill>
                <a:prstClr val="white"/>
              </a:solidFill>
              <a:latin typeface="Arial" panose="020B0604020202020204"/>
            </a:endParaRPr>
          </a:p>
        </p:txBody>
      </p:sp>
      <p:graphicFrame>
        <p:nvGraphicFramePr>
          <p:cNvPr id="2" name="Table 1">
            <a:extLst>
              <a:ext uri="{FF2B5EF4-FFF2-40B4-BE49-F238E27FC236}">
                <a16:creationId xmlns:a16="http://schemas.microsoft.com/office/drawing/2014/main" id="{E1B4AC72-7758-9BBC-05EC-60C06C3FD34E}"/>
              </a:ext>
            </a:extLst>
          </p:cNvPr>
          <p:cNvGraphicFramePr>
            <a:graphicFrameLocks noGrp="1"/>
          </p:cNvGraphicFramePr>
          <p:nvPr/>
        </p:nvGraphicFramePr>
        <p:xfrm>
          <a:off x="742950" y="1828800"/>
          <a:ext cx="4000500" cy="3600457"/>
        </p:xfrm>
        <a:graphic>
          <a:graphicData uri="http://schemas.openxmlformats.org/drawingml/2006/table">
            <a:tbl>
              <a:tblPr/>
              <a:tblGrid>
                <a:gridCol w="666750">
                  <a:extLst>
                    <a:ext uri="{9D8B030D-6E8A-4147-A177-3AD203B41FA5}">
                      <a16:colId xmlns:a16="http://schemas.microsoft.com/office/drawing/2014/main" val="4179128655"/>
                    </a:ext>
                  </a:extLst>
                </a:gridCol>
                <a:gridCol w="666750">
                  <a:extLst>
                    <a:ext uri="{9D8B030D-6E8A-4147-A177-3AD203B41FA5}">
                      <a16:colId xmlns:a16="http://schemas.microsoft.com/office/drawing/2014/main" val="443628827"/>
                    </a:ext>
                  </a:extLst>
                </a:gridCol>
                <a:gridCol w="666750">
                  <a:extLst>
                    <a:ext uri="{9D8B030D-6E8A-4147-A177-3AD203B41FA5}">
                      <a16:colId xmlns:a16="http://schemas.microsoft.com/office/drawing/2014/main" val="2179585580"/>
                    </a:ext>
                  </a:extLst>
                </a:gridCol>
                <a:gridCol w="666750">
                  <a:extLst>
                    <a:ext uri="{9D8B030D-6E8A-4147-A177-3AD203B41FA5}">
                      <a16:colId xmlns:a16="http://schemas.microsoft.com/office/drawing/2014/main" val="2967710921"/>
                    </a:ext>
                  </a:extLst>
                </a:gridCol>
                <a:gridCol w="666750">
                  <a:extLst>
                    <a:ext uri="{9D8B030D-6E8A-4147-A177-3AD203B41FA5}">
                      <a16:colId xmlns:a16="http://schemas.microsoft.com/office/drawing/2014/main" val="622923156"/>
                    </a:ext>
                  </a:extLst>
                </a:gridCol>
                <a:gridCol w="666750">
                  <a:extLst>
                    <a:ext uri="{9D8B030D-6E8A-4147-A177-3AD203B41FA5}">
                      <a16:colId xmlns:a16="http://schemas.microsoft.com/office/drawing/2014/main" val="3983036909"/>
                    </a:ext>
                  </a:extLst>
                </a:gridCol>
              </a:tblGrid>
              <a:tr h="431634">
                <a:tc>
                  <a:txBody>
                    <a:bodyPr/>
                    <a:lstStyle/>
                    <a:p>
                      <a:pPr algn="ctr" fontAlgn="ctr"/>
                      <a:r>
                        <a:rPr lang="en-US" sz="1200" b="0" i="0" u="none" strike="noStrike" dirty="0">
                          <a:solidFill>
                            <a:srgbClr val="000000"/>
                          </a:solidFill>
                          <a:effectLst/>
                          <a:latin typeface="Calibri" panose="020F0502020204030204" pitchFamily="34" charset="0"/>
                        </a:rPr>
                        <a:t>Sample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Calibri" panose="020F0502020204030204" pitchFamily="34" charset="0"/>
                        </a:rPr>
                        <a:t>Top </a:t>
                      </a:r>
                    </a:p>
                    <a:p>
                      <a:pPr algn="ctr" fontAlgn="ctr"/>
                      <a:r>
                        <a:rPr lang="en-US" sz="1200" b="0" i="0" u="none" strike="noStrike" dirty="0">
                          <a:solidFill>
                            <a:srgbClr val="000000"/>
                          </a:solidFill>
                          <a:effectLst/>
                          <a:latin typeface="Calibri" panose="020F0502020204030204" pitchFamily="34" charset="0"/>
                        </a:rPr>
                        <a:t>Straight</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Calibri" panose="020F0502020204030204" pitchFamily="34" charset="0"/>
                        </a:rPr>
                        <a:t>Minor Edge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Calibri" panose="020F0502020204030204" pitchFamily="34" charset="0"/>
                        </a:rPr>
                        <a:t>Bottom </a:t>
                      </a:r>
                    </a:p>
                    <a:p>
                      <a:pPr algn="ctr" fontAlgn="ctr"/>
                      <a:r>
                        <a:rPr lang="en-US" sz="1200" b="0" i="0" u="none" strike="noStrike" dirty="0">
                          <a:solidFill>
                            <a:srgbClr val="000000"/>
                          </a:solidFill>
                          <a:effectLst/>
                          <a:latin typeface="Calibri" panose="020F0502020204030204" pitchFamily="34" charset="0"/>
                        </a:rPr>
                        <a:t>Straight</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Calibri" panose="020F0502020204030204" pitchFamily="34" charset="0"/>
                        </a:rPr>
                        <a:t>Major Edge</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0" i="0" u="none" strike="noStrike" dirty="0">
                          <a:solidFill>
                            <a:srgbClr val="000000"/>
                          </a:solidFill>
                          <a:effectLst/>
                          <a:latin typeface="Calibri" panose="020F0502020204030204" pitchFamily="34" charset="0"/>
                        </a:rPr>
                        <a:t>Overall RRR</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538188492"/>
                  </a:ext>
                </a:extLst>
              </a:tr>
              <a:tr h="210553">
                <a:tc>
                  <a:txBody>
                    <a:bodyPr/>
                    <a:lstStyle/>
                    <a:p>
                      <a:pPr algn="ctr" fontAlgn="b"/>
                      <a:r>
                        <a:rPr lang="en-US" sz="1200" b="0" i="0" u="none" strike="noStrike">
                          <a:solidFill>
                            <a:srgbClr val="000000"/>
                          </a:solidFill>
                          <a:effectLst/>
                          <a:latin typeface="Calibri" panose="020F0502020204030204" pitchFamily="34" charset="0"/>
                        </a:rPr>
                        <a:t>1</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299</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dirty="0">
                          <a:solidFill>
                            <a:srgbClr val="000000"/>
                          </a:solidFill>
                          <a:effectLst/>
                          <a:latin typeface="Calibri" panose="020F0502020204030204" pitchFamily="34" charset="0"/>
                        </a:rPr>
                        <a:t>241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294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228</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en-US" sz="1200" b="0" i="0" u="none" strike="noStrike">
                          <a:solidFill>
                            <a:srgbClr val="000000"/>
                          </a:solidFill>
                          <a:effectLst/>
                          <a:latin typeface="Calibri" panose="020F0502020204030204" pitchFamily="34" charset="0"/>
                        </a:rPr>
                        <a:t>283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53173386"/>
                  </a:ext>
                </a:extLst>
              </a:tr>
              <a:tr h="210553">
                <a:tc>
                  <a:txBody>
                    <a:bodyPr/>
                    <a:lstStyle/>
                    <a:p>
                      <a:pPr algn="ctr" fontAlgn="b"/>
                      <a:r>
                        <a:rPr lang="en-US" sz="1200" b="0" i="0" u="none" strike="noStrike">
                          <a:solidFill>
                            <a:srgbClr val="000000"/>
                          </a:solidFill>
                          <a:effectLst/>
                          <a:latin typeface="Calibri" panose="020F0502020204030204" pitchFamily="34" charset="0"/>
                        </a:rPr>
                        <a:t>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308</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dirty="0">
                          <a:solidFill>
                            <a:srgbClr val="000000"/>
                          </a:solidFill>
                          <a:effectLst/>
                          <a:latin typeface="Calibri" panose="020F0502020204030204" pitchFamily="34" charset="0"/>
                        </a:rPr>
                        <a:t>231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326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200" b="0" i="0" u="none" strike="noStrike">
                          <a:solidFill>
                            <a:srgbClr val="000000"/>
                          </a:solidFill>
                          <a:effectLst/>
                          <a:latin typeface="Calibri" panose="020F0502020204030204" pitchFamily="34" charset="0"/>
                        </a:rPr>
                        <a:t>246</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en-US" sz="1200" b="0" i="0" u="none" strike="noStrike">
                          <a:solidFill>
                            <a:srgbClr val="000000"/>
                          </a:solidFill>
                          <a:effectLst/>
                          <a:latin typeface="Calibri" panose="020F0502020204030204" pitchFamily="34" charset="0"/>
                        </a:rPr>
                        <a:t>300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6766755"/>
                  </a:ext>
                </a:extLst>
              </a:tr>
              <a:tr h="210553">
                <a:tc>
                  <a:txBody>
                    <a:bodyPr/>
                    <a:lstStyle/>
                    <a:p>
                      <a:pPr algn="ctr" fontAlgn="b"/>
                      <a:r>
                        <a:rPr lang="en-US" sz="1200" b="0" i="0" u="none" strike="noStrike">
                          <a:solidFill>
                            <a:srgbClr val="000000"/>
                          </a:solidFill>
                          <a:effectLst/>
                          <a:latin typeface="Calibri" panose="020F0502020204030204" pitchFamily="34" charset="0"/>
                        </a:rPr>
                        <a:t>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314</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245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dirty="0">
                          <a:solidFill>
                            <a:srgbClr val="000000"/>
                          </a:solidFill>
                          <a:effectLst/>
                          <a:latin typeface="Calibri" panose="020F0502020204030204" pitchFamily="34" charset="0"/>
                        </a:rPr>
                        <a:t>323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200" b="0" i="0" u="none" strike="noStrike" dirty="0">
                          <a:solidFill>
                            <a:srgbClr val="000000"/>
                          </a:solidFill>
                          <a:effectLst/>
                          <a:latin typeface="Calibri" panose="020F0502020204030204" pitchFamily="34" charset="0"/>
                        </a:rPr>
                        <a:t>238</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en-US" sz="1200" b="0" i="0" u="none" strike="noStrike">
                          <a:solidFill>
                            <a:srgbClr val="000000"/>
                          </a:solidFill>
                          <a:effectLst/>
                          <a:latin typeface="Calibri" panose="020F0502020204030204" pitchFamily="34" charset="0"/>
                        </a:rPr>
                        <a:t>303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08722359"/>
                  </a:ext>
                </a:extLst>
              </a:tr>
              <a:tr h="210553">
                <a:tc>
                  <a:txBody>
                    <a:bodyPr/>
                    <a:lstStyle/>
                    <a:p>
                      <a:pPr algn="ctr" fontAlgn="b"/>
                      <a:r>
                        <a:rPr lang="en-US" sz="1200" b="0" i="0" u="none" strike="noStrike">
                          <a:solidFill>
                            <a:srgbClr val="000000"/>
                          </a:solidFill>
                          <a:effectLst/>
                          <a:latin typeface="Calibri" panose="020F0502020204030204" pitchFamily="34" charset="0"/>
                        </a:rPr>
                        <a:t>4</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317</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244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dirty="0">
                          <a:solidFill>
                            <a:srgbClr val="000000"/>
                          </a:solidFill>
                          <a:effectLst/>
                          <a:latin typeface="Calibri" panose="020F0502020204030204" pitchFamily="34" charset="0"/>
                        </a:rPr>
                        <a:t>329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200" b="0" i="0" u="none" strike="noStrike" dirty="0">
                          <a:solidFill>
                            <a:srgbClr val="000000"/>
                          </a:solidFill>
                          <a:effectLst/>
                          <a:latin typeface="Calibri" panose="020F0502020204030204" pitchFamily="34" charset="0"/>
                        </a:rPr>
                        <a:t>248</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306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12363942"/>
                  </a:ext>
                </a:extLst>
              </a:tr>
              <a:tr h="210553">
                <a:tc>
                  <a:txBody>
                    <a:bodyPr/>
                    <a:lstStyle/>
                    <a:p>
                      <a:pPr algn="ctr" fontAlgn="b"/>
                      <a:r>
                        <a:rPr lang="en-US" sz="1200" b="0" i="0" u="none" strike="noStrike">
                          <a:solidFill>
                            <a:srgbClr val="000000"/>
                          </a:solidFill>
                          <a:effectLst/>
                          <a:latin typeface="Calibri" panose="020F0502020204030204" pitchFamily="34" charset="0"/>
                        </a:rPr>
                        <a:t>5</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280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dirty="0">
                          <a:solidFill>
                            <a:srgbClr val="000000"/>
                          </a:solidFill>
                          <a:effectLst/>
                          <a:latin typeface="Calibri" panose="020F0502020204030204" pitchFamily="34" charset="0"/>
                        </a:rPr>
                        <a:t>286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b"/>
                      <a:r>
                        <a:rPr lang="en-US" sz="1200" b="0" i="0" u="none" strike="noStrike" dirty="0">
                          <a:solidFill>
                            <a:srgbClr val="000000"/>
                          </a:solidFill>
                          <a:effectLst/>
                          <a:latin typeface="Calibri" panose="020F0502020204030204" pitchFamily="34" charset="0"/>
                        </a:rPr>
                        <a:t>232</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a:solidFill>
                            <a:srgbClr val="000000"/>
                          </a:solidFill>
                          <a:effectLst/>
                          <a:latin typeface="Calibri" panose="020F0502020204030204" pitchFamily="34" charset="0"/>
                        </a:rPr>
                        <a:t>272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29382622"/>
                  </a:ext>
                </a:extLst>
              </a:tr>
              <a:tr h="210553">
                <a:tc>
                  <a:txBody>
                    <a:bodyPr/>
                    <a:lstStyle/>
                    <a:p>
                      <a:pPr algn="ctr" fontAlgn="b"/>
                      <a:r>
                        <a:rPr lang="en-US" sz="1200" b="0" i="0" u="none" strike="noStrike">
                          <a:solidFill>
                            <a:srgbClr val="000000"/>
                          </a:solidFill>
                          <a:effectLst/>
                          <a:latin typeface="Calibri" panose="020F0502020204030204" pitchFamily="34" charset="0"/>
                        </a:rPr>
                        <a:t>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308</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236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316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b"/>
                      <a:r>
                        <a:rPr lang="en-US" sz="1200" b="0" i="0" u="none" strike="noStrike" dirty="0">
                          <a:solidFill>
                            <a:srgbClr val="000000"/>
                          </a:solidFill>
                          <a:effectLst/>
                          <a:latin typeface="Calibri" panose="020F0502020204030204" pitchFamily="34" charset="0"/>
                        </a:rPr>
                        <a:t>268</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a:solidFill>
                            <a:srgbClr val="000000"/>
                          </a:solidFill>
                          <a:effectLst/>
                          <a:latin typeface="Calibri" panose="020F0502020204030204" pitchFamily="34" charset="0"/>
                        </a:rPr>
                        <a:t>299</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91646296"/>
                  </a:ext>
                </a:extLst>
              </a:tr>
              <a:tr h="210553">
                <a:tc>
                  <a:txBody>
                    <a:bodyPr/>
                    <a:lstStyle/>
                    <a:p>
                      <a:pPr algn="ctr" fontAlgn="b"/>
                      <a:r>
                        <a:rPr lang="en-US" sz="1200" b="0" i="0" u="none" strike="noStrike">
                          <a:solidFill>
                            <a:srgbClr val="000000"/>
                          </a:solidFill>
                          <a:effectLst/>
                          <a:latin typeface="Calibri" panose="020F0502020204030204" pitchFamily="34" charset="0"/>
                        </a:rPr>
                        <a:t>7</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310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233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303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b"/>
                      <a:r>
                        <a:rPr lang="en-US" sz="1200" b="0" i="0" u="none" strike="noStrike" dirty="0">
                          <a:solidFill>
                            <a:srgbClr val="000000"/>
                          </a:solidFill>
                          <a:effectLst/>
                          <a:latin typeface="Calibri" panose="020F0502020204030204" pitchFamily="34" charset="0"/>
                        </a:rPr>
                        <a:t>248</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a:solidFill>
                            <a:srgbClr val="000000"/>
                          </a:solidFill>
                          <a:effectLst/>
                          <a:latin typeface="Calibri" panose="020F0502020204030204" pitchFamily="34" charset="0"/>
                        </a:rPr>
                        <a:t>293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36163541"/>
                  </a:ext>
                </a:extLst>
              </a:tr>
              <a:tr h="210553">
                <a:tc>
                  <a:txBody>
                    <a:bodyPr/>
                    <a:lstStyle/>
                    <a:p>
                      <a:pPr algn="ctr" fontAlgn="b"/>
                      <a:r>
                        <a:rPr lang="en-US" sz="1200" b="0" i="0" u="none" strike="noStrike">
                          <a:solidFill>
                            <a:srgbClr val="000000"/>
                          </a:solidFill>
                          <a:effectLst/>
                          <a:latin typeface="Calibri" panose="020F0502020204030204" pitchFamily="34" charset="0"/>
                        </a:rPr>
                        <a:t>8</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301</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228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dirty="0">
                          <a:solidFill>
                            <a:srgbClr val="000000"/>
                          </a:solidFill>
                          <a:effectLst/>
                          <a:latin typeface="Calibri" panose="020F0502020204030204" pitchFamily="34" charset="0"/>
                        </a:rPr>
                        <a:t>311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b"/>
                      <a:r>
                        <a:rPr lang="en-US" sz="1200" b="0" i="0" u="none" strike="noStrike" dirty="0">
                          <a:solidFill>
                            <a:srgbClr val="000000"/>
                          </a:solidFill>
                          <a:effectLst/>
                          <a:latin typeface="Calibri" panose="020F0502020204030204" pitchFamily="34" charset="0"/>
                        </a:rPr>
                        <a:t>220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a:solidFill>
                            <a:srgbClr val="000000"/>
                          </a:solidFill>
                          <a:effectLst/>
                          <a:latin typeface="Calibri" panose="020F0502020204030204" pitchFamily="34" charset="0"/>
                        </a:rPr>
                        <a:t>288</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56930743"/>
                  </a:ext>
                </a:extLst>
              </a:tr>
              <a:tr h="210553">
                <a:tc>
                  <a:txBody>
                    <a:bodyPr/>
                    <a:lstStyle/>
                    <a:p>
                      <a:pPr algn="ctr" fontAlgn="b"/>
                      <a:r>
                        <a:rPr lang="en-US" sz="1200" b="0" i="0" u="none" strike="noStrike">
                          <a:solidFill>
                            <a:srgbClr val="000000"/>
                          </a:solidFill>
                          <a:effectLst/>
                          <a:latin typeface="Calibri" panose="020F0502020204030204" pitchFamily="34" charset="0"/>
                        </a:rPr>
                        <a:t>9</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308</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240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313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b"/>
                      <a:r>
                        <a:rPr lang="en-US" sz="1200" b="0" i="0" u="none" strike="noStrike" dirty="0">
                          <a:solidFill>
                            <a:srgbClr val="000000"/>
                          </a:solidFill>
                          <a:effectLst/>
                          <a:latin typeface="Calibri" panose="020F0502020204030204" pitchFamily="34" charset="0"/>
                        </a:rPr>
                        <a:t>220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dirty="0">
                          <a:solidFill>
                            <a:srgbClr val="000000"/>
                          </a:solidFill>
                          <a:effectLst/>
                          <a:latin typeface="Calibri" panose="020F0502020204030204" pitchFamily="34" charset="0"/>
                        </a:rPr>
                        <a:t>293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68136522"/>
                  </a:ext>
                </a:extLst>
              </a:tr>
              <a:tr h="210553">
                <a:tc>
                  <a:txBody>
                    <a:bodyPr/>
                    <a:lstStyle/>
                    <a:p>
                      <a:pPr algn="ctr" fontAlgn="b"/>
                      <a:r>
                        <a:rPr lang="en-US" sz="1200" b="0" i="0" u="none" strike="noStrike">
                          <a:solidFill>
                            <a:srgbClr val="000000"/>
                          </a:solidFill>
                          <a:effectLst/>
                          <a:latin typeface="Calibri" panose="020F0502020204030204" pitchFamily="34" charset="0"/>
                        </a:rPr>
                        <a:t>10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326</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255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dirty="0">
                          <a:solidFill>
                            <a:srgbClr val="000000"/>
                          </a:solidFill>
                          <a:effectLst/>
                          <a:latin typeface="Calibri" panose="020F0502020204030204" pitchFamily="34" charset="0"/>
                        </a:rPr>
                        <a:t>312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b"/>
                      <a:r>
                        <a:rPr lang="en-US" sz="1200" b="0" i="0" u="none" strike="noStrike" dirty="0">
                          <a:solidFill>
                            <a:srgbClr val="000000"/>
                          </a:solidFill>
                          <a:effectLst/>
                          <a:latin typeface="Calibri" panose="020F0502020204030204" pitchFamily="34" charset="0"/>
                        </a:rPr>
                        <a:t>262</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dirty="0">
                          <a:solidFill>
                            <a:srgbClr val="000000"/>
                          </a:solidFill>
                          <a:effectLst/>
                          <a:latin typeface="Calibri" panose="020F0502020204030204" pitchFamily="34" charset="0"/>
                        </a:rPr>
                        <a:t>307</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14773828"/>
                  </a:ext>
                </a:extLst>
              </a:tr>
              <a:tr h="210553">
                <a:tc>
                  <a:txBody>
                    <a:bodyPr/>
                    <a:lstStyle/>
                    <a:p>
                      <a:pPr algn="ctr" fontAlgn="b"/>
                      <a:r>
                        <a:rPr lang="en-US" sz="1200" b="0" i="0" u="none" strike="noStrike">
                          <a:solidFill>
                            <a:srgbClr val="000000"/>
                          </a:solidFill>
                          <a:effectLst/>
                          <a:latin typeface="Calibri" panose="020F0502020204030204" pitchFamily="34" charset="0"/>
                        </a:rPr>
                        <a:t>11</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292</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213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298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200" b="0" i="0" u="none" strike="noStrike" dirty="0">
                          <a:solidFill>
                            <a:srgbClr val="000000"/>
                          </a:solidFill>
                          <a:effectLst/>
                          <a:latin typeface="Calibri" panose="020F0502020204030204" pitchFamily="34" charset="0"/>
                        </a:rPr>
                        <a:t>261</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a:solidFill>
                            <a:srgbClr val="000000"/>
                          </a:solidFill>
                          <a:effectLst/>
                          <a:latin typeface="Calibri" panose="020F0502020204030204" pitchFamily="34" charset="0"/>
                        </a:rPr>
                        <a:t>283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26049001"/>
                  </a:ext>
                </a:extLst>
              </a:tr>
              <a:tr h="210553">
                <a:tc>
                  <a:txBody>
                    <a:bodyPr/>
                    <a:lstStyle/>
                    <a:p>
                      <a:pPr algn="ctr" fontAlgn="b"/>
                      <a:r>
                        <a:rPr lang="en-US" sz="1200" b="0" i="0" u="none" strike="noStrike">
                          <a:solidFill>
                            <a:srgbClr val="000000"/>
                          </a:solidFill>
                          <a:effectLst/>
                          <a:latin typeface="Calibri" panose="020F0502020204030204" pitchFamily="34" charset="0"/>
                        </a:rPr>
                        <a:t>12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249</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208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255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200" b="0" i="0" u="none" strike="noStrike" dirty="0">
                          <a:solidFill>
                            <a:srgbClr val="000000"/>
                          </a:solidFill>
                          <a:effectLst/>
                          <a:latin typeface="Calibri" panose="020F0502020204030204" pitchFamily="34" charset="0"/>
                        </a:rPr>
                        <a:t>203</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dirty="0">
                          <a:solidFill>
                            <a:srgbClr val="000000"/>
                          </a:solidFill>
                          <a:effectLst/>
                          <a:latin typeface="Calibri" panose="020F0502020204030204" pitchFamily="34" charset="0"/>
                        </a:rPr>
                        <a:t>243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82015719"/>
                  </a:ext>
                </a:extLst>
              </a:tr>
              <a:tr h="210553">
                <a:tc>
                  <a:txBody>
                    <a:bodyPr/>
                    <a:lstStyle/>
                    <a:p>
                      <a:pPr algn="ctr" fontAlgn="b"/>
                      <a:r>
                        <a:rPr lang="en-US" sz="1200" b="0" i="0" u="none" strike="noStrike">
                          <a:solidFill>
                            <a:srgbClr val="000000"/>
                          </a:solidFill>
                          <a:effectLst/>
                          <a:latin typeface="Calibri" panose="020F0502020204030204" pitchFamily="34" charset="0"/>
                        </a:rPr>
                        <a:t>13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290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242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301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200" b="0" i="0" u="none" strike="noStrike" dirty="0">
                          <a:solidFill>
                            <a:srgbClr val="000000"/>
                          </a:solidFill>
                          <a:effectLst/>
                          <a:latin typeface="Calibri" panose="020F0502020204030204" pitchFamily="34" charset="0"/>
                        </a:rPr>
                        <a:t>229</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dirty="0">
                          <a:solidFill>
                            <a:srgbClr val="000000"/>
                          </a:solidFill>
                          <a:effectLst/>
                          <a:latin typeface="Calibri" panose="020F0502020204030204" pitchFamily="34" charset="0"/>
                        </a:rPr>
                        <a:t>283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34693821"/>
                  </a:ext>
                </a:extLst>
              </a:tr>
              <a:tr h="210553">
                <a:tc>
                  <a:txBody>
                    <a:bodyPr/>
                    <a:lstStyle/>
                    <a:p>
                      <a:pPr algn="ctr" fontAlgn="b"/>
                      <a:r>
                        <a:rPr lang="en-US" sz="1200" b="0" i="0" u="none" strike="noStrike">
                          <a:solidFill>
                            <a:srgbClr val="000000"/>
                          </a:solidFill>
                          <a:effectLst/>
                          <a:latin typeface="Calibri" panose="020F0502020204030204" pitchFamily="34" charset="0"/>
                        </a:rPr>
                        <a:t>14</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310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238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298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200" b="0" i="0" u="none" strike="noStrike" dirty="0">
                          <a:solidFill>
                            <a:srgbClr val="000000"/>
                          </a:solidFill>
                          <a:effectLst/>
                          <a:latin typeface="Calibri" panose="020F0502020204030204" pitchFamily="34" charset="0"/>
                        </a:rPr>
                        <a:t>243</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dirty="0">
                          <a:solidFill>
                            <a:srgbClr val="000000"/>
                          </a:solidFill>
                          <a:effectLst/>
                          <a:latin typeface="Calibri" panose="020F0502020204030204" pitchFamily="34" charset="0"/>
                        </a:rPr>
                        <a:t>291</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17701611"/>
                  </a:ext>
                </a:extLst>
              </a:tr>
              <a:tr h="221081">
                <a:tc>
                  <a:txBody>
                    <a:bodyPr/>
                    <a:lstStyle/>
                    <a:p>
                      <a:pPr algn="ctr" fontAlgn="b"/>
                      <a:r>
                        <a:rPr lang="en-US" sz="1200" b="0" i="0" u="none" strike="noStrike">
                          <a:solidFill>
                            <a:srgbClr val="000000"/>
                          </a:solidFill>
                          <a:effectLst/>
                          <a:latin typeface="Calibri" panose="020F0502020204030204" pitchFamily="34" charset="0"/>
                        </a:rPr>
                        <a:t>15</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295</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a:solidFill>
                            <a:srgbClr val="000000"/>
                          </a:solidFill>
                          <a:effectLst/>
                          <a:latin typeface="Calibri" panose="020F0502020204030204" pitchFamily="34" charset="0"/>
                        </a:rPr>
                        <a:t>234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DF"/>
                    </a:solidFill>
                  </a:tcPr>
                </a:tc>
                <a:tc>
                  <a:txBody>
                    <a:bodyPr/>
                    <a:lstStyle/>
                    <a:p>
                      <a:pPr algn="ctr" fontAlgn="b"/>
                      <a:r>
                        <a:rPr lang="en-US" sz="1200" b="0" i="0" u="none" strike="noStrike" dirty="0">
                          <a:solidFill>
                            <a:srgbClr val="000000"/>
                          </a:solidFill>
                          <a:effectLst/>
                          <a:latin typeface="Calibri" panose="020F0502020204030204" pitchFamily="34" charset="0"/>
                        </a:rPr>
                        <a:t>285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200" b="0" i="0" u="none" strike="noStrike" dirty="0">
                          <a:solidFill>
                            <a:srgbClr val="000000"/>
                          </a:solidFill>
                          <a:effectLst/>
                          <a:latin typeface="Calibri" panose="020F0502020204030204" pitchFamily="34" charset="0"/>
                        </a:rPr>
                        <a:t>204</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DF"/>
                    </a:solidFill>
                  </a:tcPr>
                </a:tc>
                <a:tc>
                  <a:txBody>
                    <a:bodyPr/>
                    <a:lstStyle/>
                    <a:p>
                      <a:pPr algn="ctr" fontAlgn="ctr"/>
                      <a:r>
                        <a:rPr lang="en-US" sz="1200" b="0" i="0" u="none" strike="noStrike" dirty="0">
                          <a:solidFill>
                            <a:srgbClr val="000000"/>
                          </a:solidFill>
                          <a:effectLst/>
                          <a:latin typeface="Calibri" panose="020F0502020204030204" pitchFamily="34" charset="0"/>
                        </a:rPr>
                        <a:t>274</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97733115"/>
                  </a:ext>
                </a:extLst>
              </a:tr>
            </a:tbl>
          </a:graphicData>
        </a:graphic>
      </p:graphicFrame>
      <p:grpSp>
        <p:nvGrpSpPr>
          <p:cNvPr id="3" name="Group 2">
            <a:extLst>
              <a:ext uri="{FF2B5EF4-FFF2-40B4-BE49-F238E27FC236}">
                <a16:creationId xmlns:a16="http://schemas.microsoft.com/office/drawing/2014/main" id="{E8C4655D-C80F-830B-A462-ED9588D738C7}"/>
              </a:ext>
            </a:extLst>
          </p:cNvPr>
          <p:cNvGrpSpPr/>
          <p:nvPr/>
        </p:nvGrpSpPr>
        <p:grpSpPr>
          <a:xfrm>
            <a:off x="5259781" y="1765015"/>
            <a:ext cx="2570636" cy="1131079"/>
            <a:chOff x="7698841" y="1359134"/>
            <a:chExt cx="3427514" cy="1508105"/>
          </a:xfrm>
        </p:grpSpPr>
        <p:sp>
          <p:nvSpPr>
            <p:cNvPr id="5" name="Oval 4">
              <a:extLst>
                <a:ext uri="{FF2B5EF4-FFF2-40B4-BE49-F238E27FC236}">
                  <a16:creationId xmlns:a16="http://schemas.microsoft.com/office/drawing/2014/main" id="{80B05D3D-663F-84A8-0711-B3A49311FCBC}"/>
                </a:ext>
              </a:extLst>
            </p:cNvPr>
            <p:cNvSpPr/>
            <p:nvPr/>
          </p:nvSpPr>
          <p:spPr>
            <a:xfrm>
              <a:off x="7701482" y="2529000"/>
              <a:ext cx="152400" cy="15240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7" name="Oval 6">
              <a:extLst>
                <a:ext uri="{FF2B5EF4-FFF2-40B4-BE49-F238E27FC236}">
                  <a16:creationId xmlns:a16="http://schemas.microsoft.com/office/drawing/2014/main" id="{236092ED-32A0-687E-8D91-0E8973A8E0F7}"/>
                </a:ext>
              </a:extLst>
            </p:cNvPr>
            <p:cNvSpPr/>
            <p:nvPr/>
          </p:nvSpPr>
          <p:spPr>
            <a:xfrm>
              <a:off x="7698841" y="2003246"/>
              <a:ext cx="155041" cy="152400"/>
            </a:xfrm>
            <a:prstGeom prst="ellipse">
              <a:avLst/>
            </a:prstGeom>
            <a:solidFill>
              <a:srgbClr val="FFFF9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8" name="Oval 7">
              <a:extLst>
                <a:ext uri="{FF2B5EF4-FFF2-40B4-BE49-F238E27FC236}">
                  <a16:creationId xmlns:a16="http://schemas.microsoft.com/office/drawing/2014/main" id="{0A2D6CCA-DF48-4A6E-9A65-943AA25B7A7C}"/>
                </a:ext>
              </a:extLst>
            </p:cNvPr>
            <p:cNvSpPr/>
            <p:nvPr/>
          </p:nvSpPr>
          <p:spPr>
            <a:xfrm>
              <a:off x="7704574" y="1475633"/>
              <a:ext cx="152400" cy="152400"/>
            </a:xfrm>
            <a:prstGeom prst="ellipse">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9" name="TextBox 8">
              <a:extLst>
                <a:ext uri="{FF2B5EF4-FFF2-40B4-BE49-F238E27FC236}">
                  <a16:creationId xmlns:a16="http://schemas.microsoft.com/office/drawing/2014/main" id="{C2517B6B-73A4-6A96-395F-7CFA2329A20F}"/>
                </a:ext>
              </a:extLst>
            </p:cNvPr>
            <p:cNvSpPr txBox="1"/>
            <p:nvPr/>
          </p:nvSpPr>
          <p:spPr>
            <a:xfrm>
              <a:off x="7904961" y="1359134"/>
              <a:ext cx="3221394" cy="1508105"/>
            </a:xfrm>
            <a:prstGeom prst="rect">
              <a:avLst/>
            </a:prstGeom>
            <a:noFill/>
          </p:spPr>
          <p:txBody>
            <a:bodyPr wrap="none" rtlCol="0">
              <a:spAutoFit/>
            </a:bodyPr>
            <a:lstStyle/>
            <a:p>
              <a:pPr defTabSz="342900"/>
              <a:r>
                <a:rPr lang="en-US" sz="1350" dirty="0">
                  <a:solidFill>
                    <a:prstClr val="black"/>
                  </a:solidFill>
                  <a:latin typeface="Arial" panose="020B0604020202020204"/>
                </a:rPr>
                <a:t>Scratch with Discoloration</a:t>
              </a:r>
            </a:p>
            <a:p>
              <a:pPr defTabSz="342900"/>
              <a:endParaRPr lang="en-US" sz="1350" dirty="0">
                <a:solidFill>
                  <a:prstClr val="black"/>
                </a:solidFill>
                <a:latin typeface="Arial" panose="020B0604020202020204"/>
              </a:endParaRPr>
            </a:p>
            <a:p>
              <a:pPr defTabSz="342900"/>
              <a:r>
                <a:rPr lang="en-US" sz="1350" dirty="0">
                  <a:solidFill>
                    <a:prstClr val="black"/>
                  </a:solidFill>
                  <a:latin typeface="Arial" panose="020B0604020202020204"/>
                </a:rPr>
                <a:t>Scratch without Discoloration</a:t>
              </a:r>
            </a:p>
            <a:p>
              <a:pPr defTabSz="342900"/>
              <a:endParaRPr lang="en-US" sz="1350" dirty="0">
                <a:solidFill>
                  <a:prstClr val="black"/>
                </a:solidFill>
                <a:latin typeface="Arial" panose="020B0604020202020204"/>
              </a:endParaRPr>
            </a:p>
            <a:p>
              <a:pPr defTabSz="342900"/>
              <a:r>
                <a:rPr lang="en-US" sz="1350" dirty="0">
                  <a:solidFill>
                    <a:prstClr val="black"/>
                  </a:solidFill>
                  <a:latin typeface="Arial" panose="020B0604020202020204"/>
                </a:rPr>
                <a:t>No Scratch</a:t>
              </a:r>
            </a:p>
          </p:txBody>
        </p:sp>
      </p:grpSp>
      <p:cxnSp>
        <p:nvCxnSpPr>
          <p:cNvPr id="11" name="Straight Connector 10">
            <a:extLst>
              <a:ext uri="{FF2B5EF4-FFF2-40B4-BE49-F238E27FC236}">
                <a16:creationId xmlns:a16="http://schemas.microsoft.com/office/drawing/2014/main" id="{3CE6E00E-9CFC-4C5E-0331-CEB335A11C22}"/>
              </a:ext>
            </a:extLst>
          </p:cNvPr>
          <p:cNvCxnSpPr/>
          <p:nvPr/>
        </p:nvCxnSpPr>
        <p:spPr>
          <a:xfrm>
            <a:off x="457200" y="1314450"/>
            <a:ext cx="8115300"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Right Bracket 11">
            <a:extLst>
              <a:ext uri="{FF2B5EF4-FFF2-40B4-BE49-F238E27FC236}">
                <a16:creationId xmlns:a16="http://schemas.microsoft.com/office/drawing/2014/main" id="{00CA4919-5F25-A5E6-7ED0-E757729F9BB8}"/>
              </a:ext>
            </a:extLst>
          </p:cNvPr>
          <p:cNvSpPr/>
          <p:nvPr/>
        </p:nvSpPr>
        <p:spPr>
          <a:xfrm rot="16200000">
            <a:off x="2232169" y="1025382"/>
            <a:ext cx="279117" cy="1314451"/>
          </a:xfrm>
          <a:prstGeom prst="rightBracket">
            <a:avLst/>
          </a:prstGeom>
          <a:ln>
            <a:solidFill>
              <a:schemeClr val="tx2"/>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en-US" sz="1350">
              <a:solidFill>
                <a:prstClr val="black"/>
              </a:solidFill>
              <a:latin typeface="Arial" panose="020B0604020202020204"/>
            </a:endParaRPr>
          </a:p>
        </p:txBody>
      </p:sp>
      <p:sp>
        <p:nvSpPr>
          <p:cNvPr id="13" name="Right Bracket 12">
            <a:extLst>
              <a:ext uri="{FF2B5EF4-FFF2-40B4-BE49-F238E27FC236}">
                <a16:creationId xmlns:a16="http://schemas.microsoft.com/office/drawing/2014/main" id="{8BB581CB-FB17-F409-4917-292EFC4BD691}"/>
              </a:ext>
            </a:extLst>
          </p:cNvPr>
          <p:cNvSpPr/>
          <p:nvPr/>
        </p:nvSpPr>
        <p:spPr>
          <a:xfrm rot="16200000">
            <a:off x="2975120" y="996804"/>
            <a:ext cx="336266" cy="1314451"/>
          </a:xfrm>
          <a:prstGeom prst="rightBracket">
            <a:avLst/>
          </a:prstGeom>
          <a:ln>
            <a:solidFill>
              <a:schemeClr val="accent1"/>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en-US" sz="1350">
              <a:solidFill>
                <a:prstClr val="black"/>
              </a:solidFill>
              <a:latin typeface="Arial" panose="020B0604020202020204"/>
            </a:endParaRPr>
          </a:p>
        </p:txBody>
      </p:sp>
      <p:sp>
        <p:nvSpPr>
          <p:cNvPr id="14" name="Content Placeholder 2">
            <a:extLst>
              <a:ext uri="{FF2B5EF4-FFF2-40B4-BE49-F238E27FC236}">
                <a16:creationId xmlns:a16="http://schemas.microsoft.com/office/drawing/2014/main" id="{618B8249-95FF-D326-E12D-88DD8C577B64}"/>
              </a:ext>
            </a:extLst>
          </p:cNvPr>
          <p:cNvSpPr txBox="1">
            <a:spLocks/>
          </p:cNvSpPr>
          <p:nvPr/>
        </p:nvSpPr>
        <p:spPr>
          <a:xfrm>
            <a:off x="5085401" y="3429000"/>
            <a:ext cx="3617100" cy="1279923"/>
          </a:xfrm>
          <a:prstGeom prst="rect">
            <a:avLst/>
          </a:prstGeom>
          <a:solidFill>
            <a:schemeClr val="accent1">
              <a:lumMod val="20000"/>
              <a:lumOff val="80000"/>
            </a:schemeClr>
          </a:solidFill>
        </p:spPr>
        <p:txBody>
          <a:bodyPr>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buClr>
                <a:srgbClr val="FB963C"/>
              </a:buClr>
            </a:pPr>
            <a:r>
              <a:rPr lang="en-US" sz="1500" dirty="0">
                <a:solidFill>
                  <a:srgbClr val="5A5A5A"/>
                </a:solidFill>
                <a:latin typeface="Arial" panose="020B0604020202020204"/>
              </a:rPr>
              <a:t>No notable differences within a strand section (i.e., within a column)</a:t>
            </a:r>
          </a:p>
          <a:p>
            <a:pPr marL="257175" indent="-257175" defTabSz="342900">
              <a:buClr>
                <a:srgbClr val="FB963C"/>
              </a:buClr>
            </a:pPr>
            <a:r>
              <a:rPr lang="en-US" sz="1500" dirty="0">
                <a:solidFill>
                  <a:srgbClr val="5A5A5A"/>
                </a:solidFill>
                <a:latin typeface="Arial" panose="020B0604020202020204"/>
              </a:rPr>
              <a:t>No notable differences between edges nor between straight sections </a:t>
            </a:r>
          </a:p>
        </p:txBody>
      </p:sp>
      <p:sp>
        <p:nvSpPr>
          <p:cNvPr id="10" name="Rectangle: Rounded Corners 9">
            <a:extLst>
              <a:ext uri="{FF2B5EF4-FFF2-40B4-BE49-F238E27FC236}">
                <a16:creationId xmlns:a16="http://schemas.microsoft.com/office/drawing/2014/main" id="{11AA1F01-3126-7C92-090E-E75A9416C7A8}"/>
              </a:ext>
            </a:extLst>
          </p:cNvPr>
          <p:cNvSpPr/>
          <p:nvPr/>
        </p:nvSpPr>
        <p:spPr>
          <a:xfrm>
            <a:off x="3429000" y="3124200"/>
            <a:ext cx="609600" cy="231169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B2492D88-39CB-D16B-CF61-59073027B209}"/>
              </a:ext>
            </a:extLst>
          </p:cNvPr>
          <p:cNvCxnSpPr/>
          <p:nvPr/>
        </p:nvCxnSpPr>
        <p:spPr>
          <a:xfrm>
            <a:off x="4038600" y="5429257"/>
            <a:ext cx="533400" cy="3619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F2CADD4-AB60-7DAB-C78B-23238251239E}"/>
              </a:ext>
            </a:extLst>
          </p:cNvPr>
          <p:cNvSpPr txBox="1"/>
          <p:nvPr/>
        </p:nvSpPr>
        <p:spPr>
          <a:xfrm>
            <a:off x="4528205" y="5767678"/>
            <a:ext cx="1745029" cy="923330"/>
          </a:xfrm>
          <a:prstGeom prst="rect">
            <a:avLst/>
          </a:prstGeom>
          <a:noFill/>
        </p:spPr>
        <p:txBody>
          <a:bodyPr wrap="none" rtlCol="0">
            <a:spAutoFit/>
          </a:bodyPr>
          <a:lstStyle/>
          <a:p>
            <a:r>
              <a:rPr lang="en-US" dirty="0"/>
              <a:t>Average: 235.5</a:t>
            </a:r>
          </a:p>
          <a:p>
            <a:r>
              <a:rPr lang="en-US" dirty="0"/>
              <a:t>Min: 203</a:t>
            </a:r>
          </a:p>
          <a:p>
            <a:r>
              <a:rPr lang="en-US" dirty="0"/>
              <a:t>Max: 268</a:t>
            </a:r>
          </a:p>
        </p:txBody>
      </p:sp>
    </p:spTree>
    <p:extLst>
      <p:ext uri="{BB962C8B-B14F-4D97-AF65-F5344CB8AC3E}">
        <p14:creationId xmlns:p14="http://schemas.microsoft.com/office/powerpoint/2010/main" val="363683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6B9B-A758-4DAD-BAE4-A91B1CED2872}"/>
              </a:ext>
            </a:extLst>
          </p:cNvPr>
          <p:cNvSpPr>
            <a:spLocks noGrp="1"/>
          </p:cNvSpPr>
          <p:nvPr>
            <p:ph type="title"/>
          </p:nvPr>
        </p:nvSpPr>
        <p:spPr/>
        <p:txBody>
          <a:bodyPr/>
          <a:lstStyle/>
          <a:p>
            <a:r>
              <a:rPr lang="en-US" sz="2800" dirty="0"/>
              <a:t>Summary of FSU Investigation</a:t>
            </a:r>
          </a:p>
        </p:txBody>
      </p:sp>
      <p:sp>
        <p:nvSpPr>
          <p:cNvPr id="3" name="Slide Number Placeholder 2">
            <a:extLst>
              <a:ext uri="{FF2B5EF4-FFF2-40B4-BE49-F238E27FC236}">
                <a16:creationId xmlns:a16="http://schemas.microsoft.com/office/drawing/2014/main" id="{B3694F8E-8FAD-CF43-C2A9-721C399543ED}"/>
              </a:ext>
            </a:extLst>
          </p:cNvPr>
          <p:cNvSpPr>
            <a:spLocks noGrp="1"/>
          </p:cNvSpPr>
          <p:nvPr>
            <p:ph type="sldNum" sz="quarter" idx="12"/>
          </p:nvPr>
        </p:nvSpPr>
        <p:spPr/>
        <p:txBody>
          <a:bodyPr/>
          <a:lstStyle/>
          <a:p>
            <a:fld id="{BFDCA1C4-9514-7B4F-976F-D92F7E296653}" type="slidenum">
              <a:rPr lang="fr-FR" smtClean="0"/>
              <a:pPr/>
              <a:t>8</a:t>
            </a:fld>
            <a:endParaRPr lang="fr-FR" dirty="0"/>
          </a:p>
        </p:txBody>
      </p:sp>
      <p:pic>
        <p:nvPicPr>
          <p:cNvPr id="5" name="Picture 4">
            <a:extLst>
              <a:ext uri="{FF2B5EF4-FFF2-40B4-BE49-F238E27FC236}">
                <a16:creationId xmlns:a16="http://schemas.microsoft.com/office/drawing/2014/main" id="{BD816955-05E0-5736-904C-E41BF01FF64C}"/>
              </a:ext>
            </a:extLst>
          </p:cNvPr>
          <p:cNvPicPr>
            <a:picLocks noChangeAspect="1"/>
          </p:cNvPicPr>
          <p:nvPr/>
        </p:nvPicPr>
        <p:blipFill>
          <a:blip r:embed="rId2"/>
          <a:stretch>
            <a:fillRect/>
          </a:stretch>
        </p:blipFill>
        <p:spPr>
          <a:xfrm>
            <a:off x="-1" y="990600"/>
            <a:ext cx="9144001" cy="5141168"/>
          </a:xfrm>
          <a:prstGeom prst="rect">
            <a:avLst/>
          </a:prstGeom>
        </p:spPr>
      </p:pic>
    </p:spTree>
    <p:extLst>
      <p:ext uri="{BB962C8B-B14F-4D97-AF65-F5344CB8AC3E}">
        <p14:creationId xmlns:p14="http://schemas.microsoft.com/office/powerpoint/2010/main" val="157595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5E5-C85B-5CAC-EDDF-343ADD458AE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942017B-E594-367D-663B-0FB4134278F0}"/>
              </a:ext>
            </a:extLst>
          </p:cNvPr>
          <p:cNvSpPr>
            <a:spLocks noGrp="1"/>
          </p:cNvSpPr>
          <p:nvPr>
            <p:ph type="sldNum" sz="quarter" idx="12"/>
          </p:nvPr>
        </p:nvSpPr>
        <p:spPr/>
        <p:txBody>
          <a:bodyPr/>
          <a:lstStyle/>
          <a:p>
            <a:fld id="{BFDCA1C4-9514-7B4F-976F-D92F7E296653}" type="slidenum">
              <a:rPr lang="fr-FR" smtClean="0"/>
              <a:pPr/>
              <a:t>9</a:t>
            </a:fld>
            <a:endParaRPr lang="fr-FR" dirty="0"/>
          </a:p>
        </p:txBody>
      </p:sp>
      <p:pic>
        <p:nvPicPr>
          <p:cNvPr id="6" name="Picture 5">
            <a:extLst>
              <a:ext uri="{FF2B5EF4-FFF2-40B4-BE49-F238E27FC236}">
                <a16:creationId xmlns:a16="http://schemas.microsoft.com/office/drawing/2014/main" id="{7BF93DA6-2105-9413-811E-E76FFEC91559}"/>
              </a:ext>
            </a:extLst>
          </p:cNvPr>
          <p:cNvPicPr>
            <a:picLocks noChangeAspect="1"/>
          </p:cNvPicPr>
          <p:nvPr/>
        </p:nvPicPr>
        <p:blipFill>
          <a:blip r:embed="rId2"/>
          <a:stretch>
            <a:fillRect/>
          </a:stretch>
        </p:blipFill>
        <p:spPr>
          <a:xfrm>
            <a:off x="0" y="736049"/>
            <a:ext cx="9144000" cy="5385901"/>
          </a:xfrm>
          <a:prstGeom prst="rect">
            <a:avLst/>
          </a:prstGeom>
        </p:spPr>
      </p:pic>
    </p:spTree>
    <p:extLst>
      <p:ext uri="{BB962C8B-B14F-4D97-AF65-F5344CB8AC3E}">
        <p14:creationId xmlns:p14="http://schemas.microsoft.com/office/powerpoint/2010/main" val="3813193298"/>
      </p:ext>
    </p:extLst>
  </p:cSld>
  <p:clrMapOvr>
    <a:masterClrMapping/>
  </p:clrMapOvr>
</p:sld>
</file>

<file path=ppt/theme/theme1.xml><?xml version="1.0" encoding="utf-8"?>
<a:theme xmlns:a="http://schemas.openxmlformats.org/drawingml/2006/main" name="1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US HL-LHC">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 HL-LHC Template v2.potx" id="{DA73405C-2D1F-4480-BF9F-011AA4DEEB3A}" vid="{BA05BFEF-CFE8-4E2D-8F75-9D73AA8738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499</Words>
  <Application>Microsoft Office PowerPoint</Application>
  <PresentationFormat>On-screen Show (4:3)</PresentationFormat>
  <Paragraphs>159</Paragraphs>
  <Slides>14</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Symbol</vt:lpstr>
      <vt:lpstr>Wingdings</vt:lpstr>
      <vt:lpstr>1_Thème Office</vt:lpstr>
      <vt:lpstr>Thème Office</vt:lpstr>
      <vt:lpstr>Analysis of coil 254 Non-Conformity</vt:lpstr>
      <vt:lpstr>Analysis Plan</vt:lpstr>
      <vt:lpstr>Example of Replica Sample</vt:lpstr>
      <vt:lpstr>Samples Extracted from Scratched Cable</vt:lpstr>
      <vt:lpstr>Coil 254 Scratches Extracted Strand RRR</vt:lpstr>
      <vt:lpstr>Scratch Locations on Extracted Strands</vt:lpstr>
      <vt:lpstr>RRR Data</vt:lpstr>
      <vt:lpstr>Summary of FSU Investigation</vt:lpstr>
      <vt:lpstr>PowerPoint Presentation</vt:lpstr>
      <vt:lpstr>PowerPoint Presentation</vt:lpstr>
      <vt:lpstr>PowerPoint Presentation</vt:lpstr>
      <vt:lpstr>PowerPoint Presentation</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2014-11-12T20:39:13Z</dcterms:created>
  <dcterms:modified xsi:type="dcterms:W3CDTF">2024-12-04T20:08:53Z</dcterms:modified>
</cp:coreProperties>
</file>