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1"/>
  </p:notesMasterIdLst>
  <p:sldIdLst>
    <p:sldId id="283" r:id="rId2"/>
    <p:sldId id="297" r:id="rId3"/>
    <p:sldId id="284" r:id="rId4"/>
    <p:sldId id="296" r:id="rId5"/>
    <p:sldId id="263" r:id="rId6"/>
    <p:sldId id="291" r:id="rId7"/>
    <p:sldId id="267" r:id="rId8"/>
    <p:sldId id="262" r:id="rId9"/>
    <p:sldId id="300" r:id="rId10"/>
    <p:sldId id="285" r:id="rId11"/>
    <p:sldId id="298" r:id="rId12"/>
    <p:sldId id="286" r:id="rId13"/>
    <p:sldId id="290" r:id="rId14"/>
    <p:sldId id="287" r:id="rId15"/>
    <p:sldId id="299" r:id="rId16"/>
    <p:sldId id="288" r:id="rId17"/>
    <p:sldId id="289" r:id="rId18"/>
    <p:sldId id="292" r:id="rId19"/>
    <p:sldId id="293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06" y="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326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16201473-3259-4DFE-852D-B968AAC8CEC3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0" y="4560890"/>
            <a:ext cx="5851525" cy="4319587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97F7638-404F-4EC4-B426-9B9CE1108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6037">
              <a:defRPr/>
            </a:pPr>
            <a:fld id="{624B141A-D04E-DD49-88DC-EFA90428BA41}" type="slidenum">
              <a:rPr lang="fr-FR">
                <a:solidFill>
                  <a:prstClr val="black"/>
                </a:solidFill>
                <a:latin typeface="Calibri"/>
              </a:rPr>
              <a:pPr defTabSz="476037">
                <a:defRPr/>
              </a:pPr>
              <a:t>1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6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41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02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44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73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60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11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77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F43FB-7E35-888D-340C-EC683D498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09DB9E-F066-87F4-BE87-32F5A7FFB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C87F28-862E-DE50-A70C-A09335C166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74C89-510E-802F-012A-E8FD061A5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60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74068-6B3B-1782-7B74-C6D22499B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A2537C-4719-6575-87D4-AB30BB732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F6D1F3-69CE-9E81-26C4-B2E92462C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79C69-F88F-238D-9436-05CB773711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8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9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3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31874-875B-000A-C36C-11251DF8A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418A20-6A6A-C895-97B6-1017DB3A53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5BFB53-02FE-1CA8-05A6-E22A9A14F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D55C-6C98-4281-890F-B0491443D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5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Dec 12,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39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Dec 12,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3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Dec 12,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22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Dec 12,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5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Dec 12,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6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Dec 12,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63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51792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Dec 12, 2024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DC2CB3C-DCDD-4E64-8428-2FF00DC9BA7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57" y="6314678"/>
            <a:ext cx="1488643" cy="36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5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umilite.com/silicones/amazing-mold-putty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7883" y="2852936"/>
            <a:ext cx="7200000" cy="1658439"/>
          </a:xfrm>
        </p:spPr>
        <p:txBody>
          <a:bodyPr/>
          <a:lstStyle/>
          <a:p>
            <a:r>
              <a:rPr lang="en-US" dirty="0"/>
              <a:t>QXFA254 Coil Review</a:t>
            </a:r>
            <a:br>
              <a:rPr lang="en-US" dirty="0"/>
            </a:br>
            <a:br>
              <a:rPr lang="en-US" dirty="0"/>
            </a:br>
            <a:endParaRPr lang="en-GB" sz="36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Jesse Schmalzle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52802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December 12, 2024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99" y="958339"/>
            <a:ext cx="8077200" cy="4267200"/>
          </a:xfrm>
        </p:spPr>
        <p:txBody>
          <a:bodyPr/>
          <a:lstStyle/>
          <a:p>
            <a:pPr lvl="1"/>
            <a:r>
              <a:rPr lang="en-US" sz="1600" b="1" dirty="0"/>
              <a:t>Before Reaction</a:t>
            </a:r>
            <a:r>
              <a:rPr lang="en-US" sz="1600" dirty="0"/>
              <a:t> - Inner layer coil midplane, transition side, 39”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5" name="Picture 4" descr="Close up of a white and gold rope&#10;&#10;Description automatically generated">
            <a:extLst>
              <a:ext uri="{FF2B5EF4-FFF2-40B4-BE49-F238E27FC236}">
                <a16:creationId xmlns:a16="http://schemas.microsoft.com/office/drawing/2014/main" id="{74E9CBB6-2FBF-A69B-9A71-CC2BBCEA0C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" y="1309920"/>
            <a:ext cx="4662935" cy="2622901"/>
          </a:xfrm>
          <a:prstGeom prst="rect">
            <a:avLst/>
          </a:prstGeom>
        </p:spPr>
      </p:pic>
      <p:pic>
        <p:nvPicPr>
          <p:cNvPr id="8" name="Picture 7" descr="A close up of a woven material&#10;&#10;Description automatically generated">
            <a:extLst>
              <a:ext uri="{FF2B5EF4-FFF2-40B4-BE49-F238E27FC236}">
                <a16:creationId xmlns:a16="http://schemas.microsoft.com/office/drawing/2014/main" id="{9F20F923-C9B9-66D5-4CD5-DC20F5B978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00" y="3951547"/>
            <a:ext cx="4572000" cy="2571750"/>
          </a:xfrm>
          <a:prstGeom prst="rect">
            <a:avLst/>
          </a:prstGeom>
        </p:spPr>
      </p:pic>
      <p:pic>
        <p:nvPicPr>
          <p:cNvPr id="11" name="Picture 10" descr="A close-up of a plastic wrap&#10;&#10;Description automatically generated">
            <a:extLst>
              <a:ext uri="{FF2B5EF4-FFF2-40B4-BE49-F238E27FC236}">
                <a16:creationId xmlns:a16="http://schemas.microsoft.com/office/drawing/2014/main" id="{4DA186C0-67BC-F87C-20EA-80B4BD6D08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00" y="1300347"/>
            <a:ext cx="4052388" cy="2633710"/>
          </a:xfrm>
          <a:prstGeom prst="rect">
            <a:avLst/>
          </a:prstGeom>
        </p:spPr>
      </p:pic>
      <p:pic>
        <p:nvPicPr>
          <p:cNvPr id="13" name="Picture 12" descr="A close-up of a white object&#10;&#10;Description automatically generated">
            <a:extLst>
              <a:ext uri="{FF2B5EF4-FFF2-40B4-BE49-F238E27FC236}">
                <a16:creationId xmlns:a16="http://schemas.microsoft.com/office/drawing/2014/main" id="{A26D0B9F-EEB4-EEC5-9239-00087CEFC2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90" y="3956802"/>
            <a:ext cx="4043276" cy="25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1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6" y="973090"/>
            <a:ext cx="7920000" cy="4267200"/>
          </a:xfrm>
        </p:spPr>
        <p:txBody>
          <a:bodyPr/>
          <a:lstStyle/>
          <a:p>
            <a:pPr lvl="1"/>
            <a:r>
              <a:rPr lang="en-US" sz="1600" b="1" dirty="0"/>
              <a:t>Before Reaction - </a:t>
            </a:r>
            <a:r>
              <a:rPr lang="en-US" sz="1600" dirty="0"/>
              <a:t>Outer layer coil midplane, transition side, 90”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5" name="Picture 4" descr="A close-up of a piece of fabric&#10;&#10;Description automatically generated">
            <a:extLst>
              <a:ext uri="{FF2B5EF4-FFF2-40B4-BE49-F238E27FC236}">
                <a16:creationId xmlns:a16="http://schemas.microsoft.com/office/drawing/2014/main" id="{FFB2B081-5C54-40DA-00A3-6BE3B809D3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2" y="1336580"/>
            <a:ext cx="4246915" cy="2388890"/>
          </a:xfrm>
          <a:prstGeom prst="rect">
            <a:avLst/>
          </a:prstGeom>
        </p:spPr>
      </p:pic>
      <p:pic>
        <p:nvPicPr>
          <p:cNvPr id="8" name="Picture 7" descr="A close-up of a white fabric&#10;&#10;Description automatically generated">
            <a:extLst>
              <a:ext uri="{FF2B5EF4-FFF2-40B4-BE49-F238E27FC236}">
                <a16:creationId xmlns:a16="http://schemas.microsoft.com/office/drawing/2014/main" id="{12B45AA9-327A-CDAA-B9DB-670AD2F248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16" y="3825845"/>
            <a:ext cx="4295423" cy="2416175"/>
          </a:xfrm>
          <a:prstGeom prst="rect">
            <a:avLst/>
          </a:prstGeom>
        </p:spPr>
      </p:pic>
      <p:pic>
        <p:nvPicPr>
          <p:cNvPr id="11" name="Picture 10" descr="A close-up of a white material&#10;&#10;Description automatically generated">
            <a:extLst>
              <a:ext uri="{FF2B5EF4-FFF2-40B4-BE49-F238E27FC236}">
                <a16:creationId xmlns:a16="http://schemas.microsoft.com/office/drawing/2014/main" id="{D19653A9-D4B4-94F7-05B8-B7234E1E9C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0" y="3816070"/>
            <a:ext cx="4295423" cy="2416176"/>
          </a:xfrm>
          <a:prstGeom prst="rect">
            <a:avLst/>
          </a:prstGeom>
        </p:spPr>
      </p:pic>
      <p:pic>
        <p:nvPicPr>
          <p:cNvPr id="13" name="Picture 12" descr="A close-up of a needle&#10;&#10;Description automatically generated">
            <a:extLst>
              <a:ext uri="{FF2B5EF4-FFF2-40B4-BE49-F238E27FC236}">
                <a16:creationId xmlns:a16="http://schemas.microsoft.com/office/drawing/2014/main" id="{57FD9896-4714-473C-63B2-8B08A322BE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07" y="1336580"/>
            <a:ext cx="4295422" cy="24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0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99" y="958339"/>
            <a:ext cx="80772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</a:t>
            </a:r>
            <a:r>
              <a:rPr lang="en-US" sz="1600" dirty="0"/>
              <a:t> - Inner layer coil midplane, transition side, 39”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5" name="Picture 4" descr="A measuring tape and a piece of fabric&#10;&#10;Description automatically generated">
            <a:extLst>
              <a:ext uri="{FF2B5EF4-FFF2-40B4-BE49-F238E27FC236}">
                <a16:creationId xmlns:a16="http://schemas.microsoft.com/office/drawing/2014/main" id="{A3334AAA-61D9-3F2C-AF5A-2FE98EE4A1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550800" cy="49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6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99" y="958339"/>
            <a:ext cx="80772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</a:t>
            </a:r>
            <a:r>
              <a:rPr lang="en-US" sz="1600" dirty="0"/>
              <a:t> - Inner layer coil midplane, transition side, 39”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7" name="Picture 6" descr="A close up of a material&#10;&#10;Description automatically generated">
            <a:extLst>
              <a:ext uri="{FF2B5EF4-FFF2-40B4-BE49-F238E27FC236}">
                <a16:creationId xmlns:a16="http://schemas.microsoft.com/office/drawing/2014/main" id="{E8D4AF77-C51E-F147-FC78-E4A0B83011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24" y="3883928"/>
            <a:ext cx="4400476" cy="2475268"/>
          </a:xfrm>
          <a:prstGeom prst="rect">
            <a:avLst/>
          </a:prstGeom>
        </p:spPr>
      </p:pic>
      <p:pic>
        <p:nvPicPr>
          <p:cNvPr id="12" name="Picture 11" descr="A close up of a metal rod&#10;&#10;Description automatically generated">
            <a:extLst>
              <a:ext uri="{FF2B5EF4-FFF2-40B4-BE49-F238E27FC236}">
                <a16:creationId xmlns:a16="http://schemas.microsoft.com/office/drawing/2014/main" id="{55E05E91-08A7-4004-0C53-E862AC5270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03604"/>
            <a:ext cx="4398600" cy="2474213"/>
          </a:xfrm>
          <a:prstGeom prst="rect">
            <a:avLst/>
          </a:prstGeom>
        </p:spPr>
      </p:pic>
      <p:pic>
        <p:nvPicPr>
          <p:cNvPr id="15" name="Picture 14" descr="A close up of a metal surface&#10;&#10;Description automatically generated">
            <a:extLst>
              <a:ext uri="{FF2B5EF4-FFF2-40B4-BE49-F238E27FC236}">
                <a16:creationId xmlns:a16="http://schemas.microsoft.com/office/drawing/2014/main" id="{5199F0AC-18E6-110A-F43B-5DC27C51A5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4" y="3883928"/>
            <a:ext cx="4400476" cy="2475268"/>
          </a:xfrm>
          <a:prstGeom prst="rect">
            <a:avLst/>
          </a:prstGeom>
        </p:spPr>
      </p:pic>
      <p:pic>
        <p:nvPicPr>
          <p:cNvPr id="17" name="Picture 16" descr="A close up of a fur&#10;&#10;Description automatically generated">
            <a:extLst>
              <a:ext uri="{FF2B5EF4-FFF2-40B4-BE49-F238E27FC236}">
                <a16:creationId xmlns:a16="http://schemas.microsoft.com/office/drawing/2014/main" id="{B8841B6E-5B38-131A-E3EB-33DB4F6E54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6" y="1303604"/>
            <a:ext cx="4447978" cy="25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62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6" y="973090"/>
            <a:ext cx="79200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 - </a:t>
            </a:r>
            <a:r>
              <a:rPr lang="en-US" sz="1600" dirty="0"/>
              <a:t>Outer layer coil midplane, transition side, 90”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5" name="Picture 4" descr="A yellow tape measure on a piece of fabric&#10;&#10;Description automatically generated">
            <a:extLst>
              <a:ext uri="{FF2B5EF4-FFF2-40B4-BE49-F238E27FC236}">
                <a16:creationId xmlns:a16="http://schemas.microsoft.com/office/drawing/2014/main" id="{4A9E65B4-20A3-1258-30D8-895B5E9B09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3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6" y="973090"/>
            <a:ext cx="79200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 - </a:t>
            </a:r>
            <a:r>
              <a:rPr lang="en-US" sz="1600" dirty="0"/>
              <a:t>Outer layer coil midplane, transition side, 90”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7" name="Picture 6" descr="A metal ruler in a piece of metal&#10;&#10;Description automatically generated">
            <a:extLst>
              <a:ext uri="{FF2B5EF4-FFF2-40B4-BE49-F238E27FC236}">
                <a16:creationId xmlns:a16="http://schemas.microsoft.com/office/drawing/2014/main" id="{5BCB717D-94DB-31F6-EF87-049966A246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260442" y="618810"/>
            <a:ext cx="2307888" cy="3799572"/>
          </a:xfrm>
          <a:prstGeom prst="rect">
            <a:avLst/>
          </a:prstGeom>
        </p:spPr>
      </p:pic>
      <p:pic>
        <p:nvPicPr>
          <p:cNvPr id="12" name="Picture 11" descr="A close up of a woven material&#10;&#10;Description automatically generated">
            <a:extLst>
              <a:ext uri="{FF2B5EF4-FFF2-40B4-BE49-F238E27FC236}">
                <a16:creationId xmlns:a16="http://schemas.microsoft.com/office/drawing/2014/main" id="{643B3B93-E6AA-011D-830A-79511228E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50" y="3814656"/>
            <a:ext cx="3628924" cy="2721694"/>
          </a:xfrm>
          <a:prstGeom prst="rect">
            <a:avLst/>
          </a:prstGeom>
        </p:spPr>
      </p:pic>
      <p:pic>
        <p:nvPicPr>
          <p:cNvPr id="15" name="Picture 14" descr="A close up of a fabric&#10;&#10;Description automatically generated">
            <a:extLst>
              <a:ext uri="{FF2B5EF4-FFF2-40B4-BE49-F238E27FC236}">
                <a16:creationId xmlns:a16="http://schemas.microsoft.com/office/drawing/2014/main" id="{BDED35F6-95E9-8D47-50F6-5BD63CE1AA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20" y="3806774"/>
            <a:ext cx="3628924" cy="27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1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-up of a woven surface&#10;&#10;Description automatically generated">
            <a:extLst>
              <a:ext uri="{FF2B5EF4-FFF2-40B4-BE49-F238E27FC236}">
                <a16:creationId xmlns:a16="http://schemas.microsoft.com/office/drawing/2014/main" id="{9023E5A0-6DA2-4EDC-48BD-16A2E6A83D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7" y="3913186"/>
            <a:ext cx="4440596" cy="2497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6" y="973090"/>
            <a:ext cx="79200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 - </a:t>
            </a:r>
            <a:r>
              <a:rPr lang="en-US" sz="1600" dirty="0"/>
              <a:t>Outer layer coil midplane, transition side, 90” from NL end:</a:t>
            </a:r>
          </a:p>
          <a:p>
            <a:pPr lvl="2"/>
            <a:r>
              <a:rPr lang="en-US" sz="1400" dirty="0"/>
              <a:t>4 small black spots observed along the scratch: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5" name="Picture 4" descr="A close-up of a grey material&#10;&#10;Description automatically generated">
            <a:extLst>
              <a:ext uri="{FF2B5EF4-FFF2-40B4-BE49-F238E27FC236}">
                <a16:creationId xmlns:a16="http://schemas.microsoft.com/office/drawing/2014/main" id="{49EF1454-41BE-159F-BB4C-A6E3AC9E5A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03" y="1519205"/>
            <a:ext cx="4190999" cy="2357436"/>
          </a:xfrm>
          <a:prstGeom prst="rect">
            <a:avLst/>
          </a:prstGeom>
        </p:spPr>
      </p:pic>
      <p:pic>
        <p:nvPicPr>
          <p:cNvPr id="16" name="Picture 15" descr="Close up of a metal surface&#10;&#10;Description automatically generated">
            <a:extLst>
              <a:ext uri="{FF2B5EF4-FFF2-40B4-BE49-F238E27FC236}">
                <a16:creationId xmlns:a16="http://schemas.microsoft.com/office/drawing/2014/main" id="{CCA6259A-E20F-5474-4C6C-703082D6C3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03" y="3913186"/>
            <a:ext cx="4343397" cy="244316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4DC718D-A76F-4D5D-E4FF-AA874EA97372}"/>
              </a:ext>
            </a:extLst>
          </p:cNvPr>
          <p:cNvSpPr/>
          <p:nvPr/>
        </p:nvSpPr>
        <p:spPr>
          <a:xfrm>
            <a:off x="1143000" y="5427710"/>
            <a:ext cx="609600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75782D-333C-D2F9-2027-EDDFF91763B0}"/>
              </a:ext>
            </a:extLst>
          </p:cNvPr>
          <p:cNvSpPr/>
          <p:nvPr/>
        </p:nvSpPr>
        <p:spPr>
          <a:xfrm>
            <a:off x="1866901" y="5495854"/>
            <a:ext cx="609600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7A32D-1768-27EB-E0CE-80AA54BBF895}"/>
              </a:ext>
            </a:extLst>
          </p:cNvPr>
          <p:cNvSpPr/>
          <p:nvPr/>
        </p:nvSpPr>
        <p:spPr>
          <a:xfrm>
            <a:off x="3495087" y="5581609"/>
            <a:ext cx="609600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08C733-8A11-7F63-63B4-52D80596E296}"/>
              </a:ext>
            </a:extLst>
          </p:cNvPr>
          <p:cNvSpPr/>
          <p:nvPr/>
        </p:nvSpPr>
        <p:spPr>
          <a:xfrm>
            <a:off x="4141943" y="5697502"/>
            <a:ext cx="609600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57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6" y="973090"/>
            <a:ext cx="79200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 - </a:t>
            </a:r>
            <a:r>
              <a:rPr lang="en-US" sz="1600" dirty="0"/>
              <a:t>Outer layer coil midplane, transition side, 90” from NL end:</a:t>
            </a:r>
          </a:p>
          <a:p>
            <a:pPr lvl="2"/>
            <a:r>
              <a:rPr lang="en-US" sz="1400" dirty="0"/>
              <a:t>The 2 largest spots: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7" name="Picture 6" descr="Close-up of a metal surface&#10;&#10;Description automatically generated">
            <a:extLst>
              <a:ext uri="{FF2B5EF4-FFF2-40B4-BE49-F238E27FC236}">
                <a16:creationId xmlns:a16="http://schemas.microsoft.com/office/drawing/2014/main" id="{EC33927A-F5CD-4612-FDC4-EBF6C23CF1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45517"/>
            <a:ext cx="4470400" cy="2514600"/>
          </a:xfrm>
          <a:prstGeom prst="rect">
            <a:avLst/>
          </a:prstGeom>
        </p:spPr>
      </p:pic>
      <p:pic>
        <p:nvPicPr>
          <p:cNvPr id="11" name="Picture 10" descr="A close-up of a frozen grass&#10;&#10;Description automatically generated">
            <a:extLst>
              <a:ext uri="{FF2B5EF4-FFF2-40B4-BE49-F238E27FC236}">
                <a16:creationId xmlns:a16="http://schemas.microsoft.com/office/drawing/2014/main" id="{B5A6A8B9-1A54-7E81-1C18-60A2B28875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2" y="1996090"/>
            <a:ext cx="4332196" cy="2436860"/>
          </a:xfrm>
          <a:prstGeom prst="rect">
            <a:avLst/>
          </a:prstGeom>
        </p:spPr>
      </p:pic>
      <p:pic>
        <p:nvPicPr>
          <p:cNvPr id="14" name="Picture 13" descr="Close-up of a wood surface&#10;&#10;Description automatically generated">
            <a:extLst>
              <a:ext uri="{FF2B5EF4-FFF2-40B4-BE49-F238E27FC236}">
                <a16:creationId xmlns:a16="http://schemas.microsoft.com/office/drawing/2014/main" id="{147F4317-38DA-7F41-5D12-53D412F992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4139712"/>
            <a:ext cx="3225798" cy="207293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B64223-2D7A-7053-D93B-53F84B8E08C3}"/>
              </a:ext>
            </a:extLst>
          </p:cNvPr>
          <p:cNvCxnSpPr>
            <a:cxnSpLocks/>
          </p:cNvCxnSpPr>
          <p:nvPr/>
        </p:nvCxnSpPr>
        <p:spPr>
          <a:xfrm>
            <a:off x="2057400" y="3581400"/>
            <a:ext cx="228600" cy="11430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444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67F40-72A7-A573-7682-DD875C569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93AA4-D7C6-8E32-B3BE-E3C3CE8E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C5C79-48B7-DAD3-F740-3E1343A6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7920000" cy="4267200"/>
          </a:xfrm>
        </p:spPr>
        <p:txBody>
          <a:bodyPr/>
          <a:lstStyle/>
          <a:p>
            <a:pPr lvl="1"/>
            <a:r>
              <a:rPr lang="en-US" sz="1600" dirty="0"/>
              <a:t>Impression of the sample cable for measurement with confocal microscope.</a:t>
            </a:r>
          </a:p>
          <a:p>
            <a:pPr lvl="2"/>
            <a:endParaRPr lang="en-US" sz="1400" dirty="0"/>
          </a:p>
          <a:p>
            <a:pPr lvl="2"/>
            <a:endParaRPr lang="en-US" sz="1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BC820-00DE-4024-B551-204B5FE5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192B1-951D-1D32-08C4-425DBAC79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5" name="Picture 4" descr="A piece of metal with a yellow piece of paper&#10;&#10;Description automatically generated">
            <a:extLst>
              <a:ext uri="{FF2B5EF4-FFF2-40B4-BE49-F238E27FC236}">
                <a16:creationId xmlns:a16="http://schemas.microsoft.com/office/drawing/2014/main" id="{7F58145C-3B96-7573-9C11-975DDB12B3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6900" y="1981200"/>
            <a:ext cx="4972704" cy="28369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1009FE-27A9-9B13-64D7-7D923646F692}"/>
              </a:ext>
            </a:extLst>
          </p:cNvPr>
          <p:cNvSpPr txBox="1"/>
          <p:nvPr/>
        </p:nvSpPr>
        <p:spPr>
          <a:xfrm>
            <a:off x="3288498" y="5464150"/>
            <a:ext cx="3936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Amazing Mold Putty (alumilite.com)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1E3C0-BA5A-D225-6170-4533E4A890F6}"/>
              </a:ext>
            </a:extLst>
          </p:cNvPr>
          <p:cNvSpPr txBox="1"/>
          <p:nvPr/>
        </p:nvSpPr>
        <p:spPr>
          <a:xfrm>
            <a:off x="228600" y="545999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Alumilite</a:t>
            </a:r>
            <a:r>
              <a:rPr lang="en-US" dirty="0"/>
              <a:t> silicone mold putty:</a:t>
            </a:r>
          </a:p>
        </p:txBody>
      </p:sp>
    </p:spTree>
    <p:extLst>
      <p:ext uri="{BB962C8B-B14F-4D97-AF65-F5344CB8AC3E}">
        <p14:creationId xmlns:p14="http://schemas.microsoft.com/office/powerpoint/2010/main" val="948774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6F44C-C9F9-A3C0-50ED-75AA6FD9B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F212-D745-6C97-1767-77243120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C86F6-A6EA-AABB-74A0-37E7530FF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7920000" cy="4267200"/>
          </a:xfrm>
        </p:spPr>
        <p:txBody>
          <a:bodyPr/>
          <a:lstStyle/>
          <a:p>
            <a:pPr lvl="1"/>
            <a:r>
              <a:rPr lang="en-US" sz="1600" dirty="0"/>
              <a:t>Impression of the scratched area on coil 254 for measurement with confocal microscope.</a:t>
            </a:r>
          </a:p>
          <a:p>
            <a:pPr lvl="2"/>
            <a:endParaRPr lang="en-US" sz="1400" dirty="0"/>
          </a:p>
          <a:p>
            <a:pPr lvl="2"/>
            <a:endParaRPr lang="en-US" sz="1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4919EB-4D75-9547-E725-AAD3529D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86232-E1A7-F689-2B6D-DE56958E4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7" name="Picture 6" descr="A yellow object on a white surface&#10;&#10;Description automatically generated">
            <a:extLst>
              <a:ext uri="{FF2B5EF4-FFF2-40B4-BE49-F238E27FC236}">
                <a16:creationId xmlns:a16="http://schemas.microsoft.com/office/drawing/2014/main" id="{12CEF455-AFA4-1E03-47CD-2B9D85AA28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2209800"/>
            <a:ext cx="6550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6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6703200" cy="4267200"/>
          </a:xfrm>
        </p:spPr>
        <p:txBody>
          <a:bodyPr/>
          <a:lstStyle/>
          <a:p>
            <a:r>
              <a:rPr lang="en-US" sz="2400" dirty="0"/>
              <a:t>Coil Fab DRs</a:t>
            </a:r>
          </a:p>
          <a:p>
            <a:pPr lvl="1"/>
            <a:endParaRPr lang="en-US" sz="2000" dirty="0"/>
          </a:p>
          <a:p>
            <a:r>
              <a:rPr lang="en-US" sz="2400" dirty="0"/>
              <a:t>Additional Info</a:t>
            </a:r>
          </a:p>
          <a:p>
            <a:pPr lvl="1"/>
            <a:r>
              <a:rPr lang="en-US" sz="2000" dirty="0"/>
              <a:t>Coil length, Pole gaps</a:t>
            </a:r>
          </a:p>
          <a:p>
            <a:pPr lvl="1"/>
            <a:r>
              <a:rPr lang="en-US" sz="2000" dirty="0"/>
              <a:t>Reaction plots</a:t>
            </a:r>
          </a:p>
          <a:p>
            <a:pPr lvl="1"/>
            <a:r>
              <a:rPr lang="en-US" sz="2000" dirty="0"/>
              <a:t>Electrical Data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Notes:</a:t>
            </a:r>
          </a:p>
          <a:p>
            <a:pPr lvl="1"/>
            <a:r>
              <a:rPr lang="en-US" sz="2000" dirty="0"/>
              <a:t>Series coil.</a:t>
            </a:r>
          </a:p>
          <a:p>
            <a:pPr lvl="1"/>
            <a:r>
              <a:rPr lang="en-US" sz="2000" dirty="0"/>
              <a:t>After to change for B6 adjustment.</a:t>
            </a:r>
          </a:p>
          <a:p>
            <a:pPr lvl="1"/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Dec 12,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1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QXFA254 - DRs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13734" y="6356350"/>
            <a:ext cx="6550800" cy="360000"/>
          </a:xfrm>
        </p:spPr>
        <p:txBody>
          <a:bodyPr/>
          <a:lstStyle/>
          <a:p>
            <a:r>
              <a:rPr lang="en-US"/>
              <a:t>Dec 12, 2024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5F39E7-C4D2-4496-B4A0-A3BC2D6A5735}"/>
              </a:ext>
            </a:extLst>
          </p:cNvPr>
          <p:cNvSpPr txBox="1">
            <a:spLocks/>
          </p:cNvSpPr>
          <p:nvPr/>
        </p:nvSpPr>
        <p:spPr>
          <a:xfrm>
            <a:off x="609898" y="1066800"/>
            <a:ext cx="7920000" cy="901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DRs posted to interface traveler.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0D36AC-9CCE-4903-B05F-BB02B3B9147B}"/>
              </a:ext>
            </a:extLst>
          </p:cNvPr>
          <p:cNvSpPr txBox="1">
            <a:spLocks/>
          </p:cNvSpPr>
          <p:nvPr/>
        </p:nvSpPr>
        <p:spPr>
          <a:xfrm>
            <a:off x="1905000" y="5434476"/>
            <a:ext cx="4921517" cy="6847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Critical = Affecting Form, Fit or Function</a:t>
            </a:r>
          </a:p>
          <a:p>
            <a:pPr marL="0" indent="0" algn="ctr">
              <a:buNone/>
            </a:pPr>
            <a:r>
              <a:rPr lang="en-US" sz="1800" dirty="0"/>
              <a:t>(as found)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1D2B6-5A85-1B94-70A2-AF8C81EEE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13" y="2205431"/>
            <a:ext cx="8164624" cy="18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6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63049"/>
            <a:ext cx="3831189" cy="385280"/>
          </a:xfrm>
        </p:spPr>
        <p:txBody>
          <a:bodyPr>
            <a:normAutofit/>
          </a:bodyPr>
          <a:lstStyle/>
          <a:p>
            <a:r>
              <a:rPr lang="en-US" sz="1800" dirty="0"/>
              <a:t>Coil length within spec.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QXFA254 – Length, Gaps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90725" y="6318000"/>
            <a:ext cx="6550800" cy="360000"/>
          </a:xfrm>
        </p:spPr>
        <p:txBody>
          <a:bodyPr/>
          <a:lstStyle/>
          <a:p>
            <a:r>
              <a:rPr lang="en-US"/>
              <a:t>Dec 12, 2024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4F80044-AB0A-4E6D-A031-AC4332A6D77E}"/>
              </a:ext>
            </a:extLst>
          </p:cNvPr>
          <p:cNvSpPr txBox="1">
            <a:spLocks/>
          </p:cNvSpPr>
          <p:nvPr/>
        </p:nvSpPr>
        <p:spPr>
          <a:xfrm>
            <a:off x="3405900" y="6306272"/>
            <a:ext cx="2332200" cy="265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(207 error in initial pole gap setting)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E1FC12-7812-2B72-BBE4-8F237961E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369" y="1484905"/>
            <a:ext cx="4460019" cy="1863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7C33A3-837F-53A7-C6A6-636BD1897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188" y="3672679"/>
            <a:ext cx="4423611" cy="18901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F53BDB-34D1-220A-E2AC-637028C3B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29" y="3709892"/>
            <a:ext cx="4026334" cy="1777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DBA695-A89F-34DE-2455-22E4BE042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423" y="2229807"/>
            <a:ext cx="39395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0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47" y="193655"/>
            <a:ext cx="7920000" cy="720000"/>
          </a:xfrm>
        </p:spPr>
        <p:txBody>
          <a:bodyPr>
            <a:normAutofit/>
          </a:bodyPr>
          <a:lstStyle/>
          <a:p>
            <a:r>
              <a:rPr lang="en-US" sz="2800" dirty="0"/>
              <a:t>QXFA254 - Reaction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Dec 12, 2024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64BBF76-2497-44BB-9F9C-C90F088F34D6}"/>
              </a:ext>
            </a:extLst>
          </p:cNvPr>
          <p:cNvSpPr txBox="1">
            <a:spLocks/>
          </p:cNvSpPr>
          <p:nvPr/>
        </p:nvSpPr>
        <p:spPr>
          <a:xfrm>
            <a:off x="580853" y="762001"/>
            <a:ext cx="6353347" cy="4228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9A3428-7B86-433C-B260-1AFAA4A344C5}"/>
              </a:ext>
            </a:extLst>
          </p:cNvPr>
          <p:cNvSpPr txBox="1">
            <a:spLocks/>
          </p:cNvSpPr>
          <p:nvPr/>
        </p:nvSpPr>
        <p:spPr>
          <a:xfrm>
            <a:off x="362229" y="1105461"/>
            <a:ext cx="3250783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Temperatures and dwell times all within spec.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2FF56-7F88-306E-3631-AE66BCBB5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86291"/>
            <a:ext cx="3444240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E263B-F969-755A-EE8F-C117C68E7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975" y="853330"/>
            <a:ext cx="4170172" cy="556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4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20782"/>
            <a:ext cx="79200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Final electrical checks – all passed</a:t>
            </a:r>
          </a:p>
          <a:p>
            <a:pPr lvl="1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QXFA254 - Electrical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Dec 12, 2024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8AE5B-CACE-8EC3-11EF-34CA384AD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158" y="1480693"/>
            <a:ext cx="2865120" cy="4015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65050-4F9D-89B5-B48C-48718127B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675585"/>
            <a:ext cx="2865120" cy="2110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A1EF09-1E15-AACE-28C5-008D9F8A4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587425"/>
            <a:ext cx="4456562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QXFA254 - Electrical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Dec 12, 2024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6AD9D-7AAE-9037-BEDB-4D5E5CB9D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3985260" cy="4777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F0CCDB-89FC-3F25-9520-E9798F645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447800"/>
            <a:ext cx="4445728" cy="33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2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QXFA254 - DRs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89150"/>
            <a:ext cx="6703200" cy="2711450"/>
          </a:xfrm>
        </p:spPr>
        <p:txBody>
          <a:bodyPr/>
          <a:lstStyle/>
          <a:p>
            <a:r>
              <a:rPr lang="en-US" sz="2000" dirty="0"/>
              <a:t>Cable scratch details &amp; photos on following slides</a:t>
            </a:r>
            <a:endParaRPr lang="en-US" sz="1400" dirty="0"/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3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4E0E2-94A8-D5B6-FA25-3FA210A3C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567F-4394-2B57-EEC6-F955D64D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1D0BA-0D33-311F-638B-E3A814CED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53987"/>
            <a:ext cx="6703200" cy="4267200"/>
          </a:xfrm>
        </p:spPr>
        <p:txBody>
          <a:bodyPr/>
          <a:lstStyle/>
          <a:p>
            <a:r>
              <a:rPr lang="en-US" sz="2000" dirty="0"/>
              <a:t>Fiberglass cable insulation damage and cable scratches noted during prep for reaction.</a:t>
            </a:r>
          </a:p>
          <a:p>
            <a:pPr lvl="1"/>
            <a:r>
              <a:rPr lang="en-US" sz="1600" dirty="0"/>
              <a:t>Damage caused by razor blade when trimming fiberglass interlayer insulation after coil curing.</a:t>
            </a:r>
          </a:p>
          <a:p>
            <a:pPr lvl="1"/>
            <a:r>
              <a:rPr lang="en-US" sz="1600" dirty="0"/>
              <a:t>2 locations, each area ~ 2.5” long:</a:t>
            </a:r>
          </a:p>
          <a:p>
            <a:pPr lvl="2"/>
            <a:r>
              <a:rPr lang="en-US" sz="1400" dirty="0"/>
              <a:t>Inner layer coil midplane, transition side, 39” from NL end.</a:t>
            </a:r>
          </a:p>
          <a:p>
            <a:pPr lvl="2"/>
            <a:r>
              <a:rPr lang="en-US" sz="1400" dirty="0"/>
              <a:t>Outer layer coil midplane, transition side, 90” from NL end.</a:t>
            </a:r>
          </a:p>
          <a:p>
            <a:pPr lvl="2"/>
            <a:endParaRPr lang="en-US" sz="1400" dirty="0"/>
          </a:p>
          <a:p>
            <a:pPr lvl="2"/>
            <a:endParaRPr lang="en-US" sz="1200" dirty="0"/>
          </a:p>
          <a:p>
            <a:pPr lvl="1"/>
            <a:r>
              <a:rPr lang="en-US" sz="1600" dirty="0"/>
              <a:t>Inspection and photos before and after reaction.</a:t>
            </a:r>
          </a:p>
          <a:p>
            <a:pPr lvl="2"/>
            <a:r>
              <a:rPr lang="en-US" sz="1400" dirty="0"/>
              <a:t>Inner layer – scratches in copper.</a:t>
            </a:r>
          </a:p>
          <a:p>
            <a:pPr lvl="2"/>
            <a:r>
              <a:rPr lang="en-US" sz="1400" dirty="0"/>
              <a:t>Outer layer – scratches in copper, 4 small black spots observed under magnification after reaction.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B98CB-3381-1490-D579-193A53A9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365AC-354A-C833-6838-2B109AAE3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228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On-screen Show (4:3)</PresentationFormat>
  <Paragraphs>120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Thème Office</vt:lpstr>
      <vt:lpstr>QXFA254 Coil Review  </vt:lpstr>
      <vt:lpstr>Outline</vt:lpstr>
      <vt:lpstr>QXFA254 - DRs</vt:lpstr>
      <vt:lpstr>QXFA254 – Length, Gaps</vt:lpstr>
      <vt:lpstr>QXFA254 - Reaction</vt:lpstr>
      <vt:lpstr>QXFA254 - Electrical</vt:lpstr>
      <vt:lpstr>QXFA254 - Electrical</vt:lpstr>
      <vt:lpstr>QXFA254 - DRs</vt:lpstr>
      <vt:lpstr>254 Cable Scratches</vt:lpstr>
      <vt:lpstr>254 Cable Scratches</vt:lpstr>
      <vt:lpstr>254 Cable Scratches</vt:lpstr>
      <vt:lpstr>254 Cable Scratches</vt:lpstr>
      <vt:lpstr>254 Cable Scratches</vt:lpstr>
      <vt:lpstr>254 Cable Scratches</vt:lpstr>
      <vt:lpstr>254 Cable Scratches</vt:lpstr>
      <vt:lpstr>254 Cable Scratches</vt:lpstr>
      <vt:lpstr>254 Cable Scratches</vt:lpstr>
      <vt:lpstr>254 Cable Scratches</vt:lpstr>
      <vt:lpstr>254 Cable Scratches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2014-11-12T20:39:13Z</dcterms:created>
  <dcterms:modified xsi:type="dcterms:W3CDTF">2024-12-03T20:18:24Z</dcterms:modified>
</cp:coreProperties>
</file>