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63" r:id="rId5"/>
    <p:sldId id="265" r:id="rId6"/>
    <p:sldId id="271" r:id="rId7"/>
    <p:sldId id="264" r:id="rId8"/>
    <p:sldId id="274" r:id="rId9"/>
    <p:sldId id="279" r:id="rId10"/>
    <p:sldId id="277" r:id="rId1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1A18"/>
    <a:srgbClr val="41332A"/>
    <a:srgbClr val="FFE699"/>
    <a:srgbClr val="FFCC00"/>
    <a:srgbClr val="009900"/>
    <a:srgbClr val="B4C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13" autoAdjust="0"/>
    <p:restoredTop sz="96407" autoAdjust="0"/>
  </p:normalViewPr>
  <p:slideViewPr>
    <p:cSldViewPr snapToObjects="1" showGuides="1">
      <p:cViewPr varScale="1">
        <p:scale>
          <a:sx n="89" d="100"/>
          <a:sy n="89" d="100"/>
        </p:scale>
        <p:origin x="1374" y="78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9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11/12/2024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11/12/2024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6C81D83-D392-484C-A88E-6AB33035C9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MQXFAP20 Coil Acceptance Review – December 12, 2024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3772849-B30F-D54C-A5F3-D64DAAABE84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MQXFAP20 Coil Acceptance Review – December 12, 2024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6B94D09-7A60-A648-B25A-0BFF5AB8E9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MQXFAP20 Coil Acceptance Review – December 12, 2024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4286763-24AF-3C41-8603-905CD75B0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MQXFAP20 Coil Acceptance Review – December 12, 2024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68520C9-A998-9043-9707-54258A4F6B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MQXFAP20 Coil Acceptance Review – December 12, 2024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MQXFAP20 Coil Acceptance Review – December 12, 2024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DC4BAB-A5BF-805A-16A8-5C7527CEF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r="76503"/>
          <a:stretch/>
        </p:blipFill>
        <p:spPr>
          <a:xfrm>
            <a:off x="1619672" y="6228601"/>
            <a:ext cx="639919" cy="5915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98915" y="2634656"/>
            <a:ext cx="7200000" cy="1658439"/>
          </a:xfrm>
        </p:spPr>
        <p:txBody>
          <a:bodyPr/>
          <a:lstStyle/>
          <a:p>
            <a:r>
              <a:rPr lang="en-US" sz="3600" dirty="0"/>
              <a:t>MQXF125 Midplane Repair</a:t>
            </a:r>
            <a:endParaRPr lang="en-GB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Fred Nobrega – CAM/L3 CAM/L3 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1403648" y="5661248"/>
            <a:ext cx="6048672" cy="349250"/>
          </a:xfrm>
        </p:spPr>
        <p:txBody>
          <a:bodyPr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MQXFAP20 Coil Acceptance Review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B963C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December 12, 2024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93B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871672" y="908720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050" y="585575"/>
            <a:ext cx="3540430" cy="153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690" y="585575"/>
            <a:ext cx="4057610" cy="16912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0CF32E3-229F-4235-8366-77BA7C1C9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3960000" cy="720000"/>
          </a:xfrm>
        </p:spPr>
        <p:txBody>
          <a:bodyPr/>
          <a:lstStyle/>
          <a:p>
            <a:r>
              <a:rPr lang="en-US" dirty="0"/>
              <a:t>Discrepancy 12166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241D9A-6D28-4C4C-A050-0CB0E4EE4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E4C72-50CA-470D-A2D5-B5E3B9B84B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MQXFAP20 Coil Acceptance Review – December 12, 2024</a:t>
            </a:r>
            <a:endParaRPr lang="en-GB" dirty="0"/>
          </a:p>
        </p:txBody>
      </p:sp>
      <p:pic>
        <p:nvPicPr>
          <p:cNvPr id="7" name="Picture 6" descr="A picture containing indoor, sitting, toy, small&#10;&#10;Description automatically generated">
            <a:extLst>
              <a:ext uri="{FF2B5EF4-FFF2-40B4-BE49-F238E27FC236}">
                <a16:creationId xmlns:a16="http://schemas.microsoft.com/office/drawing/2014/main" id="{4D2DF300-44B7-4AD0-B121-7604692494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 rot="10800000">
            <a:off x="4572000" y="0"/>
            <a:ext cx="457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4122A4E-7D77-4D55-9114-BCFF84B747FC}"/>
              </a:ext>
            </a:extLst>
          </p:cNvPr>
          <p:cNvGrpSpPr/>
          <p:nvPr/>
        </p:nvGrpSpPr>
        <p:grpSpPr>
          <a:xfrm>
            <a:off x="6670536" y="2492896"/>
            <a:ext cx="2376264" cy="2304348"/>
            <a:chOff x="2555776" y="3068868"/>
            <a:chExt cx="2376264" cy="2304348"/>
          </a:xfrm>
        </p:grpSpPr>
        <p:sp>
          <p:nvSpPr>
            <p:cNvPr id="9" name="Block Arc 8">
              <a:extLst>
                <a:ext uri="{FF2B5EF4-FFF2-40B4-BE49-F238E27FC236}">
                  <a16:creationId xmlns:a16="http://schemas.microsoft.com/office/drawing/2014/main" id="{82D438EF-061C-47C4-80E8-F0BAB557C80F}"/>
                </a:ext>
              </a:extLst>
            </p:cNvPr>
            <p:cNvSpPr/>
            <p:nvPr/>
          </p:nvSpPr>
          <p:spPr>
            <a:xfrm>
              <a:off x="2555776" y="3140968"/>
              <a:ext cx="2376264" cy="2232248"/>
            </a:xfrm>
            <a:prstGeom prst="blockArc">
              <a:avLst>
                <a:gd name="adj1" fmla="val 16155234"/>
                <a:gd name="adj2" fmla="val 21547773"/>
                <a:gd name="adj3" fmla="val 20517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E75CD17-2CDE-4B8C-BCF6-53A74D6C7F37}"/>
                </a:ext>
              </a:extLst>
            </p:cNvPr>
            <p:cNvSpPr/>
            <p:nvPr/>
          </p:nvSpPr>
          <p:spPr>
            <a:xfrm rot="2415638">
              <a:off x="3714191" y="3068868"/>
              <a:ext cx="73886" cy="156437"/>
            </a:xfrm>
            <a:prstGeom prst="rect">
              <a:avLst/>
            </a:prstGeom>
            <a:solidFill>
              <a:srgbClr val="251A1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07C4B48-AC1F-4175-9046-5BFF5215F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3862800" cy="4906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Description</a:t>
            </a:r>
          </a:p>
          <a:p>
            <a:pPr lvl="1"/>
            <a:r>
              <a:rPr lang="en-US" dirty="0"/>
              <a:t>After coil QXF125 impregnation and during epoxy flash removal, too much epoxy and fiberglass was filed exposing the corner of the cable.</a:t>
            </a:r>
          </a:p>
          <a:p>
            <a:r>
              <a:rPr lang="en-US" dirty="0"/>
              <a:t>Cause</a:t>
            </a:r>
          </a:p>
          <a:p>
            <a:pPr lvl="1"/>
            <a:r>
              <a:rPr lang="en-US" dirty="0"/>
              <a:t>Improper use of file angle and pressure</a:t>
            </a:r>
          </a:p>
          <a:p>
            <a:r>
              <a:rPr lang="en-US" dirty="0"/>
              <a:t>Repair options</a:t>
            </a:r>
          </a:p>
          <a:p>
            <a:pPr lvl="1"/>
            <a:r>
              <a:rPr lang="en-US" dirty="0"/>
              <a:t>Build up with Stycast then sand to shape</a:t>
            </a:r>
          </a:p>
          <a:p>
            <a:pPr lvl="1"/>
            <a:r>
              <a:rPr lang="en-US" dirty="0"/>
              <a:t>Remove L2 midplane G11 insulation &amp; replace with S2 glass, 2</a:t>
            </a:r>
            <a:r>
              <a:rPr lang="en-US" baseline="30000" dirty="0"/>
              <a:t>nd</a:t>
            </a:r>
            <a:r>
              <a:rPr lang="en-US" dirty="0"/>
              <a:t> impregnation.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6"/>
                </a:solidFill>
              </a:rPr>
              <a:t>Details in following slides.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162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FCB0AFF0-4C7F-4A4B-BBEC-9730EE72EC1F}"/>
              </a:ext>
            </a:extLst>
          </p:cNvPr>
          <p:cNvSpPr txBox="1"/>
          <p:nvPr/>
        </p:nvSpPr>
        <p:spPr>
          <a:xfrm>
            <a:off x="5633881" y="1692097"/>
            <a:ext cx="15486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5"/>
                </a:solidFill>
              </a:rPr>
              <a:t>Exposed Cable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4D8C7-F37D-47B8-88A6-FF74F544F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QXFA125 Damaged Area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EF7F5E-6885-4FDE-B10F-641E1A262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A9230-2831-4561-BE10-9A883A065C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MQXFAP20 Coil Acceptance Review – December 12, 2024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DD7C40-9837-4024-97C3-03ABB915FA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8" t="42349" r="63387" b="15875"/>
          <a:stretch/>
        </p:blipFill>
        <p:spPr>
          <a:xfrm>
            <a:off x="4186303" y="2780928"/>
            <a:ext cx="4615058" cy="24482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8EC1F1-0139-45E5-9007-8C6ED2E79E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000" r="87799" b="29000"/>
          <a:stretch/>
        </p:blipFill>
        <p:spPr>
          <a:xfrm>
            <a:off x="342639" y="1844824"/>
            <a:ext cx="3277122" cy="3384376"/>
          </a:xfrm>
          <a:prstGeom prst="rect">
            <a:avLst/>
          </a:prstGeom>
        </p:spPr>
      </p:pic>
      <p:sp>
        <p:nvSpPr>
          <p:cNvPr id="9" name="Right Bracket 8">
            <a:extLst>
              <a:ext uri="{FF2B5EF4-FFF2-40B4-BE49-F238E27FC236}">
                <a16:creationId xmlns:a16="http://schemas.microsoft.com/office/drawing/2014/main" id="{DF9B2C2E-9B75-4D4E-9B75-75CAA0198CA9}"/>
              </a:ext>
            </a:extLst>
          </p:cNvPr>
          <p:cNvSpPr/>
          <p:nvPr/>
        </p:nvSpPr>
        <p:spPr>
          <a:xfrm rot="16200000">
            <a:off x="1601670" y="2150858"/>
            <a:ext cx="396044" cy="1080120"/>
          </a:xfrm>
          <a:prstGeom prst="rightBracket">
            <a:avLst>
              <a:gd name="adj" fmla="val 37358"/>
            </a:avLst>
          </a:prstGeom>
          <a:ln>
            <a:solidFill>
              <a:schemeClr val="bg1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Bracket 9">
            <a:extLst>
              <a:ext uri="{FF2B5EF4-FFF2-40B4-BE49-F238E27FC236}">
                <a16:creationId xmlns:a16="http://schemas.microsoft.com/office/drawing/2014/main" id="{F31BC8C1-CC69-4EFA-ABDD-2D28047BF2FE}"/>
              </a:ext>
            </a:extLst>
          </p:cNvPr>
          <p:cNvSpPr/>
          <p:nvPr/>
        </p:nvSpPr>
        <p:spPr>
          <a:xfrm rot="5400000">
            <a:off x="6210182" y="3266982"/>
            <a:ext cx="396044" cy="1080120"/>
          </a:xfrm>
          <a:prstGeom prst="rightBracket">
            <a:avLst>
              <a:gd name="adj" fmla="val 37358"/>
            </a:avLst>
          </a:prstGeom>
          <a:ln>
            <a:solidFill>
              <a:schemeClr val="bg1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9CCBBA1-39C5-4B0B-B22C-FF9317AA981A}"/>
              </a:ext>
            </a:extLst>
          </p:cNvPr>
          <p:cNvSpPr/>
          <p:nvPr/>
        </p:nvSpPr>
        <p:spPr>
          <a:xfrm rot="10800000" flipV="1">
            <a:off x="936604" y="1940727"/>
            <a:ext cx="1726175" cy="454427"/>
          </a:xfrm>
          <a:prstGeom prst="rightArrow">
            <a:avLst/>
          </a:prstGeom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Lead End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51BDE66E-3601-4DAB-874A-BD46AE557FA1}"/>
              </a:ext>
            </a:extLst>
          </p:cNvPr>
          <p:cNvSpPr/>
          <p:nvPr/>
        </p:nvSpPr>
        <p:spPr>
          <a:xfrm>
            <a:off x="5545116" y="4162704"/>
            <a:ext cx="1726175" cy="454427"/>
          </a:xfrm>
          <a:prstGeom prst="rightArrow">
            <a:avLst/>
          </a:prstGeom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Lead End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A983A4-61D0-41E5-A355-F2475CBD7488}"/>
              </a:ext>
            </a:extLst>
          </p:cNvPr>
          <p:cNvCxnSpPr/>
          <p:nvPr/>
        </p:nvCxnSpPr>
        <p:spPr>
          <a:xfrm>
            <a:off x="5868144" y="2187704"/>
            <a:ext cx="0" cy="109728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A1958D-7F4E-4760-94F8-3AF9B3D76FA0}"/>
              </a:ext>
            </a:extLst>
          </p:cNvPr>
          <p:cNvCxnSpPr/>
          <p:nvPr/>
        </p:nvCxnSpPr>
        <p:spPr>
          <a:xfrm>
            <a:off x="7020272" y="2187704"/>
            <a:ext cx="0" cy="109728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44B9C0A-C425-42D4-849B-CB94E75E64C8}"/>
              </a:ext>
            </a:extLst>
          </p:cNvPr>
          <p:cNvCxnSpPr>
            <a:cxnSpLocks/>
          </p:cNvCxnSpPr>
          <p:nvPr/>
        </p:nvCxnSpPr>
        <p:spPr>
          <a:xfrm flipH="1">
            <a:off x="5868144" y="2395154"/>
            <a:ext cx="1152128" cy="0"/>
          </a:xfrm>
          <a:prstGeom prst="line">
            <a:avLst/>
          </a:prstGeom>
          <a:ln w="19050">
            <a:solidFill>
              <a:schemeClr val="tx1"/>
            </a:solidFill>
            <a:headEnd type="arrow" w="lg" len="med"/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378E541-8D9F-4F65-8015-25CDACD5BB6F}"/>
              </a:ext>
            </a:extLst>
          </p:cNvPr>
          <p:cNvSpPr txBox="1"/>
          <p:nvPr/>
        </p:nvSpPr>
        <p:spPr>
          <a:xfrm>
            <a:off x="6018515" y="2225877"/>
            <a:ext cx="8640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50 mm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D68922-FA7F-4C1C-BD59-26AAEF2B605A}"/>
              </a:ext>
            </a:extLst>
          </p:cNvPr>
          <p:cNvSpPr txBox="1"/>
          <p:nvPr/>
        </p:nvSpPr>
        <p:spPr>
          <a:xfrm>
            <a:off x="4867277" y="1108774"/>
            <a:ext cx="308185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5"/>
                </a:solidFill>
              </a:rPr>
              <a:t>Chamfer length = 90 mm</a:t>
            </a:r>
          </a:p>
        </p:txBody>
      </p:sp>
    </p:spTree>
    <p:extLst>
      <p:ext uri="{BB962C8B-B14F-4D97-AF65-F5344CB8AC3E}">
        <p14:creationId xmlns:p14="http://schemas.microsoft.com/office/powerpoint/2010/main" val="1845266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A53BC2-8B29-42AB-8778-DA9F8E301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BF106-BD40-4EFE-9D39-3CFBEC1431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MQXFAP20 Coil Acceptance Review – December 12, 2024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6564C6-895A-46FA-97D5-45077D4E1E19}"/>
              </a:ext>
            </a:extLst>
          </p:cNvPr>
          <p:cNvSpPr txBox="1"/>
          <p:nvPr/>
        </p:nvSpPr>
        <p:spPr>
          <a:xfrm>
            <a:off x="-11391" y="6119336"/>
            <a:ext cx="4188692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\\tdserver1\project\HFM\LARP\QXF Coils\QXFA Coils\QXFA 125\DR Post Impregnation Filed Lead\QXFA125\Picture \</a:t>
            </a:r>
            <a:r>
              <a:rPr lang="en-US" sz="1400" dirty="0">
                <a:solidFill>
                  <a:schemeClr val="accent2"/>
                </a:solidFill>
              </a:rPr>
              <a:t>A007 - 20201013_095629</a:t>
            </a:r>
          </a:p>
        </p:txBody>
      </p:sp>
      <p:pic>
        <p:nvPicPr>
          <p:cNvPr id="22" name="Picture 21" descr="A picture containing table, sitting, monitor, dark&#10;&#10;Description automatically generated">
            <a:extLst>
              <a:ext uri="{FF2B5EF4-FFF2-40B4-BE49-F238E27FC236}">
                <a16:creationId xmlns:a16="http://schemas.microsoft.com/office/drawing/2014/main" id="{5AC572CD-1E67-4BAB-BCEC-81748617E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391" y="-20752"/>
            <a:ext cx="9144000" cy="127825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4711588-94DA-4715-8F38-9E1F8FB15B7F}"/>
              </a:ext>
            </a:extLst>
          </p:cNvPr>
          <p:cNvGrpSpPr/>
          <p:nvPr/>
        </p:nvGrpSpPr>
        <p:grpSpPr>
          <a:xfrm>
            <a:off x="4603150" y="975989"/>
            <a:ext cx="4526151" cy="5837387"/>
            <a:chOff x="4603150" y="559160"/>
            <a:chExt cx="4526151" cy="583738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83F98FF-724B-482D-BA36-58A419BBC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118" t="4488" r="25544" b="22508"/>
            <a:stretch/>
          </p:blipFill>
          <p:spPr>
            <a:xfrm>
              <a:off x="4603150" y="1048340"/>
              <a:ext cx="4526151" cy="5348207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39D44C8-6DE5-4BDD-8D6E-805680D1B063}"/>
                </a:ext>
              </a:extLst>
            </p:cNvPr>
            <p:cNvCxnSpPr/>
            <p:nvPr/>
          </p:nvCxnSpPr>
          <p:spPr>
            <a:xfrm>
              <a:off x="6253906" y="593200"/>
              <a:ext cx="0" cy="306740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BC4DE56-F824-47F0-956C-9F188A40EC85}"/>
                </a:ext>
              </a:extLst>
            </p:cNvPr>
            <p:cNvCxnSpPr/>
            <p:nvPr/>
          </p:nvCxnSpPr>
          <p:spPr>
            <a:xfrm>
              <a:off x="7166797" y="593200"/>
              <a:ext cx="0" cy="306740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DF941D9-270C-49D8-BE30-D0D772E603A5}"/>
                </a:ext>
              </a:extLst>
            </p:cNvPr>
            <p:cNvCxnSpPr/>
            <p:nvPr/>
          </p:nvCxnSpPr>
          <p:spPr>
            <a:xfrm>
              <a:off x="6253906" y="701839"/>
              <a:ext cx="912891" cy="0"/>
            </a:xfrm>
            <a:prstGeom prst="straightConnector1">
              <a:avLst/>
            </a:prstGeom>
            <a:ln w="12700">
              <a:solidFill>
                <a:schemeClr val="accent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3C5BDF-B3C5-4A20-88AD-901C44207601}"/>
                </a:ext>
              </a:extLst>
            </p:cNvPr>
            <p:cNvSpPr txBox="1"/>
            <p:nvPr/>
          </p:nvSpPr>
          <p:spPr>
            <a:xfrm>
              <a:off x="7347859" y="559160"/>
              <a:ext cx="15663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4/64 = 0.0625” (1.588 mm)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D4AC2AA-AE2F-41F1-8478-6AB1D4D500FA}"/>
                </a:ext>
              </a:extLst>
            </p:cNvPr>
            <p:cNvCxnSpPr/>
            <p:nvPr/>
          </p:nvCxnSpPr>
          <p:spPr>
            <a:xfrm>
              <a:off x="7185313" y="701839"/>
              <a:ext cx="179545" cy="0"/>
            </a:xfrm>
            <a:prstGeom prst="line">
              <a:avLst/>
            </a:prstGeom>
            <a:ln w="1270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330EE86-2C30-4EF0-A01C-62CF1DCEB7BA}"/>
                </a:ext>
              </a:extLst>
            </p:cNvPr>
            <p:cNvCxnSpPr>
              <a:cxnSpLocks/>
            </p:cNvCxnSpPr>
            <p:nvPr/>
          </p:nvCxnSpPr>
          <p:spPr>
            <a:xfrm>
              <a:off x="6681681" y="2195658"/>
              <a:ext cx="0" cy="1294646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7384AE9-5136-4BB3-A5EE-682D3755FE5C}"/>
                </a:ext>
              </a:extLst>
            </p:cNvPr>
            <p:cNvCxnSpPr>
              <a:cxnSpLocks/>
            </p:cNvCxnSpPr>
            <p:nvPr/>
          </p:nvCxnSpPr>
          <p:spPr>
            <a:xfrm>
              <a:off x="6866225" y="2195658"/>
              <a:ext cx="1" cy="1294646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5BEB82C-943C-4D46-B646-048AA4D6D06D}"/>
                </a:ext>
              </a:extLst>
            </p:cNvPr>
            <p:cNvCxnSpPr>
              <a:cxnSpLocks/>
            </p:cNvCxnSpPr>
            <p:nvPr/>
          </p:nvCxnSpPr>
          <p:spPr>
            <a:xfrm>
              <a:off x="6480243" y="2910882"/>
              <a:ext cx="166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0CCE56F-7C25-4285-8280-F84B6AB47C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6226" y="2910882"/>
              <a:ext cx="56530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437132-3C95-4473-8E46-02471F542223}"/>
                </a:ext>
              </a:extLst>
            </p:cNvPr>
            <p:cNvSpPr txBox="1"/>
            <p:nvPr/>
          </p:nvSpPr>
          <p:spPr>
            <a:xfrm>
              <a:off x="7467369" y="2753911"/>
              <a:ext cx="15663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75000"/>
                    </a:schemeClr>
                  </a:solidFill>
                </a:rPr>
                <a:t>1/64 = 0.016” (0.397 mm)</a:t>
              </a:r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90E36A99-76FC-4A6E-AA3F-BA770E628E37}"/>
                </a:ext>
              </a:extLst>
            </p:cNvPr>
            <p:cNvSpPr/>
            <p:nvPr/>
          </p:nvSpPr>
          <p:spPr>
            <a:xfrm>
              <a:off x="7347859" y="1119295"/>
              <a:ext cx="1726175" cy="454427"/>
            </a:xfrm>
            <a:prstGeom prst="rightArrow">
              <a:avLst/>
            </a:prstGeom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Lead End</a:t>
              </a:r>
            </a:p>
          </p:txBody>
        </p:sp>
      </p:grp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0F725034-0F26-4192-9B65-71C02BD81019}"/>
              </a:ext>
            </a:extLst>
          </p:cNvPr>
          <p:cNvSpPr/>
          <p:nvPr/>
        </p:nvSpPr>
        <p:spPr>
          <a:xfrm>
            <a:off x="971600" y="50545"/>
            <a:ext cx="1726175" cy="454427"/>
          </a:xfrm>
          <a:prstGeom prst="rightArrow">
            <a:avLst/>
          </a:prstGeom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Lead End</a:t>
            </a:r>
          </a:p>
        </p:txBody>
      </p:sp>
      <p:pic>
        <p:nvPicPr>
          <p:cNvPr id="24" name="Picture 23" descr="A picture containing outdoor, riding, water, building&#10;&#10;Description automatically generated">
            <a:extLst>
              <a:ext uri="{FF2B5EF4-FFF2-40B4-BE49-F238E27FC236}">
                <a16:creationId xmlns:a16="http://schemas.microsoft.com/office/drawing/2014/main" id="{464C58CC-6B53-49B8-A738-32053C213C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3" t="37400" r="62712" b="32150"/>
          <a:stretch/>
        </p:blipFill>
        <p:spPr>
          <a:xfrm>
            <a:off x="942931" y="1525219"/>
            <a:ext cx="2644903" cy="233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84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00C99-E7C6-4754-AC76-DF7922006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QXFA125 CMM Scan</a:t>
            </a:r>
          </a:p>
        </p:txBody>
      </p:sp>
      <p:pic>
        <p:nvPicPr>
          <p:cNvPr id="7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41461DB9-AC89-4ADA-95A1-F0686C36E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3422" y="1219200"/>
            <a:ext cx="4157156" cy="49069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AB2AA-9832-4924-9941-469A5F51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513932-DB30-429E-A087-D0DCC3C1B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MQXFAP20 Coil Acceptance Review – December 12, 2024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AA4BF8-7EEF-46CC-BB5F-EBC8881D09A3}"/>
              </a:ext>
            </a:extLst>
          </p:cNvPr>
          <p:cNvCxnSpPr>
            <a:cxnSpLocks/>
          </p:cNvCxnSpPr>
          <p:nvPr/>
        </p:nvCxnSpPr>
        <p:spPr>
          <a:xfrm>
            <a:off x="2699792" y="1243006"/>
            <a:ext cx="2556808" cy="254603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4A1DF0-8AFA-4184-B851-898570A17757}"/>
              </a:ext>
            </a:extLst>
          </p:cNvPr>
          <p:cNvCxnSpPr>
            <a:cxnSpLocks/>
          </p:cNvCxnSpPr>
          <p:nvPr/>
        </p:nvCxnSpPr>
        <p:spPr>
          <a:xfrm flipH="1">
            <a:off x="2411760" y="2338602"/>
            <a:ext cx="3294628" cy="327549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20151005_180023">
            <a:extLst>
              <a:ext uri="{FF2B5EF4-FFF2-40B4-BE49-F238E27FC236}">
                <a16:creationId xmlns:a16="http://schemas.microsoft.com/office/drawing/2014/main" id="{56CF12C6-9D41-4F7C-B0DC-36C1BF44F9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1" t="49258" r="17109" b="44220"/>
          <a:stretch/>
        </p:blipFill>
        <p:spPr bwMode="auto">
          <a:xfrm>
            <a:off x="531783" y="1097898"/>
            <a:ext cx="4397167" cy="51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AD81B53-AE2D-48A5-8E03-1EEE6C88BF42}"/>
              </a:ext>
            </a:extLst>
          </p:cNvPr>
          <p:cNvSpPr/>
          <p:nvPr/>
        </p:nvSpPr>
        <p:spPr>
          <a:xfrm>
            <a:off x="5809228" y="5752512"/>
            <a:ext cx="1728192" cy="47107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Midplane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39A7D9E-C5DF-4573-8C03-8679EDF990D6}"/>
              </a:ext>
            </a:extLst>
          </p:cNvPr>
          <p:cNvSpPr/>
          <p:nvPr/>
        </p:nvSpPr>
        <p:spPr>
          <a:xfrm>
            <a:off x="5580112" y="1000307"/>
            <a:ext cx="1728192" cy="47107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Coil OD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25ADF51-2934-43AA-BB37-2BAF02CF47AF}"/>
              </a:ext>
            </a:extLst>
          </p:cNvPr>
          <p:cNvCxnSpPr>
            <a:cxnSpLocks/>
          </p:cNvCxnSpPr>
          <p:nvPr/>
        </p:nvCxnSpPr>
        <p:spPr>
          <a:xfrm flipH="1" flipV="1">
            <a:off x="3117508" y="5085185"/>
            <a:ext cx="2670542" cy="902863"/>
          </a:xfrm>
          <a:prstGeom prst="straightConnector1">
            <a:avLst/>
          </a:prstGeom>
          <a:ln w="28575">
            <a:headEnd type="none" w="lg" len="lg"/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C8E2ECF-5BDD-4467-95EC-94E4F28BCFCF}"/>
              </a:ext>
            </a:extLst>
          </p:cNvPr>
          <p:cNvCxnSpPr>
            <a:cxnSpLocks/>
          </p:cNvCxnSpPr>
          <p:nvPr/>
        </p:nvCxnSpPr>
        <p:spPr>
          <a:xfrm flipH="1">
            <a:off x="3563888" y="1252485"/>
            <a:ext cx="2016224" cy="743111"/>
          </a:xfrm>
          <a:prstGeom prst="straightConnector1">
            <a:avLst/>
          </a:prstGeom>
          <a:ln w="28575">
            <a:headEnd type="none" w="lg" len="lg"/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7B13218-D0A4-468D-8EA1-572D068373AD}"/>
              </a:ext>
            </a:extLst>
          </p:cNvPr>
          <p:cNvSpPr txBox="1"/>
          <p:nvPr/>
        </p:nvSpPr>
        <p:spPr>
          <a:xfrm>
            <a:off x="6039639" y="1765285"/>
            <a:ext cx="3096344" cy="3693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u="sng" dirty="0"/>
              <a:t>COIL OD</a:t>
            </a:r>
          </a:p>
          <a:p>
            <a:r>
              <a:rPr lang="en-US" dirty="0"/>
              <a:t>0.145 mm cable insulation</a:t>
            </a:r>
          </a:p>
          <a:p>
            <a:r>
              <a:rPr lang="en-US" dirty="0"/>
              <a:t>0.100 mm trace</a:t>
            </a:r>
          </a:p>
          <a:p>
            <a:r>
              <a:rPr lang="en-US" u="sng" dirty="0"/>
              <a:t>0.310 mm </a:t>
            </a:r>
            <a:r>
              <a:rPr lang="en-US" dirty="0"/>
              <a:t>S2 glass</a:t>
            </a:r>
          </a:p>
          <a:p>
            <a:r>
              <a:rPr lang="en-US" dirty="0"/>
              <a:t>0.555 mm nominal thickness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u="sng" dirty="0"/>
              <a:t>Midplane</a:t>
            </a:r>
          </a:p>
          <a:p>
            <a:r>
              <a:rPr lang="en-US" dirty="0"/>
              <a:t>0.145 mm cable insulation</a:t>
            </a:r>
          </a:p>
          <a:p>
            <a:r>
              <a:rPr lang="en-US" u="sng" dirty="0"/>
              <a:t>0.125 mm </a:t>
            </a:r>
            <a:r>
              <a:rPr lang="en-US" dirty="0"/>
              <a:t>G11</a:t>
            </a:r>
          </a:p>
          <a:p>
            <a:r>
              <a:rPr lang="en-US" dirty="0"/>
              <a:t>0.270 mm nominal thickness</a:t>
            </a:r>
          </a:p>
        </p:txBody>
      </p:sp>
    </p:spTree>
    <p:extLst>
      <p:ext uri="{BB962C8B-B14F-4D97-AF65-F5344CB8AC3E}">
        <p14:creationId xmlns:p14="http://schemas.microsoft.com/office/powerpoint/2010/main" val="3452642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7B0BE-2401-49E9-AF03-74020B826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Deformed Cable Strand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5D95FE-C3C0-4155-AB70-9E4A874B1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C0889-0E47-4389-BDE2-525315BDC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MQXFAP20 Coil Acceptance Review – December 12, 2024</a:t>
            </a:r>
            <a:endParaRPr lang="en-GB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15797DF-B482-4E50-8C26-69D8A215C5E2}"/>
              </a:ext>
            </a:extLst>
          </p:cNvPr>
          <p:cNvGrpSpPr/>
          <p:nvPr/>
        </p:nvGrpSpPr>
        <p:grpSpPr>
          <a:xfrm>
            <a:off x="5281901" y="3996013"/>
            <a:ext cx="3378163" cy="2726797"/>
            <a:chOff x="3594611" y="2320576"/>
            <a:chExt cx="3378163" cy="272679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D0A90D3-9376-4C19-9700-151CE18EB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4611" y="2320576"/>
              <a:ext cx="3378163" cy="2726797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700F7A5-0F1B-45EF-89FB-58C191DF30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82780" y="3198452"/>
              <a:ext cx="733436" cy="184892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735F00E-4604-4F7A-8738-DB51633E059B}"/>
              </a:ext>
            </a:extLst>
          </p:cNvPr>
          <p:cNvGrpSpPr/>
          <p:nvPr/>
        </p:nvGrpSpPr>
        <p:grpSpPr>
          <a:xfrm>
            <a:off x="194690" y="1715316"/>
            <a:ext cx="4953374" cy="3081836"/>
            <a:chOff x="1500171" y="-27384"/>
            <a:chExt cx="4673402" cy="308183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32D8ADA-B5CC-4984-B543-D11CBC1AB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00171" y="-27384"/>
              <a:ext cx="2393660" cy="308183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5949D0C-1436-4D0B-A1C5-766601B8FC2A}"/>
                </a:ext>
              </a:extLst>
            </p:cNvPr>
            <p:cNvSpPr txBox="1"/>
            <p:nvPr/>
          </p:nvSpPr>
          <p:spPr>
            <a:xfrm>
              <a:off x="3779912" y="311386"/>
              <a:ext cx="239366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Quadruplet cable edge</a:t>
              </a:r>
            </a:p>
            <a:p>
              <a:r>
                <a:rPr lang="en-US" dirty="0"/>
                <a:t>(worst configuration for A125 damage)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7036ABB-5296-4946-8247-DAD2FD17030D}"/>
                </a:ext>
              </a:extLst>
            </p:cNvPr>
            <p:cNvSpPr txBox="1"/>
            <p:nvPr/>
          </p:nvSpPr>
          <p:spPr>
            <a:xfrm>
              <a:off x="4014162" y="2061923"/>
              <a:ext cx="18436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Triplet cable edge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7565DAF-FC49-47ED-9B7C-16C97092A793}"/>
              </a:ext>
            </a:extLst>
          </p:cNvPr>
          <p:cNvGrpSpPr/>
          <p:nvPr/>
        </p:nvGrpSpPr>
        <p:grpSpPr>
          <a:xfrm>
            <a:off x="5233034" y="897118"/>
            <a:ext cx="3440217" cy="2852709"/>
            <a:chOff x="154394" y="2320576"/>
            <a:chExt cx="3440217" cy="285270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AE73062-C984-4798-8F40-24B9D8299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394" y="2320576"/>
              <a:ext cx="3440217" cy="2852709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648C1ED-FE22-4EB3-9905-2D9CBE87A8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92279" y="2879074"/>
              <a:ext cx="996532" cy="90344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C5F7421-7FA9-41B7-B9A9-6380744D8FA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20241" y="2802418"/>
              <a:ext cx="772037" cy="98010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9CE3904-4B07-48DA-B4DA-40D6CB7294F8}"/>
                </a:ext>
              </a:extLst>
            </p:cNvPr>
            <p:cNvSpPr txBox="1"/>
            <p:nvPr/>
          </p:nvSpPr>
          <p:spPr>
            <a:xfrm>
              <a:off x="427295" y="3292470"/>
              <a:ext cx="13305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R1= 0.4 mm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C07272-0FB4-403B-B519-F5A92F485DB4}"/>
                </a:ext>
              </a:extLst>
            </p:cNvPr>
            <p:cNvSpPr txBox="1"/>
            <p:nvPr/>
          </p:nvSpPr>
          <p:spPr>
            <a:xfrm>
              <a:off x="1625277" y="3013786"/>
              <a:ext cx="14920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R2= 0.45 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6833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79D43-7E7C-4F95-95B6-40B8EE60E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Midplane Repair, Stycast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4FA93A-773E-4870-B27F-E49C0B1C1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9916C-485C-47DF-9F7D-907C936963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MQXFAP20 Coil Acceptance Review – December 12, 2024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E59CEB-11B9-A919-7338-9490022BA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276872"/>
            <a:ext cx="4006426" cy="38203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3CEB23-26C7-ABBF-861C-4B570B725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580" y="2276872"/>
            <a:ext cx="1709089" cy="3804785"/>
          </a:xfrm>
          <a:prstGeom prst="rect">
            <a:avLst/>
          </a:prstGeom>
        </p:spPr>
      </p:pic>
      <p:pic>
        <p:nvPicPr>
          <p:cNvPr id="9" name="Picture 8" descr="A picture containing person, orange, floor, hand&#10;&#10;Description automatically generated">
            <a:extLst>
              <a:ext uri="{FF2B5EF4-FFF2-40B4-BE49-F238E27FC236}">
                <a16:creationId xmlns:a16="http://schemas.microsoft.com/office/drawing/2014/main" id="{AC577932-FD2E-470E-F94F-0DDA94CEE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825" y="2283576"/>
            <a:ext cx="2643343" cy="23762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C904E47-4376-7F2C-55E5-0CEBA8D4E6A8}"/>
              </a:ext>
            </a:extLst>
          </p:cNvPr>
          <p:cNvSpPr/>
          <p:nvPr/>
        </p:nvSpPr>
        <p:spPr>
          <a:xfrm>
            <a:off x="1167766" y="1687525"/>
            <a:ext cx="2173332" cy="47107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QXFA125 OD View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037468-5941-34F0-CA87-8ED515C74EEB}"/>
              </a:ext>
            </a:extLst>
          </p:cNvPr>
          <p:cNvSpPr/>
          <p:nvPr/>
        </p:nvSpPr>
        <p:spPr>
          <a:xfrm>
            <a:off x="4572000" y="1429437"/>
            <a:ext cx="1266162" cy="73234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QXFA125</a:t>
            </a:r>
          </a:p>
          <a:p>
            <a:pPr algn="ctr"/>
            <a:r>
              <a:rPr lang="en-US" dirty="0"/>
              <a:t>ID View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010C3C-B59E-58BC-8120-D9E42E740455}"/>
              </a:ext>
            </a:extLst>
          </p:cNvPr>
          <p:cNvSpPr/>
          <p:nvPr/>
        </p:nvSpPr>
        <p:spPr>
          <a:xfrm>
            <a:off x="6927415" y="1429437"/>
            <a:ext cx="1266162" cy="73234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3D printed sanding tool</a:t>
            </a:r>
          </a:p>
        </p:txBody>
      </p:sp>
    </p:spTree>
    <p:extLst>
      <p:ext uri="{BB962C8B-B14F-4D97-AF65-F5344CB8AC3E}">
        <p14:creationId xmlns:p14="http://schemas.microsoft.com/office/powerpoint/2010/main" val="67821147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F8EF391-2BAD-45F4-B22E-736040720C99}">
  <ds:schemaRefs>
    <ds:schemaRef ds:uri="8946e33d-fd2f-4ae4-8ee9-d90c129cdf9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44254</TotalTime>
  <Words>285</Words>
  <Application>Microsoft Office PowerPoint</Application>
  <PresentationFormat>On-screen Show (4:3)</PresentationFormat>
  <Paragraphs>64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Wingdings</vt:lpstr>
      <vt:lpstr>Thème Office</vt:lpstr>
      <vt:lpstr>MQXF125 Midplane Repair</vt:lpstr>
      <vt:lpstr>Discrepancy 12166</vt:lpstr>
      <vt:lpstr>QXFA125 Damaged Area</vt:lpstr>
      <vt:lpstr>PowerPoint Presentation</vt:lpstr>
      <vt:lpstr>QXFA125 CMM Scan</vt:lpstr>
      <vt:lpstr>Deformed Cable Strand</vt:lpstr>
      <vt:lpstr>Midplane Repair, Stycast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HiLumi-Pres-Template-4-3-LARP</dc:title>
  <dc:creator>André-Pierre OLIVIER</dc:creator>
  <cp:lastModifiedBy>Alfred R Nobrega</cp:lastModifiedBy>
  <cp:revision>852</cp:revision>
  <cp:lastPrinted>2018-05-26T23:25:07Z</cp:lastPrinted>
  <dcterms:created xsi:type="dcterms:W3CDTF">2016-03-23T12:58:39Z</dcterms:created>
  <dcterms:modified xsi:type="dcterms:W3CDTF">2024-12-11T23:27:05Z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