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3" r:id="rId5"/>
    <p:sldId id="316" r:id="rId6"/>
    <p:sldId id="318" r:id="rId7"/>
    <p:sldId id="319" r:id="rId8"/>
    <p:sldId id="355" r:id="rId9"/>
    <p:sldId id="356" r:id="rId10"/>
    <p:sldId id="888" r:id="rId11"/>
    <p:sldId id="889" r:id="rId12"/>
  </p:sldIdLst>
  <p:sldSz cx="9144000" cy="6858000" type="screen4x3"/>
  <p:notesSz cx="6858000" cy="931386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ios Vouris" initials="AV" lastIdx="2" clrIdx="0">
    <p:extLst>
      <p:ext uri="{19B8F6BF-5375-455C-9EA6-DF929625EA0E}">
        <p15:presenceInfo xmlns:p15="http://schemas.microsoft.com/office/powerpoint/2012/main" userId="S::avouris@services.fnal.gov::69dcc46b-9e2c-4b7e-bbdf-328013ca13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FFCC00"/>
    <a:srgbClr val="0099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66" autoAdjust="0"/>
    <p:restoredTop sz="96407" autoAdjust="0"/>
  </p:normalViewPr>
  <p:slideViewPr>
    <p:cSldViewPr snapToObjects="1" showGuides="1">
      <p:cViewPr varScale="1">
        <p:scale>
          <a:sx n="89" d="100"/>
          <a:sy n="89" d="100"/>
        </p:scale>
        <p:origin x="864" y="78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11/12/2024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11/12/2024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AF289B4-A20D-8546-820F-224929B92E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CERN – AUP Coil WG Mtg. Aug 24, 2023 – QXFA146 Midplane Delamination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C99F97-0EEA-B868-2486-35B8449EE9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5817" y="6228601"/>
            <a:ext cx="639919" cy="5915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4243A9A-9BE1-474F-94E0-BE7B890B86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CERN – AUP Coil WG Mtg. Aug 24, 2023 – QXFA146 Midplane Delamination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C77932-517E-17A8-673B-BB2759BAA8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5817" y="6228601"/>
            <a:ext cx="639919" cy="5915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2158561-15A4-6C46-8971-CBB5B9C53BF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CERN – AUP Coil WG Mtg. Aug 24, 2023 – QXFA146 Midplane Delamination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5EC784F-FFF5-38A0-D607-5D27CAEE0D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5817" y="6228601"/>
            <a:ext cx="639919" cy="5915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409759-FF9E-CD40-BCA2-05AD3452F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CERN – AUP Coil WG Mtg. Aug 24, 2023 – QXFA146 Midplane Delamination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689F5F-08A1-B549-D876-04345C962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5817" y="6228601"/>
            <a:ext cx="639919" cy="5915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C0678-C4FF-EE4B-808D-948246C403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CERN – AUP Coil WG Mtg. Aug 24, 2023 – QXFA146 Midplane Delamination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BCA721-BE98-213A-AA26-E833E95961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5817" y="6228601"/>
            <a:ext cx="639919" cy="5915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AB84FB2-61C3-0F49-99A3-609B4E15E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CERN – AUP Coil WG Mtg. Aug 24, 2023 – QXFA146 Midplane Delamination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FCB202-1F62-2652-78D2-220158EB7E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5817" y="6228601"/>
            <a:ext cx="639919" cy="59159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CERN – AUP Coil WG Mtg. Aug 24, 2023 – QXFA146 Midplane Delamination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6E88AC-8D64-7F25-EF5A-1B0E66747D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5817" y="6228601"/>
            <a:ext cx="639919" cy="5915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tmp"/><Relationship Id="rId4" Type="http://schemas.openxmlformats.org/officeDocument/2006/relationships/image" Target="../media/image17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8915" y="2634656"/>
            <a:ext cx="7200000" cy="1658439"/>
          </a:xfrm>
        </p:spPr>
        <p:txBody>
          <a:bodyPr/>
          <a:lstStyle/>
          <a:p>
            <a:r>
              <a:rPr lang="en-GB" sz="3600" dirty="0"/>
              <a:t>QXFA146 Midplane Delamination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Fred Nobrega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371600" y="5877272"/>
            <a:ext cx="6480000" cy="349250"/>
          </a:xfrm>
        </p:spPr>
        <p:txBody>
          <a:bodyPr>
            <a:normAutofit/>
          </a:bodyPr>
          <a:lstStyle/>
          <a:p>
            <a:r>
              <a:rPr lang="en-US" dirty="0"/>
              <a:t>CERN – AUP Coil WG Mtg. August 24, 2023</a:t>
            </a:r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A9946-39FA-43D3-A0DA-A24601873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QXFA146 Midplane Delamination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97602-1109-4A26-AB12-43C76796B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075186"/>
            <a:ext cx="8074800" cy="2209798"/>
          </a:xfrm>
        </p:spPr>
        <p:txBody>
          <a:bodyPr>
            <a:noAutofit/>
          </a:bodyPr>
          <a:lstStyle/>
          <a:p>
            <a:r>
              <a:rPr lang="en-US" sz="2000" dirty="0"/>
              <a:t>DR12956: Coil CMM measurement of the midplane is out of tolerance at multiple locations. </a:t>
            </a:r>
          </a:p>
          <a:p>
            <a:r>
              <a:rPr lang="en-US" sz="2000" dirty="0"/>
              <a:t>Cause: G11 shims were checked for size using newly mold released SS midplane shims. Some mold release transferred to the G11.</a:t>
            </a:r>
          </a:p>
          <a:p>
            <a:r>
              <a:rPr lang="en-US" sz="2000" dirty="0"/>
              <a:t>Corrective action: Use dedicated SS midplane shims for checking G11 and for trimming if necessary.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1DAB9D-9861-44EE-98C1-7EADAC51D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95736" y="6356350"/>
            <a:ext cx="6336264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CERN – AUP Coil WG Mtg. Aug 24, 2023 – QXFA146 Midplane Delamination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7C138B-0EB3-4C43-AA26-2210D0BD6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FDD2C4BE-B092-4E3B-8F0D-C7C70000AE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8439" y="3075695"/>
            <a:ext cx="5270065" cy="23097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6C2F7D-86F2-44F0-A196-82485072E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6" y="5396234"/>
            <a:ext cx="7056784" cy="7443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5D51BB-5765-438D-ADEB-B0D250D2E2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99" y="3075695"/>
            <a:ext cx="3750940" cy="232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93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188B6-B6F5-499F-AAB3-2C419A20E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Fuji Film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2913A-D638-4A1E-AC26-182F0DC6F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5400160" cy="2353815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Fuji film tests performed to determine midplane integrity between conductor and G11.</a:t>
            </a:r>
          </a:p>
          <a:p>
            <a:r>
              <a:rPr lang="en-US" sz="2400" dirty="0"/>
              <a:t>Low pressure, 10 MPa film used with impregnation tooling.</a:t>
            </a:r>
          </a:p>
          <a:p>
            <a:r>
              <a:rPr lang="en-US" sz="2400" dirty="0"/>
              <a:t>Photos show uniform radial pressure (right) and typical imprint without midplane delamination (below).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28E96F-5931-4E59-8B25-2171151A5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95736" y="6356350"/>
            <a:ext cx="6336264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CERN – AUP Coil WG Mtg. Aug 24, 2023 – QXFA146 Midplane Delamination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63DBCB-996F-4065-ACA1-396E66CE2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12" name="Content Placeholder 6" descr="A picture containing indoor&#10;&#10;Description automatically generated">
            <a:extLst>
              <a:ext uri="{FF2B5EF4-FFF2-40B4-BE49-F238E27FC236}">
                <a16:creationId xmlns:a16="http://schemas.microsoft.com/office/drawing/2014/main" id="{3B163EB4-039A-4733-B621-D917C0E5A6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652" y="1256955"/>
            <a:ext cx="2540145" cy="4906963"/>
          </a:xfrm>
          <a:prstGeom prst="rect">
            <a:avLst/>
          </a:prstGeom>
        </p:spPr>
      </p:pic>
      <p:pic>
        <p:nvPicPr>
          <p:cNvPr id="13" name="Picture 12" descr="A picture containing text, shelf&#10;&#10;Description automatically generated">
            <a:extLst>
              <a:ext uri="{FF2B5EF4-FFF2-40B4-BE49-F238E27FC236}">
                <a16:creationId xmlns:a16="http://schemas.microsoft.com/office/drawing/2014/main" id="{4B1D8A7C-272F-4637-A947-F6A8582403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263" y="3573015"/>
            <a:ext cx="4593634" cy="255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88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842A7-0FA2-4207-8806-92A63FAE5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Fuji Film Test Results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25EED-D8FB-4627-B3FF-A25772743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95736" y="6356350"/>
            <a:ext cx="6336264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CERN – AUP Coil WG Mtg. Aug 24, 2023 – QXFA146 Midplane Delamination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B8A710-323F-4E40-8886-21F17654E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9" name="Picture 8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7225CB7F-7E99-4CA1-8208-ADE8573CBE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3" y="4374135"/>
            <a:ext cx="4077400" cy="2295225"/>
          </a:xfrm>
          <a:prstGeom prst="rect">
            <a:avLst/>
          </a:prstGeom>
        </p:spPr>
      </p:pic>
      <p:pic>
        <p:nvPicPr>
          <p:cNvPr id="10" name="Picture 9" descr="A close up of a ruler&#10;&#10;Description automatically generated with low confidence">
            <a:extLst>
              <a:ext uri="{FF2B5EF4-FFF2-40B4-BE49-F238E27FC236}">
                <a16:creationId xmlns:a16="http://schemas.microsoft.com/office/drawing/2014/main" id="{BB1E435B-41A1-4230-ADED-73ECA339F6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860" y="786419"/>
            <a:ext cx="4022631" cy="2616728"/>
          </a:xfrm>
          <a:prstGeom prst="rect">
            <a:avLst/>
          </a:prstGeom>
        </p:spPr>
      </p:pic>
      <p:pic>
        <p:nvPicPr>
          <p:cNvPr id="8" name="Picture 7" descr="A picture containing text, shelf&#10;&#10;Description automatically generated">
            <a:extLst>
              <a:ext uri="{FF2B5EF4-FFF2-40B4-BE49-F238E27FC236}">
                <a16:creationId xmlns:a16="http://schemas.microsoft.com/office/drawing/2014/main" id="{864730B0-6BF0-4AB0-BCDF-EFCD914D58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9368" y="2573287"/>
            <a:ext cx="4022632" cy="223578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9410FC8-2024-4E12-A8D8-22215EF7805E}"/>
              </a:ext>
            </a:extLst>
          </p:cNvPr>
          <p:cNvSpPr/>
          <p:nvPr/>
        </p:nvSpPr>
        <p:spPr>
          <a:xfrm>
            <a:off x="5652120" y="4933133"/>
            <a:ext cx="1944216" cy="833338"/>
          </a:xfrm>
          <a:prstGeom prst="rect">
            <a:avLst/>
          </a:prstGeom>
          <a:ln w="28575">
            <a:solidFill>
              <a:srgbClr val="92D050"/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Coil section w/o delamination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33C5FA-73E1-4901-B56C-08DE74C113B8}"/>
              </a:ext>
            </a:extLst>
          </p:cNvPr>
          <p:cNvSpPr/>
          <p:nvPr/>
        </p:nvSpPr>
        <p:spPr>
          <a:xfrm>
            <a:off x="934294" y="3471972"/>
            <a:ext cx="2116281" cy="833338"/>
          </a:xfrm>
          <a:prstGeom prst="rect">
            <a:avLst/>
          </a:prstGeom>
          <a:ln w="28575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Coil sections </a:t>
            </a:r>
          </a:p>
          <a:p>
            <a:pPr algn="ctr"/>
            <a:r>
              <a:rPr lang="en-US" dirty="0"/>
              <a:t>with delamination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651463-F462-40FE-8625-C346E3A5B3A4}"/>
              </a:ext>
            </a:extLst>
          </p:cNvPr>
          <p:cNvSpPr/>
          <p:nvPr/>
        </p:nvSpPr>
        <p:spPr>
          <a:xfrm>
            <a:off x="4509368" y="2882216"/>
            <a:ext cx="4022632" cy="520932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135E00-CB06-4420-970C-49848B8A2E25}"/>
              </a:ext>
            </a:extLst>
          </p:cNvPr>
          <p:cNvSpPr/>
          <p:nvPr/>
        </p:nvSpPr>
        <p:spPr>
          <a:xfrm>
            <a:off x="107503" y="4432782"/>
            <a:ext cx="4077400" cy="580394"/>
          </a:xfrm>
          <a:prstGeom prst="rect">
            <a:avLst/>
          </a:prstGeom>
          <a:noFill/>
          <a:ln w="28575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4CCFFA-061B-4616-85BD-C63C732BDECC}"/>
              </a:ext>
            </a:extLst>
          </p:cNvPr>
          <p:cNvSpPr/>
          <p:nvPr/>
        </p:nvSpPr>
        <p:spPr>
          <a:xfrm>
            <a:off x="104475" y="1027939"/>
            <a:ext cx="4077400" cy="580394"/>
          </a:xfrm>
          <a:prstGeom prst="rect">
            <a:avLst/>
          </a:prstGeom>
          <a:noFill/>
          <a:ln w="28575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89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80829-4BD2-396E-1159-379DC16D0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 Indicator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B68AC-37CB-C4B7-985D-7FD71C8BB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16015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Rotate coil with midplane horizontal. Zero dial indicator on midplane adjacent to delamination. </a:t>
            </a:r>
          </a:p>
          <a:p>
            <a:r>
              <a:rPr lang="en-US" dirty="0"/>
              <a:t>Slide dial indicator to </a:t>
            </a:r>
            <a:r>
              <a:rPr lang="en-US"/>
              <a:t>delamination and </a:t>
            </a:r>
            <a:r>
              <a:rPr lang="en-US" dirty="0"/>
              <a:t>push the probe until it bottoms out.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FAF8B4-DDD7-6D48-7A17-98415B844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4ABEC-43D2-FA7B-EA7F-7629A18942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CERN – AUP Coil WG Mtg. Aug 24, 2023 – QXFA146 Midplane Delamination</a:t>
            </a:r>
            <a:endParaRPr lang="en-US" dirty="0"/>
          </a:p>
        </p:txBody>
      </p:sp>
      <p:pic>
        <p:nvPicPr>
          <p:cNvPr id="7" name="Picture 6" descr="A picture containing indoor, device, gauge&#10;&#10;Description automatically generated">
            <a:extLst>
              <a:ext uri="{FF2B5EF4-FFF2-40B4-BE49-F238E27FC236}">
                <a16:creationId xmlns:a16="http://schemas.microsoft.com/office/drawing/2014/main" id="{72947E97-C9E3-D6D8-F4C8-FCB6B0503A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55" r="8171"/>
          <a:stretch/>
        </p:blipFill>
        <p:spPr>
          <a:xfrm>
            <a:off x="-36511" y="2996952"/>
            <a:ext cx="2232248" cy="3861048"/>
          </a:xfrm>
          <a:prstGeom prst="rect">
            <a:avLst/>
          </a:prstGeom>
        </p:spPr>
      </p:pic>
      <p:pic>
        <p:nvPicPr>
          <p:cNvPr id="9" name="Picture 8" descr="A picture containing device, indoor, gauge&#10;&#10;Description automatically generated">
            <a:extLst>
              <a:ext uri="{FF2B5EF4-FFF2-40B4-BE49-F238E27FC236}">
                <a16:creationId xmlns:a16="http://schemas.microsoft.com/office/drawing/2014/main" id="{0747F737-DB83-F91B-62D9-640930895A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198"/>
          <a:stretch/>
        </p:blipFill>
        <p:spPr>
          <a:xfrm>
            <a:off x="2305643" y="2996952"/>
            <a:ext cx="2194349" cy="3861048"/>
          </a:xfrm>
          <a:prstGeom prst="rect">
            <a:avLst/>
          </a:prstGeom>
        </p:spPr>
      </p:pic>
      <p:pic>
        <p:nvPicPr>
          <p:cNvPr id="11" name="Picture 10" descr="A picture containing text, device, indoor, gauge&#10;&#10;Description automatically generated">
            <a:extLst>
              <a:ext uri="{FF2B5EF4-FFF2-40B4-BE49-F238E27FC236}">
                <a16:creationId xmlns:a16="http://schemas.microsoft.com/office/drawing/2014/main" id="{58AF3727-8B2A-F8CF-2D39-849794B63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2996952"/>
            <a:ext cx="2194348" cy="3861048"/>
          </a:xfrm>
          <a:prstGeom prst="rect">
            <a:avLst/>
          </a:prstGeom>
        </p:spPr>
      </p:pic>
      <p:pic>
        <p:nvPicPr>
          <p:cNvPr id="15" name="Picture 14" descr="A hand holding a stopwatch&#10;&#10;Description automatically generated with low confidence">
            <a:extLst>
              <a:ext uri="{FF2B5EF4-FFF2-40B4-BE49-F238E27FC236}">
                <a16:creationId xmlns:a16="http://schemas.microsoft.com/office/drawing/2014/main" id="{DB7BC084-3B7D-8D31-2A26-41EB3BCAFA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1525" y="2962413"/>
            <a:ext cx="2194350" cy="389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15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4D484-8EAF-A25B-BB2B-0B4CDD03C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 Indicator Tests</a:t>
            </a:r>
          </a:p>
        </p:txBody>
      </p:sp>
      <p:pic>
        <p:nvPicPr>
          <p:cNvPr id="7" name="Content Placeholder 6" descr="A hand holding a stopwatch&#10;&#10;Description automatically generated with low confidence">
            <a:extLst>
              <a:ext uri="{FF2B5EF4-FFF2-40B4-BE49-F238E27FC236}">
                <a16:creationId xmlns:a16="http://schemas.microsoft.com/office/drawing/2014/main" id="{E28920E0-D815-952C-D3CE-BA2A3ECAB4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1" y="2820763"/>
            <a:ext cx="2094614" cy="342696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AEEADE-3C46-7450-0605-3F1A467A0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5144E-ADC3-B22B-96B5-7CA79AED8C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CERN – AUP Coil WG Mtg. Aug 24, 2023 – QXFA146 Midplane Delamination</a:t>
            </a:r>
          </a:p>
        </p:txBody>
      </p:sp>
      <p:pic>
        <p:nvPicPr>
          <p:cNvPr id="9" name="Picture 8" descr="A hand holding a stopwatch&#10;&#10;Description automatically generated with medium confidence">
            <a:extLst>
              <a:ext uri="{FF2B5EF4-FFF2-40B4-BE49-F238E27FC236}">
                <a16:creationId xmlns:a16="http://schemas.microsoft.com/office/drawing/2014/main" id="{84F5317B-65F8-E4EF-CC43-4F8CD1DB2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540" y="2820763"/>
            <a:ext cx="1887826" cy="342248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EF0F36-1995-B530-55A1-755905B333BD}"/>
              </a:ext>
            </a:extLst>
          </p:cNvPr>
          <p:cNvSpPr txBox="1">
            <a:spLocks/>
          </p:cNvSpPr>
          <p:nvPr/>
        </p:nvSpPr>
        <p:spPr>
          <a:xfrm>
            <a:off x="612000" y="1219200"/>
            <a:ext cx="7920000" cy="1601563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Moved dial indicator two more times with little variation.</a:t>
            </a:r>
          </a:p>
          <a:p>
            <a:r>
              <a:rPr lang="en-US" dirty="0"/>
              <a:t>The coil was inspected with this method with variations of ± 30 microns.</a:t>
            </a:r>
          </a:p>
        </p:txBody>
      </p:sp>
    </p:spTree>
    <p:extLst>
      <p:ext uri="{BB962C8B-B14F-4D97-AF65-F5344CB8AC3E}">
        <p14:creationId xmlns:p14="http://schemas.microsoft.com/office/powerpoint/2010/main" val="2495128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Coil CR110 – Mid-plane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4294967295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/>
              <a:t>CERN – AUP Coil WG Mtg. Aug 24, 2023 – QXFA146 Midplane Delamination</a:t>
            </a:r>
          </a:p>
        </p:txBody>
      </p:sp>
      <p:pic>
        <p:nvPicPr>
          <p:cNvPr id="8" name="Content Placeholder 7" descr="A picture containing indoor, oven, kitchen, cooking&#10;&#10;Description automatically generated">
            <a:extLst>
              <a:ext uri="{FF2B5EF4-FFF2-40B4-BE49-F238E27FC236}">
                <a16:creationId xmlns:a16="http://schemas.microsoft.com/office/drawing/2014/main" id="{CEF64381-FE17-462B-9D9A-8727827DCA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899" r="10288" b="21893"/>
          <a:stretch/>
        </p:blipFill>
        <p:spPr>
          <a:xfrm>
            <a:off x="5076056" y="2378741"/>
            <a:ext cx="3368423" cy="1948927"/>
          </a:xfr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5178AA5-7BAD-4587-B6BF-B13605BC869A}"/>
              </a:ext>
            </a:extLst>
          </p:cNvPr>
          <p:cNvGrpSpPr/>
          <p:nvPr/>
        </p:nvGrpSpPr>
        <p:grpSpPr>
          <a:xfrm>
            <a:off x="936544" y="4509120"/>
            <a:ext cx="7704856" cy="1673033"/>
            <a:chOff x="-10009112" y="2787973"/>
            <a:chExt cx="20915784" cy="174960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F645838-1C10-4F41-9C6D-B6B9CC177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009112" y="2787974"/>
              <a:ext cx="2627784" cy="174960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A2559E8-B625-4C2E-9D41-04061863B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-7381328" y="2787973"/>
              <a:ext cx="9144000" cy="174960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15E0E7B-8250-4ECB-BD7B-647385318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2672" y="2787974"/>
              <a:ext cx="9144000" cy="1749603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EB7EC59-CF1C-47EF-9C9A-D16ABCEBA6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1200" y="2302344"/>
            <a:ext cx="1800200" cy="1948926"/>
          </a:xfrm>
          <a:prstGeom prst="rect">
            <a:avLst/>
          </a:prstGeom>
        </p:spPr>
      </p:pic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D23AB27E-390F-4B4B-AF35-A12E10969016}"/>
              </a:ext>
            </a:extLst>
          </p:cNvPr>
          <p:cNvSpPr txBox="1">
            <a:spLocks/>
          </p:cNvSpPr>
          <p:nvPr/>
        </p:nvSpPr>
        <p:spPr>
          <a:xfrm>
            <a:off x="612000" y="1219201"/>
            <a:ext cx="8029400" cy="28578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Delamination in the inner layer mid-plane </a:t>
            </a:r>
            <a:r>
              <a:rPr lang="it-IT" sz="1600" dirty="0">
                <a:sym typeface="Wingdings" panose="05000000000000000000" pitchFamily="2" charset="2"/>
              </a:rPr>
              <a:t> FUJI paper was installed in the mid-planes during the coil pack assembly (Super Low Pressure, 0.5-2.5 MPa)  no trace of the deffect in the mid-plane, meaning that it is just a delamination wihtout an over-thickness, considered no critical.</a:t>
            </a:r>
            <a:endParaRPr lang="it-IT" sz="1400" dirty="0"/>
          </a:p>
          <a:p>
            <a:pPr marL="457200" lvl="1" indent="0">
              <a:buFont typeface="Wingdings" charset="2"/>
              <a:buNone/>
            </a:pPr>
            <a:endParaRPr lang="it-IT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BFAAE0-0199-14B9-D10B-671CC1A953C7}"/>
              </a:ext>
            </a:extLst>
          </p:cNvPr>
          <p:cNvSpPr txBox="1"/>
          <p:nvPr/>
        </p:nvSpPr>
        <p:spPr>
          <a:xfrm>
            <a:off x="4283968" y="6173359"/>
            <a:ext cx="61584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Ref: Susana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Izquierdo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Bermudez, email 8/24/2023</a:t>
            </a:r>
          </a:p>
        </p:txBody>
      </p:sp>
    </p:spTree>
    <p:extLst>
      <p:ext uri="{BB962C8B-B14F-4D97-AF65-F5344CB8AC3E}">
        <p14:creationId xmlns:p14="http://schemas.microsoft.com/office/powerpoint/2010/main" val="1215587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165C9-E31A-7295-6FD0-5FC00225A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Test with Coil CR110 </a:t>
            </a:r>
            <a:br>
              <a:rPr lang="en-US" dirty="0"/>
            </a:br>
            <a:r>
              <a:rPr lang="en-US" dirty="0"/>
              <a:t>(HCMQXFBC08-CR000110)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63B3E53-C0B7-BE91-0AA2-FE14FAE4B4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6600" y="2285382"/>
            <a:ext cx="6550800" cy="386443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6EEAC-D060-372B-D214-B40F0D82B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62A88-7016-E325-3493-BC4517D5D8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CERN – AUP Coil WG Mtg. Aug 24, 2023 – QXFA146 Midplane Delamination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7FE4FE-09F7-9AE2-25D4-596AF24071CF}"/>
              </a:ext>
            </a:extLst>
          </p:cNvPr>
          <p:cNvSpPr txBox="1"/>
          <p:nvPr/>
        </p:nvSpPr>
        <p:spPr>
          <a:xfrm>
            <a:off x="109389" y="1331275"/>
            <a:ext cx="9046800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“Here the issue we had in coil 110 (the mid-plane shims were sticking). It is much more localized, but it didn’t show up as a limitation up to 16 kA. Actually it was the coil that never quench in BP2, neither with the trim current test (P4 in that plot)”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Ref: Susana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Izquierdo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Bermudez, email 8/24/2023</a:t>
            </a:r>
          </a:p>
        </p:txBody>
      </p:sp>
    </p:spTree>
    <p:extLst>
      <p:ext uri="{BB962C8B-B14F-4D97-AF65-F5344CB8AC3E}">
        <p14:creationId xmlns:p14="http://schemas.microsoft.com/office/powerpoint/2010/main" val="18726272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8EF391-2BAD-45F4-B22E-736040720C99}">
  <ds:schemaRefs>
    <ds:schemaRef ds:uri="http://schemas.microsoft.com/office/2006/metadata/properties"/>
    <ds:schemaRef ds:uri="http://purl.org/dc/terms/"/>
    <ds:schemaRef ds:uri="8946e33d-fd2f-4ae4-8ee9-d90c129cdf9e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47515</TotalTime>
  <Words>445</Words>
  <Application>Microsoft Office PowerPoint</Application>
  <PresentationFormat>On-screen Show (4:3)</PresentationFormat>
  <Paragraphs>43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Thème Office</vt:lpstr>
      <vt:lpstr>QXFA146 Midplane Delamination</vt:lpstr>
      <vt:lpstr>QXFA146 Midplane Delamination</vt:lpstr>
      <vt:lpstr>Fuji Film Tests</vt:lpstr>
      <vt:lpstr>Fuji Film Test Results</vt:lpstr>
      <vt:lpstr>Dial Indicator Tests</vt:lpstr>
      <vt:lpstr>Dial Indicator Tests</vt:lpstr>
      <vt:lpstr>Coil CR110 – Mid-plane</vt:lpstr>
      <vt:lpstr>Magnet Test with Coil CR110  (HCMQXFBC08-CR000110)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Alfred R Nobrega</cp:lastModifiedBy>
  <cp:revision>1046</cp:revision>
  <cp:lastPrinted>2020-05-13T14:08:58Z</cp:lastPrinted>
  <dcterms:created xsi:type="dcterms:W3CDTF">2016-03-23T12:58:39Z</dcterms:created>
  <dcterms:modified xsi:type="dcterms:W3CDTF">2024-12-11T23:37:27Z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