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pptx" ContentType="application/vnd.openxmlformats-officedocument.presentationml.presentation"/>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0"/>
  </p:notesMasterIdLst>
  <p:handoutMasterIdLst>
    <p:handoutMasterId r:id="rId11"/>
  </p:handoutMasterIdLst>
  <p:sldIdLst>
    <p:sldId id="263" r:id="rId5"/>
    <p:sldId id="264" r:id="rId6"/>
    <p:sldId id="267" r:id="rId7"/>
    <p:sldId id="265" r:id="rId8"/>
    <p:sldId id="268" r:id="rId9"/>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80">
          <p15:clr>
            <a:srgbClr val="A4A3A4"/>
          </p15:clr>
        </p15:guide>
        <p15:guide id="2" pos="2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699"/>
    <a:srgbClr val="B4C6E7"/>
    <a:srgbClr val="FFCC00"/>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273" autoAdjust="0"/>
    <p:restoredTop sz="96407" autoAdjust="0"/>
  </p:normalViewPr>
  <p:slideViewPr>
    <p:cSldViewPr snapToObjects="1" showGuides="1">
      <p:cViewPr varScale="1">
        <p:scale>
          <a:sx n="89" d="100"/>
          <a:sy n="89" d="100"/>
        </p:scale>
        <p:origin x="660" y="78"/>
      </p:cViewPr>
      <p:guideLst>
        <p:guide orient="horz" pos="4080"/>
        <p:guide pos="240"/>
      </p:guideLst>
    </p:cSldViewPr>
  </p:slideViewPr>
  <p:notesTextViewPr>
    <p:cViewPr>
      <p:scale>
        <a:sx n="3" d="2"/>
        <a:sy n="3" d="2"/>
      </p:scale>
      <p:origin x="0" y="0"/>
    </p:cViewPr>
  </p:notesTextViewPr>
  <p:sorterViewPr>
    <p:cViewPr>
      <p:scale>
        <a:sx n="73" d="100"/>
        <a:sy n="73"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3F5CDDF-3246-6843-A314-FDDEB3F3DF8E}" type="datetimeFigureOut">
              <a:rPr lang="fr-FR" smtClean="0"/>
              <a:pPr/>
              <a:t>12/12/2024</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C405983-79D5-E84D-A19B-6B5F52179104}" type="slidenum">
              <a:rPr lang="fr-FR" smtClean="0"/>
              <a:pPr/>
              <a:t>‹#›</a:t>
            </a:fld>
            <a:endParaRPr lang="fr-FR"/>
          </a:p>
        </p:txBody>
      </p:sp>
    </p:spTree>
    <p:extLst>
      <p:ext uri="{BB962C8B-B14F-4D97-AF65-F5344CB8AC3E}">
        <p14:creationId xmlns:p14="http://schemas.microsoft.com/office/powerpoint/2010/main" val="23604308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1D8F6D-3354-BF4D-834B-467E3215D30A}" type="datetimeFigureOut">
              <a:rPr lang="fr-FR" smtClean="0"/>
              <a:pPr/>
              <a:t>12/12/2024</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4B141A-D04E-DD49-88DC-EFA90428BA41}" type="slidenum">
              <a:rPr lang="fr-FR" smtClean="0"/>
              <a:pPr/>
              <a:t>‹#›</a:t>
            </a:fld>
            <a:endParaRPr lang="fr-FR"/>
          </a:p>
        </p:txBody>
      </p:sp>
    </p:spTree>
    <p:extLst>
      <p:ext uri="{BB962C8B-B14F-4D97-AF65-F5344CB8AC3E}">
        <p14:creationId xmlns:p14="http://schemas.microsoft.com/office/powerpoint/2010/main" val="375358721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4B141A-D04E-DD49-88DC-EFA90428BA41}" type="slidenum">
              <a:rPr lang="fr-FR" smtClean="0"/>
              <a:pPr/>
              <a:t>1</a:t>
            </a:fld>
            <a:endParaRPr lang="fr-FR"/>
          </a:p>
        </p:txBody>
      </p:sp>
    </p:spTree>
    <p:extLst>
      <p:ext uri="{BB962C8B-B14F-4D97-AF65-F5344CB8AC3E}">
        <p14:creationId xmlns:p14="http://schemas.microsoft.com/office/powerpoint/2010/main" val="1014498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371600" y="2819400"/>
            <a:ext cx="7200000" cy="1800000"/>
          </a:xfrm>
        </p:spPr>
        <p:txBody>
          <a:bodyPr lIns="0" tIns="0" rIns="0" bIns="0" anchor="t" anchorCtr="0">
            <a:noAutofit/>
          </a:bodyPr>
          <a:lstStyle>
            <a:lvl1pPr algn="l">
              <a:defRPr sz="2800" b="1" baseline="0">
                <a:solidFill>
                  <a:schemeClr val="accent5"/>
                </a:solidFill>
              </a:defRPr>
            </a:lvl1pPr>
          </a:lstStyle>
          <a:p>
            <a:r>
              <a:rPr lang="en-GB" noProof="0"/>
              <a:t>Presentation title - line 1 - Arial 30pt - bold HiLumi dark grey - line 2</a:t>
            </a:r>
            <a:br>
              <a:rPr lang="en-GB" noProof="0"/>
            </a:br>
            <a:r>
              <a:rPr lang="en-GB" noProof="0"/>
              <a:t>line 3</a:t>
            </a:r>
            <a:br>
              <a:rPr lang="en-GB" noProof="0"/>
            </a:br>
            <a:r>
              <a:rPr lang="en-GB" noProof="0"/>
              <a:t>line 4   </a:t>
            </a:r>
          </a:p>
        </p:txBody>
      </p:sp>
      <p:sp>
        <p:nvSpPr>
          <p:cNvPr id="3" name="Sous-titre 2"/>
          <p:cNvSpPr>
            <a:spLocks noGrp="1"/>
          </p:cNvSpPr>
          <p:nvPr>
            <p:ph type="subTitle" idx="1" hasCustomPrompt="1"/>
          </p:nvPr>
        </p:nvSpPr>
        <p:spPr>
          <a:xfrm>
            <a:off x="1371600" y="4800600"/>
            <a:ext cx="6480000" cy="990600"/>
          </a:xfrm>
        </p:spPr>
        <p:txBody>
          <a:bodyPr lIns="0" tIns="0" rIns="0" bIns="0">
            <a:normAutofit/>
          </a:bodyPr>
          <a:lstStyle>
            <a:lvl1pPr marL="0" indent="0" algn="l">
              <a:buNone/>
              <a:defRPr sz="2000" b="0" baseline="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err="1"/>
              <a:t>Author(s</a:t>
            </a:r>
            <a:r>
              <a:rPr lang="en-GB" noProof="0" dirty="0"/>
              <a:t>)  - Arial 20 pt – </a:t>
            </a:r>
            <a:r>
              <a:rPr lang="en-GB" noProof="0" dirty="0" err="1"/>
              <a:t>HiLumi</a:t>
            </a:r>
            <a:r>
              <a:rPr lang="en-GB" noProof="0" dirty="0"/>
              <a:t> dark grey</a:t>
            </a:r>
          </a:p>
        </p:txBody>
      </p:sp>
      <p:sp>
        <p:nvSpPr>
          <p:cNvPr id="6" name="Espace réservé du numéro de diapositive 5"/>
          <p:cNvSpPr>
            <a:spLocks noGrp="1"/>
          </p:cNvSpPr>
          <p:nvPr>
            <p:ph type="sldNum" sz="quarter" idx="12"/>
          </p:nvPr>
        </p:nvSpPr>
        <p:spPr>
          <a:xfrm>
            <a:off x="8686800" y="6356350"/>
            <a:ext cx="360000" cy="360000"/>
          </a:xfrm>
          <a:ln>
            <a:solidFill>
              <a:srgbClr val="2BABAD"/>
            </a:solidFill>
          </a:ln>
        </p:spPr>
        <p:txBody>
          <a:bodyPr lIns="0" tIns="0" rIns="0" bIns="0" anchor="b" anchorCtr="0"/>
          <a:lstStyle>
            <a:lvl1pPr>
              <a:defRPr>
                <a:solidFill>
                  <a:schemeClr val="bg1"/>
                </a:solidFill>
              </a:defRPr>
            </a:lvl1pPr>
          </a:lstStyle>
          <a:p>
            <a:fld id="{BFDCA1C4-9514-7B4F-976F-D92F7E296653}" type="slidenum">
              <a:rPr lang="fr-FR" smtClean="0"/>
              <a:pPr/>
              <a:t>‹#›</a:t>
            </a:fld>
            <a:endParaRPr lang="fr-FR" dirty="0"/>
          </a:p>
        </p:txBody>
      </p:sp>
      <p:sp>
        <p:nvSpPr>
          <p:cNvPr id="15" name="Espace réservé du texte 14"/>
          <p:cNvSpPr>
            <a:spLocks noGrp="1"/>
          </p:cNvSpPr>
          <p:nvPr>
            <p:ph type="body" sz="quarter" idx="14" hasCustomPrompt="1"/>
          </p:nvPr>
        </p:nvSpPr>
        <p:spPr>
          <a:xfrm>
            <a:off x="1371600" y="5899150"/>
            <a:ext cx="6480000" cy="349250"/>
          </a:xfrm>
        </p:spPr>
        <p:txBody>
          <a:bodyPr>
            <a:normAutofit/>
          </a:bodyPr>
          <a:lstStyle>
            <a:lvl1pPr marL="342900" marR="0" indent="-342900" algn="l" defTabSz="457200" rtl="0" eaLnBrk="1" fontAlgn="auto" latinLnBrk="0" hangingPunct="1">
              <a:lnSpc>
                <a:spcPct val="100000"/>
              </a:lnSpc>
              <a:spcBef>
                <a:spcPct val="20000"/>
              </a:spcBef>
              <a:spcAft>
                <a:spcPts val="0"/>
              </a:spcAft>
              <a:buClr>
                <a:schemeClr val="accent6"/>
              </a:buClr>
              <a:buSzTx/>
              <a:buFontTx/>
              <a:buNone/>
              <a:tabLst/>
              <a:defRPr sz="1600">
                <a:solidFill>
                  <a:schemeClr val="bg2"/>
                </a:solidFill>
              </a:defRPr>
            </a:lvl1pPr>
            <a:lvl2pPr>
              <a:buFontTx/>
              <a:buNone/>
              <a:defRPr/>
            </a:lvl2pPr>
            <a:lvl3pPr>
              <a:buFontTx/>
              <a:buNone/>
              <a:defRPr/>
            </a:lvl3pPr>
            <a:lvl4pPr>
              <a:buFontTx/>
              <a:buNone/>
              <a:defRPr/>
            </a:lvl4pPr>
            <a:lvl5pPr>
              <a:buFontTx/>
              <a:buNone/>
              <a:defRPr/>
            </a:lvl5pPr>
          </a:lstStyle>
          <a:p>
            <a:pPr marL="342900" marR="0" lvl="0" indent="-342900" algn="l" defTabSz="457200" rtl="0" eaLnBrk="1" fontAlgn="auto" latinLnBrk="0" hangingPunct="1">
              <a:lnSpc>
                <a:spcPct val="100000"/>
              </a:lnSpc>
              <a:spcBef>
                <a:spcPct val="20000"/>
              </a:spcBef>
              <a:spcAft>
                <a:spcPts val="0"/>
              </a:spcAft>
              <a:buClr>
                <a:schemeClr val="accent6"/>
              </a:buClr>
              <a:buSzTx/>
              <a:buFontTx/>
              <a:buNone/>
              <a:tabLst/>
              <a:defRPr/>
            </a:pPr>
            <a:r>
              <a:rPr kumimoji="0" lang="en-GB" sz="1600" b="0" i="0" u="none" strike="noStrike" kern="1200" cap="none" spc="0" normalizeH="0" baseline="0" noProof="0">
                <a:ln>
                  <a:noFill/>
                </a:ln>
                <a:solidFill>
                  <a:schemeClr val="bg2"/>
                </a:solidFill>
                <a:effectLst/>
                <a:uLnTx/>
                <a:uFillTx/>
                <a:latin typeface="+mn-lt"/>
                <a:ea typeface="+mn-ea"/>
                <a:cs typeface="+mn-cs"/>
              </a:rPr>
              <a:t>Conference - Location - Date</a:t>
            </a:r>
          </a:p>
          <a:p>
            <a:pPr lvl="0"/>
            <a:endParaRPr lang="en-GB" noProof="0"/>
          </a:p>
        </p:txBody>
      </p:sp>
      <p:sp>
        <p:nvSpPr>
          <p:cNvPr id="7" name="Footer Placeholder 4">
            <a:extLst>
              <a:ext uri="{FF2B5EF4-FFF2-40B4-BE49-F238E27FC236}">
                <a16:creationId xmlns:a16="http://schemas.microsoft.com/office/drawing/2014/main" id="{7AF289B4-A20D-8546-820F-224929B92EE9}"/>
              </a:ext>
            </a:extLst>
          </p:cNvPr>
          <p:cNvSpPr>
            <a:spLocks noGrp="1"/>
          </p:cNvSpPr>
          <p:nvPr>
            <p:ph type="ftr" sz="quarter" idx="3"/>
          </p:nvPr>
        </p:nvSpPr>
        <p:spPr>
          <a:xfrm>
            <a:off x="1981200" y="6356350"/>
            <a:ext cx="6550800" cy="360000"/>
          </a:xfrm>
        </p:spPr>
        <p:txBody>
          <a:bodyPr/>
          <a:lstStyle/>
          <a:p>
            <a:r>
              <a:rPr lang="en-US"/>
              <a:t>QXFA121 Reacted Coil Lead Displacement – February 12, 2020</a:t>
            </a:r>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nchorCtr="1"/>
          <a:lstStyle/>
          <a:p>
            <a:r>
              <a:rPr lang="en-GB" noProof="0"/>
              <a:t>Slide title – line 1 – Arial 30 pt – HiLumi blue</a:t>
            </a:r>
            <a:br>
              <a:rPr lang="en-GB" noProof="0"/>
            </a:br>
            <a:r>
              <a:rPr lang="en-GB" noProof="0"/>
              <a:t>Slide title – line 2 – Arial 30 pt – HiLumi blue</a:t>
            </a:r>
          </a:p>
        </p:txBody>
      </p:sp>
      <p:sp>
        <p:nvSpPr>
          <p:cNvPr id="3" name="Espace réservé du contenu 2"/>
          <p:cNvSpPr>
            <a:spLocks noGrp="1"/>
          </p:cNvSpPr>
          <p:nvPr>
            <p:ph idx="1" hasCustomPrompt="1"/>
          </p:nvPr>
        </p:nvSpPr>
        <p:spPr>
          <a:xfrm>
            <a:off x="612000" y="1219200"/>
            <a:ext cx="7920000" cy="4906963"/>
          </a:xfrm>
        </p:spPr>
        <p:txBody>
          <a:bodyPr lIns="0" tIns="0" rIns="0" bIns="0"/>
          <a:lstStyle/>
          <a:p>
            <a:pPr lvl="0"/>
            <a:r>
              <a:rPr lang="en-GB" noProof="0" dirty="0"/>
              <a:t>Click to modify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Espace réservé du numéro de diapositive 5"/>
          <p:cNvSpPr>
            <a:spLocks noGrp="1"/>
          </p:cNvSpPr>
          <p:nvPr>
            <p:ph type="sldNum" sz="quarter" idx="12"/>
          </p:nvPr>
        </p:nvSpPr>
        <p:spPr/>
        <p:txBody>
          <a:bodyPr/>
          <a:lstStyle/>
          <a:p>
            <a:fld id="{BFDCA1C4-9514-7B4F-976F-D92F7E296653}" type="slidenum">
              <a:rPr lang="fr-FR" smtClean="0"/>
              <a:pPr/>
              <a:t>‹#›</a:t>
            </a:fld>
            <a:endParaRPr lang="fr-FR"/>
          </a:p>
        </p:txBody>
      </p:sp>
      <p:sp>
        <p:nvSpPr>
          <p:cNvPr id="7" name="Footer Placeholder 4">
            <a:extLst>
              <a:ext uri="{FF2B5EF4-FFF2-40B4-BE49-F238E27FC236}">
                <a16:creationId xmlns:a16="http://schemas.microsoft.com/office/drawing/2014/main" id="{54243A9A-9BE1-474F-94E0-BE7B890B8669}"/>
              </a:ext>
            </a:extLst>
          </p:cNvPr>
          <p:cNvSpPr>
            <a:spLocks noGrp="1"/>
          </p:cNvSpPr>
          <p:nvPr>
            <p:ph type="ftr" sz="quarter" idx="3"/>
          </p:nvPr>
        </p:nvSpPr>
        <p:spPr>
          <a:xfrm>
            <a:off x="1981200" y="6356350"/>
            <a:ext cx="6550800" cy="360000"/>
          </a:xfrm>
        </p:spPr>
        <p:txBody>
          <a:bodyPr/>
          <a:lstStyle/>
          <a:p>
            <a:r>
              <a:rPr lang="en-US"/>
              <a:t>QXFA121 Reacted Coil Lead Displacement – February 12, 2020</a:t>
            </a:r>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hasCustomPrompt="1"/>
          </p:nvPr>
        </p:nvSpPr>
        <p:spPr>
          <a:xfrm>
            <a:off x="457200" y="1215232"/>
            <a:ext cx="4040188"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 </a:t>
            </a:r>
          </a:p>
        </p:txBody>
      </p:sp>
      <p:sp>
        <p:nvSpPr>
          <p:cNvPr id="4" name="Espace réservé du contenu 3"/>
          <p:cNvSpPr>
            <a:spLocks noGrp="1"/>
          </p:cNvSpPr>
          <p:nvPr>
            <p:ph sz="half" idx="2" hasCustomPrompt="1"/>
          </p:nvPr>
        </p:nvSpPr>
        <p:spPr>
          <a:xfrm>
            <a:off x="457200" y="2057400"/>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texte 4"/>
          <p:cNvSpPr>
            <a:spLocks noGrp="1"/>
          </p:cNvSpPr>
          <p:nvPr>
            <p:ph type="body" sz="quarter" idx="3" hasCustomPrompt="1"/>
          </p:nvPr>
        </p:nvSpPr>
        <p:spPr>
          <a:xfrm>
            <a:off x="4645025" y="1215232"/>
            <a:ext cx="4041775"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a:t>
            </a:r>
          </a:p>
        </p:txBody>
      </p:sp>
      <p:sp>
        <p:nvSpPr>
          <p:cNvPr id="6" name="Espace réservé du contenu 5"/>
          <p:cNvSpPr>
            <a:spLocks noGrp="1"/>
          </p:cNvSpPr>
          <p:nvPr>
            <p:ph sz="quarter" idx="4" hasCustomPrompt="1"/>
          </p:nvPr>
        </p:nvSpPr>
        <p:spPr>
          <a:xfrm>
            <a:off x="4645025" y="2057400"/>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Espace réservé du numéro de diapositive 8"/>
          <p:cNvSpPr>
            <a:spLocks noGrp="1"/>
          </p:cNvSpPr>
          <p:nvPr>
            <p:ph type="sldNum" sz="quarter" idx="12"/>
          </p:nvPr>
        </p:nvSpPr>
        <p:spPr/>
        <p:txBody>
          <a:bodyPr/>
          <a:lstStyle/>
          <a:p>
            <a:fld id="{BFDCA1C4-9514-7B4F-976F-D92F7E296653}" type="slidenum">
              <a:rPr lang="fr-FR" smtClean="0"/>
              <a:pPr/>
              <a:t>‹#›</a:t>
            </a:fld>
            <a:endParaRPr lang="fr-FR"/>
          </a:p>
        </p:txBody>
      </p:sp>
      <p:sp>
        <p:nvSpPr>
          <p:cNvPr id="10" name="Footer Placeholder 4">
            <a:extLst>
              <a:ext uri="{FF2B5EF4-FFF2-40B4-BE49-F238E27FC236}">
                <a16:creationId xmlns:a16="http://schemas.microsoft.com/office/drawing/2014/main" id="{C2158561-15A4-6C46-8971-CBB5B9C53BFB}"/>
              </a:ext>
            </a:extLst>
          </p:cNvPr>
          <p:cNvSpPr>
            <a:spLocks noGrp="1"/>
          </p:cNvSpPr>
          <p:nvPr>
            <p:ph type="ftr" sz="quarter" idx="13"/>
          </p:nvPr>
        </p:nvSpPr>
        <p:spPr>
          <a:xfrm>
            <a:off x="1981200" y="6356350"/>
            <a:ext cx="6550800" cy="360000"/>
          </a:xfrm>
        </p:spPr>
        <p:txBody>
          <a:bodyPr/>
          <a:lstStyle/>
          <a:p>
            <a:r>
              <a:rPr lang="en-US"/>
              <a:t>QXFA121 Reacted Coil Lead Displacement – February 12, 2020</a:t>
            </a:r>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a:t>Slide title – line 1 – Arial 30 pt – HiLumi blue</a:t>
            </a:r>
            <a:br>
              <a:rPr lang="en-GB" noProof="0"/>
            </a:br>
            <a:r>
              <a:rPr lang="en-GB" noProof="0"/>
              <a:t>Slide title – line 2 – Arial 30 pt – HiLumi blue</a:t>
            </a:r>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a:p>
        </p:txBody>
      </p:sp>
      <p:sp>
        <p:nvSpPr>
          <p:cNvPr id="6" name="Footer Placeholder 4">
            <a:extLst>
              <a:ext uri="{FF2B5EF4-FFF2-40B4-BE49-F238E27FC236}">
                <a16:creationId xmlns:a16="http://schemas.microsoft.com/office/drawing/2014/main" id="{BF409759-FF9E-CD40-BCA2-05AD3452F284}"/>
              </a:ext>
            </a:extLst>
          </p:cNvPr>
          <p:cNvSpPr>
            <a:spLocks noGrp="1"/>
          </p:cNvSpPr>
          <p:nvPr>
            <p:ph type="ftr" sz="quarter" idx="3"/>
          </p:nvPr>
        </p:nvSpPr>
        <p:spPr>
          <a:xfrm>
            <a:off x="1981200" y="6356350"/>
            <a:ext cx="6550800" cy="360000"/>
          </a:xfrm>
        </p:spPr>
        <p:txBody>
          <a:bodyPr/>
          <a:lstStyle/>
          <a:p>
            <a:r>
              <a:rPr lang="en-US"/>
              <a:t>QXFA121 Reacted Coil Lead Displacement – February 12, 2020</a:t>
            </a:r>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BFDCA1C4-9514-7B4F-976F-D92F7E296653}" type="slidenum">
              <a:rPr lang="fr-FR" smtClean="0"/>
              <a:pPr/>
              <a:t>‹#›</a:t>
            </a:fld>
            <a:endParaRPr lang="fr-FR"/>
          </a:p>
        </p:txBody>
      </p:sp>
      <p:sp>
        <p:nvSpPr>
          <p:cNvPr id="5" name="Footer Placeholder 4">
            <a:extLst>
              <a:ext uri="{FF2B5EF4-FFF2-40B4-BE49-F238E27FC236}">
                <a16:creationId xmlns:a16="http://schemas.microsoft.com/office/drawing/2014/main" id="{6CDC0678-C4FF-EE4B-808D-948246C40338}"/>
              </a:ext>
            </a:extLst>
          </p:cNvPr>
          <p:cNvSpPr>
            <a:spLocks noGrp="1"/>
          </p:cNvSpPr>
          <p:nvPr>
            <p:ph type="ftr" sz="quarter" idx="3"/>
          </p:nvPr>
        </p:nvSpPr>
        <p:spPr>
          <a:xfrm>
            <a:off x="1981200" y="6356350"/>
            <a:ext cx="6550800" cy="360000"/>
          </a:xfrm>
        </p:spPr>
        <p:txBody>
          <a:bodyPr/>
          <a:lstStyle/>
          <a:p>
            <a:r>
              <a:rPr lang="en-US"/>
              <a:t>QXFA121 Reacted Coil Lead Displacement – February 12, 2020</a:t>
            </a:r>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612000" y="457200"/>
            <a:ext cx="7920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noProof="0"/>
          </a:p>
        </p:txBody>
      </p:sp>
      <p:sp>
        <p:nvSpPr>
          <p:cNvPr id="4" name="Espace réservé du texte 3"/>
          <p:cNvSpPr>
            <a:spLocks noGrp="1"/>
          </p:cNvSpPr>
          <p:nvPr>
            <p:ph type="body" sz="half" idx="2" hasCustomPrompt="1"/>
          </p:nvPr>
        </p:nvSpPr>
        <p:spPr>
          <a:xfrm>
            <a:off x="612000" y="5105400"/>
            <a:ext cx="7920000" cy="990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a:t>Text – image caption – comments ....</a:t>
            </a:r>
          </a:p>
        </p:txBody>
      </p:sp>
      <p:sp>
        <p:nvSpPr>
          <p:cNvPr id="7" name="Espace réservé du numéro de diapositive 6"/>
          <p:cNvSpPr>
            <a:spLocks noGrp="1"/>
          </p:cNvSpPr>
          <p:nvPr>
            <p:ph type="sldNum" sz="quarter" idx="12"/>
          </p:nvPr>
        </p:nvSpPr>
        <p:spPr/>
        <p:txBody>
          <a:bodyPr/>
          <a:lstStyle/>
          <a:p>
            <a:fld id="{BFDCA1C4-9514-7B4F-976F-D92F7E296653}" type="slidenum">
              <a:rPr lang="fr-FR" smtClean="0"/>
              <a:pPr/>
              <a:t>‹#›</a:t>
            </a:fld>
            <a:endParaRPr lang="fr-FR"/>
          </a:p>
        </p:txBody>
      </p:sp>
      <p:sp>
        <p:nvSpPr>
          <p:cNvPr id="9" name="Espace réservé du contenu 8"/>
          <p:cNvSpPr>
            <a:spLocks noGrp="1"/>
          </p:cNvSpPr>
          <p:nvPr>
            <p:ph sz="quarter" idx="14" hasCustomPrompt="1"/>
          </p:nvPr>
        </p:nvSpPr>
        <p:spPr>
          <a:xfrm>
            <a:off x="613550" y="4648200"/>
            <a:ext cx="7918450" cy="381000"/>
          </a:xfrm>
        </p:spPr>
        <p:txBody>
          <a:bodyPr/>
          <a:lstStyle>
            <a:lvl1pPr>
              <a:buFontTx/>
              <a:buNone/>
              <a:defRPr sz="1800">
                <a:solidFill>
                  <a:schemeClr val="bg2"/>
                </a:solidFill>
              </a:defRPr>
            </a:lvl1pPr>
          </a:lstStyle>
          <a:p>
            <a:pPr lvl="0"/>
            <a:r>
              <a:rPr lang="en-GB" dirty="0"/>
              <a:t>Image title</a:t>
            </a:r>
          </a:p>
        </p:txBody>
      </p:sp>
      <p:sp>
        <p:nvSpPr>
          <p:cNvPr id="8" name="Footer Placeholder 4">
            <a:extLst>
              <a:ext uri="{FF2B5EF4-FFF2-40B4-BE49-F238E27FC236}">
                <a16:creationId xmlns:a16="http://schemas.microsoft.com/office/drawing/2014/main" id="{1AB84FB2-61C3-0F49-99A3-609B4E15E3D8}"/>
              </a:ext>
            </a:extLst>
          </p:cNvPr>
          <p:cNvSpPr>
            <a:spLocks noGrp="1"/>
          </p:cNvSpPr>
          <p:nvPr>
            <p:ph type="ftr" sz="quarter" idx="3"/>
          </p:nvPr>
        </p:nvSpPr>
        <p:spPr>
          <a:xfrm>
            <a:off x="1981200" y="6356350"/>
            <a:ext cx="6550800" cy="360000"/>
          </a:xfrm>
        </p:spPr>
        <p:txBody>
          <a:bodyPr/>
          <a:lstStyle/>
          <a:p>
            <a:r>
              <a:rPr lang="en-US"/>
              <a:t>QXFA121 Reacted Coil Lead Displacement – February 12, 2020</a:t>
            </a:r>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12000" y="180000"/>
            <a:ext cx="7920000" cy="720000"/>
          </a:xfrm>
          <a:prstGeom prst="rect">
            <a:avLst/>
          </a:prstGeom>
        </p:spPr>
        <p:txBody>
          <a:bodyPr vert="horz" lIns="0" tIns="0" rIns="0" bIns="0" rtlCol="0" anchor="ctr" anchorCtr="1">
            <a:noAutofit/>
          </a:body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p:nvPr>
        </p:nvSpPr>
        <p:spPr>
          <a:xfrm>
            <a:off x="612000" y="1371600"/>
            <a:ext cx="7920000" cy="4754563"/>
          </a:xfrm>
          <a:prstGeom prst="rect">
            <a:avLst/>
          </a:prstGeom>
        </p:spPr>
        <p:txBody>
          <a:bodyPr vert="horz" lIns="0" tIns="0" rIns="0" bIns="0" rtlCol="0">
            <a:normAutofit/>
          </a:bodyPr>
          <a:lstStyle/>
          <a:p>
            <a:pPr lvl="0"/>
            <a:r>
              <a:rPr lang="en-GB" noProof="0"/>
              <a:t>Click to edit Master texts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QXFA121 Reacted Coil Lead Displacement – February 12, 2020</a:t>
            </a:r>
            <a:endParaRPr lang="en-GB" dirty="0"/>
          </a:p>
        </p:txBody>
      </p:sp>
      <p:sp>
        <p:nvSpPr>
          <p:cNvPr id="6" name="Espace réservé du numéro de diapositive 5"/>
          <p:cNvSpPr>
            <a:spLocks noGrp="1"/>
          </p:cNvSpPr>
          <p:nvPr>
            <p:ph type="sldNum" sz="quarter" idx="4"/>
          </p:nvPr>
        </p:nvSpPr>
        <p:spPr>
          <a:xfrm>
            <a:off x="8686800" y="6356350"/>
            <a:ext cx="360000" cy="360000"/>
          </a:xfrm>
          <a:prstGeom prst="rect">
            <a:avLst/>
          </a:prstGeom>
        </p:spPr>
        <p:txBody>
          <a:bodyPr vert="horz" lIns="0" tIns="0" rIns="0" bIns="0" rtlCol="0" anchor="b"/>
          <a:lstStyle>
            <a:lvl1pPr algn="r">
              <a:defRPr sz="1200">
                <a:solidFill>
                  <a:schemeClr val="bg1"/>
                </a:solidFill>
              </a:defRPr>
            </a:lvl1pPr>
          </a:lstStyle>
          <a:p>
            <a:fld id="{BFDCA1C4-9514-7B4F-976F-D92F7E296653}" type="slidenum">
              <a:rPr lang="fr-FR" smtClean="0"/>
              <a:pPr/>
              <a:t>‹#›</a:t>
            </a:fld>
            <a:endParaRPr lang="fr-FR" dirty="0"/>
          </a:p>
        </p:txBody>
      </p:sp>
      <p:pic>
        <p:nvPicPr>
          <p:cNvPr id="7" name="Picture 6"/>
          <p:cNvPicPr>
            <a:picLocks noChangeAspect="1"/>
          </p:cNvPicPr>
          <p:nvPr userDrawn="1"/>
        </p:nvPicPr>
        <p:blipFill rotWithShape="1">
          <a:blip r:embed="rId9">
            <a:extLst>
              <a:ext uri="{28A0092B-C50C-407E-A947-70E740481C1C}">
                <a14:useLocalDpi xmlns:a14="http://schemas.microsoft.com/office/drawing/2010/main"/>
              </a:ext>
            </a:extLst>
          </a:blip>
          <a:srcRect/>
          <a:stretch/>
        </p:blipFill>
        <p:spPr>
          <a:xfrm>
            <a:off x="0" y="6212900"/>
            <a:ext cx="1907704" cy="645100"/>
          </a:xfrm>
          <a:prstGeom prst="rect">
            <a:avLst/>
          </a:prstGeom>
        </p:spPr>
      </p:pic>
      <p:pic>
        <p:nvPicPr>
          <p:cNvPr id="8" name="Picture 7">
            <a:extLst>
              <a:ext uri="{FF2B5EF4-FFF2-40B4-BE49-F238E27FC236}">
                <a16:creationId xmlns:a16="http://schemas.microsoft.com/office/drawing/2014/main" id="{BDF1A5C2-C27E-4B0A-AB73-E6C304C90981}"/>
              </a:ext>
            </a:extLst>
          </p:cNvPr>
          <p:cNvPicPr>
            <a:picLocks noChangeAspect="1"/>
          </p:cNvPicPr>
          <p:nvPr userDrawn="1"/>
        </p:nvPicPr>
        <p:blipFill rotWithShape="1">
          <a:blip r:embed="rId10"/>
          <a:srcRect r="76503"/>
          <a:stretch/>
        </p:blipFill>
        <p:spPr>
          <a:xfrm>
            <a:off x="1619672" y="6228601"/>
            <a:ext cx="639919" cy="59159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5" r:id="rId5"/>
    <p:sldLayoutId id="2147483657" r:id="rId6"/>
  </p:sldLayoutIdLst>
  <p:hf hdr="0" dt="0"/>
  <p:txStyles>
    <p:titleStyle>
      <a:lvl1pPr algn="ctr" defTabSz="457200" rtl="0" eaLnBrk="1" latinLnBrk="0" hangingPunct="1">
        <a:spcBef>
          <a:spcPct val="0"/>
        </a:spcBef>
        <a:buNone/>
        <a:defRPr sz="2800" b="1" kern="1200">
          <a:solidFill>
            <a:schemeClr val="bg2"/>
          </a:solidFill>
          <a:latin typeface="+mj-lt"/>
          <a:ea typeface="+mj-ea"/>
          <a:cs typeface="+mj-cs"/>
        </a:defRPr>
      </a:lvl1pPr>
    </p:titleStyle>
    <p:body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package" Target="../embeddings/Microsoft_PowerPoint_Presentation.pptx"/><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043608" y="2634656"/>
            <a:ext cx="7869223" cy="1658439"/>
          </a:xfrm>
        </p:spPr>
        <p:txBody>
          <a:bodyPr/>
          <a:lstStyle/>
          <a:p>
            <a:r>
              <a:rPr lang="en-GB" sz="3600" dirty="0"/>
              <a:t>QXFA121 Reacted Coil Lead Displacement</a:t>
            </a:r>
          </a:p>
        </p:txBody>
      </p:sp>
      <p:sp>
        <p:nvSpPr>
          <p:cNvPr id="3" name="Sous-titre 2"/>
          <p:cNvSpPr>
            <a:spLocks noGrp="1"/>
          </p:cNvSpPr>
          <p:nvPr>
            <p:ph type="subTitle" idx="1"/>
          </p:nvPr>
        </p:nvSpPr>
        <p:spPr>
          <a:xfrm>
            <a:off x="1371600" y="4307161"/>
            <a:ext cx="6480000" cy="1210071"/>
          </a:xfrm>
        </p:spPr>
        <p:txBody>
          <a:bodyPr>
            <a:normAutofit/>
          </a:bodyPr>
          <a:lstStyle/>
          <a:p>
            <a:r>
              <a:rPr lang="en-GB" dirty="0"/>
              <a:t>Fred Nobrega</a:t>
            </a:r>
          </a:p>
          <a:p>
            <a:r>
              <a:rPr lang="en-GB" dirty="0"/>
              <a:t>Giorgio Ambrosio</a:t>
            </a:r>
          </a:p>
        </p:txBody>
      </p:sp>
      <p:sp>
        <p:nvSpPr>
          <p:cNvPr id="4" name="Espace réservé du texte 3"/>
          <p:cNvSpPr>
            <a:spLocks noGrp="1"/>
          </p:cNvSpPr>
          <p:nvPr>
            <p:ph type="body" sz="quarter" idx="14"/>
          </p:nvPr>
        </p:nvSpPr>
        <p:spPr>
          <a:xfrm>
            <a:off x="1371600" y="5589240"/>
            <a:ext cx="6480000" cy="504056"/>
          </a:xfrm>
        </p:spPr>
        <p:txBody>
          <a:bodyPr>
            <a:normAutofit lnSpcReduction="10000"/>
          </a:bodyPr>
          <a:lstStyle/>
          <a:p>
            <a:r>
              <a:rPr lang="en-US" dirty="0"/>
              <a:t>Coil Working Group Meeting</a:t>
            </a:r>
          </a:p>
          <a:p>
            <a:r>
              <a:rPr lang="en-US" dirty="0"/>
              <a:t>February 12, 2020</a:t>
            </a:r>
            <a:endParaRPr lang="en-GB" dirty="0"/>
          </a:p>
        </p:txBody>
      </p:sp>
      <p:sp>
        <p:nvSpPr>
          <p:cNvPr id="8" name="Freeform 7"/>
          <p:cNvSpPr/>
          <p:nvPr/>
        </p:nvSpPr>
        <p:spPr>
          <a:xfrm>
            <a:off x="871672" y="908720"/>
            <a:ext cx="604431" cy="1286727"/>
          </a:xfrm>
          <a:custGeom>
            <a:avLst/>
            <a:gdLst>
              <a:gd name="connsiteX0" fmla="*/ 460739 w 604431"/>
              <a:gd name="connsiteY0" fmla="*/ 0 h 1286727"/>
              <a:gd name="connsiteX1" fmla="*/ 460739 w 604431"/>
              <a:gd name="connsiteY1" fmla="*/ 0 h 1286727"/>
              <a:gd name="connsiteX2" fmla="*/ 447677 w 604431"/>
              <a:gd name="connsiteY2" fmla="*/ 117566 h 1286727"/>
              <a:gd name="connsiteX3" fmla="*/ 421551 w 604431"/>
              <a:gd name="connsiteY3" fmla="*/ 156754 h 1286727"/>
              <a:gd name="connsiteX4" fmla="*/ 356237 w 604431"/>
              <a:gd name="connsiteY4" fmla="*/ 274320 h 1286727"/>
              <a:gd name="connsiteX5" fmla="*/ 330111 w 604431"/>
              <a:gd name="connsiteY5" fmla="*/ 313509 h 1286727"/>
              <a:gd name="connsiteX6" fmla="*/ 251734 w 604431"/>
              <a:gd name="connsiteY6" fmla="*/ 378823 h 1286727"/>
              <a:gd name="connsiteX7" fmla="*/ 225608 w 604431"/>
              <a:gd name="connsiteY7" fmla="*/ 418011 h 1286727"/>
              <a:gd name="connsiteX8" fmla="*/ 186419 w 604431"/>
              <a:gd name="connsiteY8" fmla="*/ 444137 h 1286727"/>
              <a:gd name="connsiteX9" fmla="*/ 134168 w 604431"/>
              <a:gd name="connsiteY9" fmla="*/ 522514 h 1286727"/>
              <a:gd name="connsiteX10" fmla="*/ 108042 w 604431"/>
              <a:gd name="connsiteY10" fmla="*/ 561703 h 1286727"/>
              <a:gd name="connsiteX11" fmla="*/ 68854 w 604431"/>
              <a:gd name="connsiteY11" fmla="*/ 679269 h 1286727"/>
              <a:gd name="connsiteX12" fmla="*/ 55791 w 604431"/>
              <a:gd name="connsiteY12" fmla="*/ 718457 h 1286727"/>
              <a:gd name="connsiteX13" fmla="*/ 42728 w 604431"/>
              <a:gd name="connsiteY13" fmla="*/ 757646 h 1286727"/>
              <a:gd name="connsiteX14" fmla="*/ 16602 w 604431"/>
              <a:gd name="connsiteY14" fmla="*/ 809897 h 1286727"/>
              <a:gd name="connsiteX15" fmla="*/ 16602 w 604431"/>
              <a:gd name="connsiteY15" fmla="*/ 1045029 h 1286727"/>
              <a:gd name="connsiteX16" fmla="*/ 55791 w 604431"/>
              <a:gd name="connsiteY16" fmla="*/ 1084217 h 1286727"/>
              <a:gd name="connsiteX17" fmla="*/ 121105 w 604431"/>
              <a:gd name="connsiteY17" fmla="*/ 1162594 h 1286727"/>
              <a:gd name="connsiteX18" fmla="*/ 173357 w 604431"/>
              <a:gd name="connsiteY18" fmla="*/ 1175657 h 1286727"/>
              <a:gd name="connsiteX19" fmla="*/ 199482 w 604431"/>
              <a:gd name="connsiteY19" fmla="*/ 1214846 h 1286727"/>
              <a:gd name="connsiteX20" fmla="*/ 238671 w 604431"/>
              <a:gd name="connsiteY20" fmla="*/ 1227909 h 1286727"/>
              <a:gd name="connsiteX21" fmla="*/ 277859 w 604431"/>
              <a:gd name="connsiteY21" fmla="*/ 1254034 h 1286727"/>
              <a:gd name="connsiteX22" fmla="*/ 369299 w 604431"/>
              <a:gd name="connsiteY22" fmla="*/ 1280160 h 1286727"/>
              <a:gd name="connsiteX23" fmla="*/ 591368 w 604431"/>
              <a:gd name="connsiteY23" fmla="*/ 1227909 h 1286727"/>
              <a:gd name="connsiteX24" fmla="*/ 604431 w 604431"/>
              <a:gd name="connsiteY24" fmla="*/ 1136469 h 1286727"/>
              <a:gd name="connsiteX25" fmla="*/ 578305 w 604431"/>
              <a:gd name="connsiteY25" fmla="*/ 757646 h 1286727"/>
              <a:gd name="connsiteX26" fmla="*/ 565242 w 604431"/>
              <a:gd name="connsiteY26" fmla="*/ 718457 h 1286727"/>
              <a:gd name="connsiteX27" fmla="*/ 578305 w 604431"/>
              <a:gd name="connsiteY27" fmla="*/ 235131 h 1286727"/>
              <a:gd name="connsiteX28" fmla="*/ 486865 w 604431"/>
              <a:gd name="connsiteY28" fmla="*/ 0 h 1286727"/>
              <a:gd name="connsiteX29" fmla="*/ 460739 w 604431"/>
              <a:gd name="connsiteY29" fmla="*/ 0 h 128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04431" h="1286727">
                <a:moveTo>
                  <a:pt x="460739" y="0"/>
                </a:moveTo>
                <a:lnTo>
                  <a:pt x="460739" y="0"/>
                </a:lnTo>
                <a:cubicBezTo>
                  <a:pt x="456385" y="39189"/>
                  <a:pt x="457240" y="79313"/>
                  <a:pt x="447677" y="117566"/>
                </a:cubicBezTo>
                <a:cubicBezTo>
                  <a:pt x="443869" y="132797"/>
                  <a:pt x="429340" y="143123"/>
                  <a:pt x="421551" y="156754"/>
                </a:cubicBezTo>
                <a:cubicBezTo>
                  <a:pt x="338365" y="302328"/>
                  <a:pt x="465035" y="100242"/>
                  <a:pt x="356237" y="274320"/>
                </a:cubicBezTo>
                <a:cubicBezTo>
                  <a:pt x="347916" y="287633"/>
                  <a:pt x="340162" y="301448"/>
                  <a:pt x="330111" y="313509"/>
                </a:cubicBezTo>
                <a:cubicBezTo>
                  <a:pt x="298682" y="351224"/>
                  <a:pt x="290264" y="353136"/>
                  <a:pt x="251734" y="378823"/>
                </a:cubicBezTo>
                <a:cubicBezTo>
                  <a:pt x="243025" y="391886"/>
                  <a:pt x="236709" y="406910"/>
                  <a:pt x="225608" y="418011"/>
                </a:cubicBezTo>
                <a:cubicBezTo>
                  <a:pt x="214506" y="429112"/>
                  <a:pt x="196757" y="432322"/>
                  <a:pt x="186419" y="444137"/>
                </a:cubicBezTo>
                <a:cubicBezTo>
                  <a:pt x="165743" y="467767"/>
                  <a:pt x="151585" y="496388"/>
                  <a:pt x="134168" y="522514"/>
                </a:cubicBezTo>
                <a:cubicBezTo>
                  <a:pt x="125459" y="535577"/>
                  <a:pt x="113007" y="546809"/>
                  <a:pt x="108042" y="561703"/>
                </a:cubicBezTo>
                <a:lnTo>
                  <a:pt x="68854" y="679269"/>
                </a:lnTo>
                <a:lnTo>
                  <a:pt x="55791" y="718457"/>
                </a:lnTo>
                <a:cubicBezTo>
                  <a:pt x="51437" y="731520"/>
                  <a:pt x="48886" y="745330"/>
                  <a:pt x="42728" y="757646"/>
                </a:cubicBezTo>
                <a:lnTo>
                  <a:pt x="16602" y="809897"/>
                </a:lnTo>
                <a:cubicBezTo>
                  <a:pt x="1443" y="900852"/>
                  <a:pt x="-11575" y="939366"/>
                  <a:pt x="16602" y="1045029"/>
                </a:cubicBezTo>
                <a:cubicBezTo>
                  <a:pt x="21362" y="1062879"/>
                  <a:pt x="43964" y="1070025"/>
                  <a:pt x="55791" y="1084217"/>
                </a:cubicBezTo>
                <a:cubicBezTo>
                  <a:pt x="80384" y="1113729"/>
                  <a:pt x="84677" y="1141778"/>
                  <a:pt x="121105" y="1162594"/>
                </a:cubicBezTo>
                <a:cubicBezTo>
                  <a:pt x="136693" y="1171501"/>
                  <a:pt x="155940" y="1171303"/>
                  <a:pt x="173357" y="1175657"/>
                </a:cubicBezTo>
                <a:cubicBezTo>
                  <a:pt x="182065" y="1188720"/>
                  <a:pt x="187223" y="1205038"/>
                  <a:pt x="199482" y="1214846"/>
                </a:cubicBezTo>
                <a:cubicBezTo>
                  <a:pt x="210234" y="1223448"/>
                  <a:pt x="226355" y="1221751"/>
                  <a:pt x="238671" y="1227909"/>
                </a:cubicBezTo>
                <a:cubicBezTo>
                  <a:pt x="252713" y="1234930"/>
                  <a:pt x="263817" y="1247013"/>
                  <a:pt x="277859" y="1254034"/>
                </a:cubicBezTo>
                <a:cubicBezTo>
                  <a:pt x="296599" y="1263404"/>
                  <a:pt x="352558" y="1275975"/>
                  <a:pt x="369299" y="1280160"/>
                </a:cubicBezTo>
                <a:cubicBezTo>
                  <a:pt x="434801" y="1275793"/>
                  <a:pt x="563973" y="1319226"/>
                  <a:pt x="591368" y="1227909"/>
                </a:cubicBezTo>
                <a:cubicBezTo>
                  <a:pt x="600215" y="1198418"/>
                  <a:pt x="600077" y="1166949"/>
                  <a:pt x="604431" y="1136469"/>
                </a:cubicBezTo>
                <a:cubicBezTo>
                  <a:pt x="598352" y="990576"/>
                  <a:pt x="610202" y="885233"/>
                  <a:pt x="578305" y="757646"/>
                </a:cubicBezTo>
                <a:cubicBezTo>
                  <a:pt x="574965" y="744288"/>
                  <a:pt x="569596" y="731520"/>
                  <a:pt x="565242" y="718457"/>
                </a:cubicBezTo>
                <a:cubicBezTo>
                  <a:pt x="569596" y="557348"/>
                  <a:pt x="578305" y="396298"/>
                  <a:pt x="578305" y="235131"/>
                </a:cubicBezTo>
                <a:cubicBezTo>
                  <a:pt x="578305" y="188617"/>
                  <a:pt x="608232" y="0"/>
                  <a:pt x="486865" y="0"/>
                </a:cubicBezTo>
                <a:lnTo>
                  <a:pt x="460739" y="0"/>
                </a:lnTo>
                <a:close/>
              </a:path>
            </a:pathLst>
          </a:cu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Image 11" descr="HLU-logoN-title.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52050" y="585575"/>
            <a:ext cx="3540430" cy="1534388"/>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287690" y="585575"/>
            <a:ext cx="4057610" cy="169129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9A072-9296-443C-8555-0847A06C94D7}"/>
              </a:ext>
            </a:extLst>
          </p:cNvPr>
          <p:cNvSpPr>
            <a:spLocks noGrp="1"/>
          </p:cNvSpPr>
          <p:nvPr>
            <p:ph type="title"/>
          </p:nvPr>
        </p:nvSpPr>
        <p:spPr/>
        <p:txBody>
          <a:bodyPr/>
          <a:lstStyle/>
          <a:p>
            <a:r>
              <a:rPr lang="en-US" dirty="0"/>
              <a:t>QXFA121 Prep for Impregnation</a:t>
            </a:r>
          </a:p>
        </p:txBody>
      </p:sp>
      <p:sp>
        <p:nvSpPr>
          <p:cNvPr id="3" name="Content Placeholder 2">
            <a:extLst>
              <a:ext uri="{FF2B5EF4-FFF2-40B4-BE49-F238E27FC236}">
                <a16:creationId xmlns:a16="http://schemas.microsoft.com/office/drawing/2014/main" id="{42B3B6C2-95D6-417C-AF7F-C86A9CCA01C3}"/>
              </a:ext>
            </a:extLst>
          </p:cNvPr>
          <p:cNvSpPr>
            <a:spLocks noGrp="1"/>
          </p:cNvSpPr>
          <p:nvPr>
            <p:ph idx="1"/>
          </p:nvPr>
        </p:nvSpPr>
        <p:spPr>
          <a:xfrm>
            <a:off x="612000" y="1219200"/>
            <a:ext cx="3311928" cy="4598377"/>
          </a:xfrm>
        </p:spPr>
        <p:txBody>
          <a:bodyPr>
            <a:normAutofit fontScale="92500" lnSpcReduction="10000"/>
          </a:bodyPr>
          <a:lstStyle/>
          <a:p>
            <a:r>
              <a:rPr lang="en-US" dirty="0"/>
              <a:t>The mandrel block stuck to the base plate. During the removal process the technician bumped the tip of the L2 lead. The lead was displaced in the plane of the mid-plane shim. </a:t>
            </a:r>
          </a:p>
          <a:p>
            <a:r>
              <a:rPr lang="en-US" dirty="0"/>
              <a:t>DR11968 was written.</a:t>
            </a:r>
          </a:p>
        </p:txBody>
      </p:sp>
      <p:sp>
        <p:nvSpPr>
          <p:cNvPr id="4" name="Slide Number Placeholder 3">
            <a:extLst>
              <a:ext uri="{FF2B5EF4-FFF2-40B4-BE49-F238E27FC236}">
                <a16:creationId xmlns:a16="http://schemas.microsoft.com/office/drawing/2014/main" id="{77682925-4FED-4D49-AA55-44888329DE8C}"/>
              </a:ext>
            </a:extLst>
          </p:cNvPr>
          <p:cNvSpPr>
            <a:spLocks noGrp="1"/>
          </p:cNvSpPr>
          <p:nvPr>
            <p:ph type="sldNum" sz="quarter" idx="12"/>
          </p:nvPr>
        </p:nvSpPr>
        <p:spPr/>
        <p:txBody>
          <a:bodyPr/>
          <a:lstStyle/>
          <a:p>
            <a:fld id="{BFDCA1C4-9514-7B4F-976F-D92F7E296653}" type="slidenum">
              <a:rPr lang="fr-FR" smtClean="0"/>
              <a:pPr/>
              <a:t>2</a:t>
            </a:fld>
            <a:endParaRPr lang="fr-FR"/>
          </a:p>
        </p:txBody>
      </p:sp>
      <p:sp>
        <p:nvSpPr>
          <p:cNvPr id="5" name="Footer Placeholder 4">
            <a:extLst>
              <a:ext uri="{FF2B5EF4-FFF2-40B4-BE49-F238E27FC236}">
                <a16:creationId xmlns:a16="http://schemas.microsoft.com/office/drawing/2014/main" id="{788A3410-7B84-4058-8D49-39CB815947FF}"/>
              </a:ext>
            </a:extLst>
          </p:cNvPr>
          <p:cNvSpPr>
            <a:spLocks noGrp="1"/>
          </p:cNvSpPr>
          <p:nvPr>
            <p:ph type="ftr" sz="quarter" idx="3"/>
          </p:nvPr>
        </p:nvSpPr>
        <p:spPr/>
        <p:txBody>
          <a:bodyPr/>
          <a:lstStyle/>
          <a:p>
            <a:r>
              <a:rPr lang="en-US"/>
              <a:t>QXFA121 Reacted Coil Lead Displacement – February 12, 2020</a:t>
            </a:r>
            <a:endParaRPr lang="en-GB" dirty="0"/>
          </a:p>
        </p:txBody>
      </p:sp>
      <p:pic>
        <p:nvPicPr>
          <p:cNvPr id="6" name="Picture 5" descr="A picture containing indoor, table, sitting, luggage&#10;&#10;Description automatically generated">
            <a:extLst>
              <a:ext uri="{FF2B5EF4-FFF2-40B4-BE49-F238E27FC236}">
                <a16:creationId xmlns:a16="http://schemas.microsoft.com/office/drawing/2014/main" id="{E8565B5D-B1B0-4629-BFF2-14C316FBB2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857312" y="914986"/>
            <a:ext cx="2086992" cy="1565244"/>
          </a:xfrm>
          <a:prstGeom prst="rect">
            <a:avLst/>
          </a:prstGeom>
        </p:spPr>
      </p:pic>
      <p:pic>
        <p:nvPicPr>
          <p:cNvPr id="7" name="Picture 6" descr="A picture containing sitting, holding, black, table&#10;&#10;Description automatically generated">
            <a:extLst>
              <a:ext uri="{FF2B5EF4-FFF2-40B4-BE49-F238E27FC236}">
                <a16:creationId xmlns:a16="http://schemas.microsoft.com/office/drawing/2014/main" id="{907C455A-B970-4414-AC99-2A00C6109E23}"/>
              </a:ext>
            </a:extLst>
          </p:cNvPr>
          <p:cNvPicPr>
            <a:picLocks noChangeAspect="1"/>
          </p:cNvPicPr>
          <p:nvPr/>
        </p:nvPicPr>
        <p:blipFill rotWithShape="1">
          <a:blip r:embed="rId3">
            <a:extLst>
              <a:ext uri="{28A0092B-C50C-407E-A947-70E740481C1C}">
                <a14:useLocalDpi xmlns:a14="http://schemas.microsoft.com/office/drawing/2010/main" val="0"/>
              </a:ext>
            </a:extLst>
          </a:blip>
          <a:srcRect t="18102" b="16118"/>
          <a:stretch/>
        </p:blipFill>
        <p:spPr>
          <a:xfrm>
            <a:off x="5985945" y="914986"/>
            <a:ext cx="3172681" cy="1565245"/>
          </a:xfrm>
          <a:prstGeom prst="rect">
            <a:avLst/>
          </a:prstGeom>
        </p:spPr>
      </p:pic>
      <p:pic>
        <p:nvPicPr>
          <p:cNvPr id="26" name="Picture 25" descr="A picture containing object, measure, sitting, wooden&#10;&#10;Description automatically generated">
            <a:extLst>
              <a:ext uri="{FF2B5EF4-FFF2-40B4-BE49-F238E27FC236}">
                <a16:creationId xmlns:a16="http://schemas.microsoft.com/office/drawing/2014/main" id="{C2CAC909-0EEF-4D15-BAEB-C0BEEFA74B50}"/>
              </a:ext>
            </a:extLst>
          </p:cNvPr>
          <p:cNvPicPr>
            <a:picLocks noChangeAspect="1"/>
          </p:cNvPicPr>
          <p:nvPr/>
        </p:nvPicPr>
        <p:blipFill>
          <a:blip r:embed="rId4"/>
          <a:stretch>
            <a:fillRect/>
          </a:stretch>
        </p:blipFill>
        <p:spPr>
          <a:xfrm>
            <a:off x="4499992" y="2636910"/>
            <a:ext cx="4310463" cy="3230490"/>
          </a:xfrm>
          <a:prstGeom prst="rect">
            <a:avLst/>
          </a:prstGeom>
        </p:spPr>
      </p:pic>
    </p:spTree>
    <p:extLst>
      <p:ext uri="{BB962C8B-B14F-4D97-AF65-F5344CB8AC3E}">
        <p14:creationId xmlns:p14="http://schemas.microsoft.com/office/powerpoint/2010/main" val="5691809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he roof of a building&#10;&#10;Description automatically generated">
            <a:extLst>
              <a:ext uri="{FF2B5EF4-FFF2-40B4-BE49-F238E27FC236}">
                <a16:creationId xmlns:a16="http://schemas.microsoft.com/office/drawing/2014/main" id="{8DD512D2-9481-4296-AD23-8E953D041476}"/>
              </a:ext>
            </a:extLst>
          </p:cNvPr>
          <p:cNvPicPr>
            <a:picLocks noChangeAspect="1"/>
          </p:cNvPicPr>
          <p:nvPr/>
        </p:nvPicPr>
        <p:blipFill>
          <a:blip r:embed="rId2"/>
          <a:stretch>
            <a:fillRect/>
          </a:stretch>
        </p:blipFill>
        <p:spPr>
          <a:xfrm>
            <a:off x="4774515" y="1700808"/>
            <a:ext cx="3923928" cy="2942946"/>
          </a:xfrm>
          <a:prstGeom prst="rect">
            <a:avLst/>
          </a:prstGeom>
        </p:spPr>
      </p:pic>
      <p:sp>
        <p:nvSpPr>
          <p:cNvPr id="2" name="Title 1">
            <a:extLst>
              <a:ext uri="{FF2B5EF4-FFF2-40B4-BE49-F238E27FC236}">
                <a16:creationId xmlns:a16="http://schemas.microsoft.com/office/drawing/2014/main" id="{4207901D-6105-4FDD-BA65-AD140D58FAA2}"/>
              </a:ext>
            </a:extLst>
          </p:cNvPr>
          <p:cNvSpPr>
            <a:spLocks noGrp="1"/>
          </p:cNvSpPr>
          <p:nvPr>
            <p:ph type="title"/>
          </p:nvPr>
        </p:nvSpPr>
        <p:spPr/>
        <p:txBody>
          <a:bodyPr/>
          <a:lstStyle/>
          <a:p>
            <a:r>
              <a:rPr lang="en-US" dirty="0"/>
              <a:t>Layer 2 Lead</a:t>
            </a:r>
          </a:p>
        </p:txBody>
      </p:sp>
      <p:sp>
        <p:nvSpPr>
          <p:cNvPr id="3" name="Content Placeholder 2">
            <a:extLst>
              <a:ext uri="{FF2B5EF4-FFF2-40B4-BE49-F238E27FC236}">
                <a16:creationId xmlns:a16="http://schemas.microsoft.com/office/drawing/2014/main" id="{17DBD547-7145-4974-9E0A-7D1F67469D23}"/>
              </a:ext>
            </a:extLst>
          </p:cNvPr>
          <p:cNvSpPr>
            <a:spLocks noGrp="1"/>
          </p:cNvSpPr>
          <p:nvPr>
            <p:ph idx="1"/>
          </p:nvPr>
        </p:nvSpPr>
        <p:spPr/>
        <p:txBody>
          <a:bodyPr/>
          <a:lstStyle/>
          <a:p>
            <a:r>
              <a:rPr lang="en-US" dirty="0"/>
              <a:t>No visible strand damage.</a:t>
            </a:r>
          </a:p>
        </p:txBody>
      </p:sp>
      <p:sp>
        <p:nvSpPr>
          <p:cNvPr id="4" name="Slide Number Placeholder 3">
            <a:extLst>
              <a:ext uri="{FF2B5EF4-FFF2-40B4-BE49-F238E27FC236}">
                <a16:creationId xmlns:a16="http://schemas.microsoft.com/office/drawing/2014/main" id="{686805D2-8989-42A5-ADBB-3D41DC655674}"/>
              </a:ext>
            </a:extLst>
          </p:cNvPr>
          <p:cNvSpPr>
            <a:spLocks noGrp="1"/>
          </p:cNvSpPr>
          <p:nvPr>
            <p:ph type="sldNum" sz="quarter" idx="12"/>
          </p:nvPr>
        </p:nvSpPr>
        <p:spPr/>
        <p:txBody>
          <a:bodyPr/>
          <a:lstStyle/>
          <a:p>
            <a:fld id="{BFDCA1C4-9514-7B4F-976F-D92F7E296653}" type="slidenum">
              <a:rPr lang="fr-FR" smtClean="0"/>
              <a:pPr/>
              <a:t>3</a:t>
            </a:fld>
            <a:endParaRPr lang="fr-FR"/>
          </a:p>
        </p:txBody>
      </p:sp>
      <p:sp>
        <p:nvSpPr>
          <p:cNvPr id="5" name="Footer Placeholder 4">
            <a:extLst>
              <a:ext uri="{FF2B5EF4-FFF2-40B4-BE49-F238E27FC236}">
                <a16:creationId xmlns:a16="http://schemas.microsoft.com/office/drawing/2014/main" id="{94EFF46A-7587-451E-8494-7D922326A28B}"/>
              </a:ext>
            </a:extLst>
          </p:cNvPr>
          <p:cNvSpPr>
            <a:spLocks noGrp="1"/>
          </p:cNvSpPr>
          <p:nvPr>
            <p:ph type="ftr" sz="quarter" idx="3"/>
          </p:nvPr>
        </p:nvSpPr>
        <p:spPr/>
        <p:txBody>
          <a:bodyPr/>
          <a:lstStyle/>
          <a:p>
            <a:r>
              <a:rPr lang="en-US"/>
              <a:t>QXFA121 Reacted Coil Lead Displacement – February 12, 2020</a:t>
            </a:r>
            <a:endParaRPr lang="en-GB" dirty="0"/>
          </a:p>
        </p:txBody>
      </p:sp>
      <p:pic>
        <p:nvPicPr>
          <p:cNvPr id="7" name="Picture 6">
            <a:extLst>
              <a:ext uri="{FF2B5EF4-FFF2-40B4-BE49-F238E27FC236}">
                <a16:creationId xmlns:a16="http://schemas.microsoft.com/office/drawing/2014/main" id="{A3C8AEF0-301A-4816-99B0-D4DFF120EB7C}"/>
              </a:ext>
            </a:extLst>
          </p:cNvPr>
          <p:cNvPicPr>
            <a:picLocks noChangeAspect="1"/>
          </p:cNvPicPr>
          <p:nvPr/>
        </p:nvPicPr>
        <p:blipFill>
          <a:blip r:embed="rId3"/>
          <a:stretch>
            <a:fillRect/>
          </a:stretch>
        </p:blipFill>
        <p:spPr>
          <a:xfrm>
            <a:off x="457201" y="1700808"/>
            <a:ext cx="3923928" cy="2942946"/>
          </a:xfrm>
          <a:prstGeom prst="rect">
            <a:avLst/>
          </a:prstGeom>
        </p:spPr>
      </p:pic>
      <p:sp>
        <p:nvSpPr>
          <p:cNvPr id="8" name="Oval 7">
            <a:extLst>
              <a:ext uri="{FF2B5EF4-FFF2-40B4-BE49-F238E27FC236}">
                <a16:creationId xmlns:a16="http://schemas.microsoft.com/office/drawing/2014/main" id="{473F8789-6343-4F9B-A5E6-C475ABC0E00D}"/>
              </a:ext>
            </a:extLst>
          </p:cNvPr>
          <p:cNvSpPr/>
          <p:nvPr/>
        </p:nvSpPr>
        <p:spPr>
          <a:xfrm>
            <a:off x="3032213" y="2063904"/>
            <a:ext cx="792088" cy="360040"/>
          </a:xfrm>
          <a:prstGeom prst="ellipse">
            <a:avLst/>
          </a:prstGeom>
          <a:noFill/>
          <a:ln w="19050">
            <a:solidFill>
              <a:schemeClr val="bg2">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B568F66-7199-4FDB-96AB-301E8FDB85F4}"/>
              </a:ext>
            </a:extLst>
          </p:cNvPr>
          <p:cNvSpPr/>
          <p:nvPr/>
        </p:nvSpPr>
        <p:spPr>
          <a:xfrm>
            <a:off x="6084168" y="2081808"/>
            <a:ext cx="1185225" cy="504056"/>
          </a:xfrm>
          <a:prstGeom prst="ellipse">
            <a:avLst/>
          </a:prstGeom>
          <a:noFill/>
          <a:ln w="19050">
            <a:solidFill>
              <a:schemeClr val="bg2">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The roof of a building&#10;&#10;Description automatically generated">
            <a:extLst>
              <a:ext uri="{FF2B5EF4-FFF2-40B4-BE49-F238E27FC236}">
                <a16:creationId xmlns:a16="http://schemas.microsoft.com/office/drawing/2014/main" id="{4BFDB6E0-9B20-4655-98E4-56869A1A329D}"/>
              </a:ext>
            </a:extLst>
          </p:cNvPr>
          <p:cNvPicPr>
            <a:picLocks noChangeAspect="1"/>
          </p:cNvPicPr>
          <p:nvPr/>
        </p:nvPicPr>
        <p:blipFill rotWithShape="1">
          <a:blip r:embed="rId2"/>
          <a:srcRect l="36832" t="14395" r="31971" b="68477"/>
          <a:stretch/>
        </p:blipFill>
        <p:spPr>
          <a:xfrm>
            <a:off x="2442397" y="3796351"/>
            <a:ext cx="4474519" cy="1842449"/>
          </a:xfrm>
          <a:prstGeom prst="rect">
            <a:avLst/>
          </a:prstGeom>
          <a:ln w="28575" cap="sq">
            <a:solidFill>
              <a:schemeClr val="accent1">
                <a:lumMod val="40000"/>
                <a:lumOff val="60000"/>
              </a:schemeClr>
            </a:solidFill>
            <a:miter lim="800000"/>
          </a:ln>
          <a:effectLst/>
        </p:spPr>
      </p:pic>
      <p:cxnSp>
        <p:nvCxnSpPr>
          <p:cNvPr id="15" name="Straight Arrow Connector 14">
            <a:extLst>
              <a:ext uri="{FF2B5EF4-FFF2-40B4-BE49-F238E27FC236}">
                <a16:creationId xmlns:a16="http://schemas.microsoft.com/office/drawing/2014/main" id="{CA3BD208-68E2-4480-9EF3-5EA33913E13F}"/>
              </a:ext>
            </a:extLst>
          </p:cNvPr>
          <p:cNvCxnSpPr>
            <a:cxnSpLocks/>
            <a:stCxn id="9" idx="3"/>
          </p:cNvCxnSpPr>
          <p:nvPr/>
        </p:nvCxnSpPr>
        <p:spPr>
          <a:xfrm flipH="1">
            <a:off x="5603996" y="2512047"/>
            <a:ext cx="653744" cy="1204985"/>
          </a:xfrm>
          <a:prstGeom prst="straightConnector1">
            <a:avLst/>
          </a:prstGeom>
          <a:ln w="19050">
            <a:solidFill>
              <a:schemeClr val="accent1">
                <a:lumMod val="60000"/>
                <a:lumOff val="40000"/>
              </a:schemeClr>
            </a:solidFill>
            <a:tailEnd type="triangle"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214324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F1073-DC67-4310-841A-B1E37F021D42}"/>
              </a:ext>
            </a:extLst>
          </p:cNvPr>
          <p:cNvSpPr>
            <a:spLocks noGrp="1"/>
          </p:cNvSpPr>
          <p:nvPr>
            <p:ph type="title"/>
          </p:nvPr>
        </p:nvSpPr>
        <p:spPr>
          <a:xfrm>
            <a:off x="899592" y="180000"/>
            <a:ext cx="7632408" cy="720000"/>
          </a:xfrm>
        </p:spPr>
        <p:txBody>
          <a:bodyPr/>
          <a:lstStyle/>
          <a:p>
            <a:r>
              <a:rPr lang="en-US" dirty="0"/>
              <a:t>Bending Strain Computations</a:t>
            </a:r>
          </a:p>
        </p:txBody>
      </p:sp>
      <p:graphicFrame>
        <p:nvGraphicFramePr>
          <p:cNvPr id="9" name="Content Placeholder 8">
            <a:extLst>
              <a:ext uri="{FF2B5EF4-FFF2-40B4-BE49-F238E27FC236}">
                <a16:creationId xmlns:a16="http://schemas.microsoft.com/office/drawing/2014/main" id="{844CC33F-5C06-4B66-8CDE-FF65510F9CEE}"/>
              </a:ext>
            </a:extLst>
          </p:cNvPr>
          <p:cNvGraphicFramePr>
            <a:graphicFrameLocks noGrp="1"/>
          </p:cNvGraphicFramePr>
          <p:nvPr>
            <p:ph idx="1"/>
            <p:extLst>
              <p:ext uri="{D42A27DB-BD31-4B8C-83A1-F6EECF244321}">
                <p14:modId xmlns:p14="http://schemas.microsoft.com/office/powerpoint/2010/main" val="3100727050"/>
              </p:ext>
            </p:extLst>
          </p:nvPr>
        </p:nvGraphicFramePr>
        <p:xfrm>
          <a:off x="5089426" y="1196752"/>
          <a:ext cx="3719091" cy="1100006"/>
        </p:xfrm>
        <a:graphic>
          <a:graphicData uri="http://schemas.openxmlformats.org/drawingml/2006/table">
            <a:tbl>
              <a:tblPr>
                <a:tableStyleId>{5C22544A-7EE6-4342-B048-85BDC9FD1C3A}</a:tableStyleId>
              </a:tblPr>
              <a:tblGrid>
                <a:gridCol w="1521967">
                  <a:extLst>
                    <a:ext uri="{9D8B030D-6E8A-4147-A177-3AD203B41FA5}">
                      <a16:colId xmlns:a16="http://schemas.microsoft.com/office/drawing/2014/main" val="1038630925"/>
                    </a:ext>
                  </a:extLst>
                </a:gridCol>
                <a:gridCol w="549281">
                  <a:extLst>
                    <a:ext uri="{9D8B030D-6E8A-4147-A177-3AD203B41FA5}">
                      <a16:colId xmlns:a16="http://schemas.microsoft.com/office/drawing/2014/main" val="4040648958"/>
                    </a:ext>
                  </a:extLst>
                </a:gridCol>
                <a:gridCol w="549281">
                  <a:extLst>
                    <a:ext uri="{9D8B030D-6E8A-4147-A177-3AD203B41FA5}">
                      <a16:colId xmlns:a16="http://schemas.microsoft.com/office/drawing/2014/main" val="2380499531"/>
                    </a:ext>
                  </a:extLst>
                </a:gridCol>
                <a:gridCol w="549281">
                  <a:extLst>
                    <a:ext uri="{9D8B030D-6E8A-4147-A177-3AD203B41FA5}">
                      <a16:colId xmlns:a16="http://schemas.microsoft.com/office/drawing/2014/main" val="1689961292"/>
                    </a:ext>
                  </a:extLst>
                </a:gridCol>
                <a:gridCol w="549281">
                  <a:extLst>
                    <a:ext uri="{9D8B030D-6E8A-4147-A177-3AD203B41FA5}">
                      <a16:colId xmlns:a16="http://schemas.microsoft.com/office/drawing/2014/main" val="1669729258"/>
                    </a:ext>
                  </a:extLst>
                </a:gridCol>
              </a:tblGrid>
              <a:tr h="171650">
                <a:tc>
                  <a:txBody>
                    <a:bodyPr/>
                    <a:lstStyle/>
                    <a:p>
                      <a:pPr algn="l" fontAlgn="b"/>
                      <a:r>
                        <a:rPr lang="en-US" sz="1300" b="1" i="0" u="none" strike="noStrike" dirty="0">
                          <a:solidFill>
                            <a:srgbClr val="000000"/>
                          </a:solidFill>
                          <a:effectLst/>
                          <a:latin typeface="+mn-lt"/>
                        </a:rPr>
                        <a:t>Single wire </a:t>
                      </a:r>
                    </a:p>
                    <a:p>
                      <a:pPr algn="l" fontAlgn="b"/>
                      <a:r>
                        <a:rPr lang="en-US" sz="1300" b="1" i="0" u="none" strike="noStrike" dirty="0">
                          <a:solidFill>
                            <a:srgbClr val="000000"/>
                          </a:solidFill>
                          <a:effectLst/>
                          <a:latin typeface="+mn-lt"/>
                        </a:rPr>
                        <a:t>bending strain</a:t>
                      </a:r>
                    </a:p>
                  </a:txBody>
                  <a:tcPr marL="0" marR="0" marT="0" marB="0" anchor="b"/>
                </a:tc>
                <a:tc>
                  <a:txBody>
                    <a:bodyPr/>
                    <a:lstStyle/>
                    <a:p>
                      <a:pPr algn="ctr" fontAlgn="b"/>
                      <a:r>
                        <a:rPr lang="en-US" sz="1000" b="1" u="none" strike="noStrike" dirty="0">
                          <a:effectLst/>
                        </a:rPr>
                        <a:t>mm</a:t>
                      </a:r>
                      <a:endParaRPr lang="en-US" sz="1000" b="1"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000" u="none" strike="noStrike">
                          <a:effectLst/>
                        </a:rPr>
                        <a:t>inches</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000" u="none" strike="noStrike">
                          <a:effectLst/>
                        </a:rPr>
                        <a:t>inches</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000" u="none" strike="noStrike" dirty="0">
                          <a:effectLst/>
                        </a:rPr>
                        <a:t>inches</a:t>
                      </a:r>
                      <a:endParaRPr lang="en-US" sz="10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278900282"/>
                  </a:ext>
                </a:extLst>
              </a:tr>
              <a:tr h="171650">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endParaRPr lang="en-US" sz="1000" b="1"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949721886"/>
                  </a:ext>
                </a:extLst>
              </a:tr>
              <a:tr h="171650">
                <a:tc>
                  <a:txBody>
                    <a:bodyPr/>
                    <a:lstStyle/>
                    <a:p>
                      <a:pPr algn="l" fontAlgn="b"/>
                      <a:r>
                        <a:rPr lang="en-US" sz="1000" u="none" strike="noStrike" dirty="0">
                          <a:effectLst/>
                        </a:rPr>
                        <a:t>Radius after bending</a:t>
                      </a:r>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000" b="1" u="none" strike="noStrike" dirty="0">
                          <a:effectLst/>
                        </a:rPr>
                        <a:t>548.132</a:t>
                      </a:r>
                      <a:endParaRPr lang="en-US" sz="1000" b="1"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1000" u="none" strike="noStrike" dirty="0">
                          <a:effectLst/>
                        </a:rPr>
                        <a:t>66.25</a:t>
                      </a:r>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1000" u="none" strike="noStrike">
                          <a:effectLst/>
                        </a:rPr>
                        <a:t>33.31</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000" u="none" strike="noStrike">
                          <a:effectLst/>
                        </a:rPr>
                        <a:t>21.58</a:t>
                      </a:r>
                      <a:endParaRPr lang="en-US" sz="10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276571944"/>
                  </a:ext>
                </a:extLst>
              </a:tr>
              <a:tr h="180233">
                <a:tc>
                  <a:txBody>
                    <a:bodyPr/>
                    <a:lstStyle/>
                    <a:p>
                      <a:pPr algn="l" fontAlgn="b"/>
                      <a:r>
                        <a:rPr lang="en-US" sz="1000" u="none" strike="noStrike" dirty="0">
                          <a:effectLst/>
                        </a:rPr>
                        <a:t>Strand Diameter </a:t>
                      </a:r>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000" b="1" u="none" strike="noStrike" dirty="0">
                          <a:effectLst/>
                        </a:rPr>
                        <a:t>0.85</a:t>
                      </a:r>
                      <a:endParaRPr lang="en-US" sz="1000" b="1"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1000" u="none" strike="noStrike" dirty="0">
                          <a:effectLst/>
                        </a:rPr>
                        <a:t>0.715</a:t>
                      </a:r>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1000" u="none" strike="noStrike" dirty="0">
                          <a:effectLst/>
                        </a:rPr>
                        <a:t>0.715</a:t>
                      </a:r>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1000" u="none" strike="noStrike" dirty="0">
                          <a:effectLst/>
                        </a:rPr>
                        <a:t>0.715</a:t>
                      </a:r>
                      <a:endParaRPr lang="en-US" sz="10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321264399"/>
                  </a:ext>
                </a:extLst>
              </a:tr>
              <a:tr h="180233">
                <a:tc>
                  <a:txBody>
                    <a:bodyPr/>
                    <a:lstStyle/>
                    <a:p>
                      <a:pPr algn="l" fontAlgn="b"/>
                      <a:r>
                        <a:rPr lang="en-US" sz="1000" b="0" i="0" u="none" strike="noStrike" dirty="0">
                          <a:solidFill>
                            <a:srgbClr val="000000"/>
                          </a:solidFill>
                          <a:effectLst/>
                          <a:latin typeface="+mn-lt"/>
                        </a:rPr>
                        <a:t>Max Strain</a:t>
                      </a:r>
                    </a:p>
                  </a:txBody>
                  <a:tcPr marL="0" marR="0" marT="0" marB="0" anchor="b"/>
                </a:tc>
                <a:tc>
                  <a:txBody>
                    <a:bodyPr/>
                    <a:lstStyle/>
                    <a:p>
                      <a:pPr algn="ctr" fontAlgn="b"/>
                      <a:r>
                        <a:rPr lang="en-US" sz="1000" b="1" i="0" u="none" strike="noStrike" dirty="0">
                          <a:solidFill>
                            <a:srgbClr val="000000"/>
                          </a:solidFill>
                          <a:effectLst/>
                          <a:latin typeface="+mn-lt"/>
                        </a:rPr>
                        <a:t>0.00078</a:t>
                      </a:r>
                    </a:p>
                  </a:txBody>
                  <a:tcPr marL="0" marR="0" marT="0" marB="0" anchor="b"/>
                </a:tc>
                <a:tc>
                  <a:txBody>
                    <a:bodyPr/>
                    <a:lstStyle/>
                    <a:p>
                      <a:pPr algn="r" fontAlgn="b"/>
                      <a:r>
                        <a:rPr lang="en-US" sz="1000" b="0" i="0" u="none" strike="noStrike" dirty="0">
                          <a:solidFill>
                            <a:srgbClr val="000000"/>
                          </a:solidFill>
                          <a:effectLst/>
                          <a:latin typeface="+mn-lt"/>
                        </a:rPr>
                        <a:t>0.00025</a:t>
                      </a:r>
                    </a:p>
                  </a:txBody>
                  <a:tcPr marL="0" marR="0" marT="0" marB="0" anchor="b"/>
                </a:tc>
                <a:tc>
                  <a:txBody>
                    <a:bodyPr/>
                    <a:lstStyle/>
                    <a:p>
                      <a:pPr algn="r" fontAlgn="b"/>
                      <a:r>
                        <a:rPr lang="en-US" sz="1000" b="0" i="0" u="none" strike="noStrike" dirty="0">
                          <a:solidFill>
                            <a:srgbClr val="000000"/>
                          </a:solidFill>
                          <a:effectLst/>
                          <a:latin typeface="+mn-lt"/>
                        </a:rPr>
                        <a:t>0.0005</a:t>
                      </a:r>
                    </a:p>
                  </a:txBody>
                  <a:tcPr marL="0" marR="0" marT="0" marB="0" anchor="b"/>
                </a:tc>
                <a:tc>
                  <a:txBody>
                    <a:bodyPr/>
                    <a:lstStyle/>
                    <a:p>
                      <a:pPr algn="r" fontAlgn="b"/>
                      <a:r>
                        <a:rPr lang="en-US" sz="1000" b="0" i="0" u="none" strike="noStrike" dirty="0">
                          <a:solidFill>
                            <a:srgbClr val="000000"/>
                          </a:solidFill>
                          <a:effectLst/>
                          <a:latin typeface="+mn-lt"/>
                        </a:rPr>
                        <a:t>0.00078</a:t>
                      </a:r>
                    </a:p>
                  </a:txBody>
                  <a:tcPr marL="0" marR="0" marT="0" marB="0" anchor="b"/>
                </a:tc>
                <a:extLst>
                  <a:ext uri="{0D108BD9-81ED-4DB2-BD59-A6C34878D82A}">
                    <a16:rowId xmlns:a16="http://schemas.microsoft.com/office/drawing/2014/main" val="3987149299"/>
                  </a:ext>
                </a:extLst>
              </a:tr>
            </a:tbl>
          </a:graphicData>
        </a:graphic>
      </p:graphicFrame>
      <p:sp>
        <p:nvSpPr>
          <p:cNvPr id="4" name="Slide Number Placeholder 3">
            <a:extLst>
              <a:ext uri="{FF2B5EF4-FFF2-40B4-BE49-F238E27FC236}">
                <a16:creationId xmlns:a16="http://schemas.microsoft.com/office/drawing/2014/main" id="{156AF1AB-FFB9-45B1-AE5D-5B9B223053FB}"/>
              </a:ext>
            </a:extLst>
          </p:cNvPr>
          <p:cNvSpPr>
            <a:spLocks noGrp="1"/>
          </p:cNvSpPr>
          <p:nvPr>
            <p:ph type="sldNum" sz="quarter" idx="12"/>
          </p:nvPr>
        </p:nvSpPr>
        <p:spPr/>
        <p:txBody>
          <a:bodyPr/>
          <a:lstStyle/>
          <a:p>
            <a:fld id="{BFDCA1C4-9514-7B4F-976F-D92F7E296653}" type="slidenum">
              <a:rPr lang="fr-FR" smtClean="0"/>
              <a:pPr/>
              <a:t>4</a:t>
            </a:fld>
            <a:endParaRPr lang="fr-FR"/>
          </a:p>
        </p:txBody>
      </p:sp>
      <p:sp>
        <p:nvSpPr>
          <p:cNvPr id="5" name="Footer Placeholder 4">
            <a:extLst>
              <a:ext uri="{FF2B5EF4-FFF2-40B4-BE49-F238E27FC236}">
                <a16:creationId xmlns:a16="http://schemas.microsoft.com/office/drawing/2014/main" id="{42506DF7-B4B1-478F-86DC-E9E9F31EBD6A}"/>
              </a:ext>
            </a:extLst>
          </p:cNvPr>
          <p:cNvSpPr>
            <a:spLocks noGrp="1"/>
          </p:cNvSpPr>
          <p:nvPr>
            <p:ph type="ftr" sz="quarter" idx="3"/>
          </p:nvPr>
        </p:nvSpPr>
        <p:spPr/>
        <p:txBody>
          <a:bodyPr/>
          <a:lstStyle/>
          <a:p>
            <a:r>
              <a:rPr lang="en-US"/>
              <a:t>QXFA121 Reacted Coil Lead Displacement – February 12, 2020</a:t>
            </a:r>
            <a:endParaRPr lang="en-GB" dirty="0"/>
          </a:p>
        </p:txBody>
      </p:sp>
      <p:graphicFrame>
        <p:nvGraphicFramePr>
          <p:cNvPr id="6" name="Table 5">
            <a:extLst>
              <a:ext uri="{FF2B5EF4-FFF2-40B4-BE49-F238E27FC236}">
                <a16:creationId xmlns:a16="http://schemas.microsoft.com/office/drawing/2014/main" id="{1FD512ED-3929-4D8E-BA71-A84814FAE283}"/>
              </a:ext>
            </a:extLst>
          </p:cNvPr>
          <p:cNvGraphicFramePr>
            <a:graphicFrameLocks noGrp="1"/>
          </p:cNvGraphicFramePr>
          <p:nvPr>
            <p:extLst>
              <p:ext uri="{D42A27DB-BD31-4B8C-83A1-F6EECF244321}">
                <p14:modId xmlns:p14="http://schemas.microsoft.com/office/powerpoint/2010/main" val="929836655"/>
              </p:ext>
            </p:extLst>
          </p:nvPr>
        </p:nvGraphicFramePr>
        <p:xfrm>
          <a:off x="683568" y="1196752"/>
          <a:ext cx="4268372" cy="4731126"/>
        </p:xfrm>
        <a:graphic>
          <a:graphicData uri="http://schemas.openxmlformats.org/drawingml/2006/table">
            <a:tbl>
              <a:tblPr>
                <a:tableStyleId>{5C22544A-7EE6-4342-B048-85BDC9FD1C3A}</a:tableStyleId>
              </a:tblPr>
              <a:tblGrid>
                <a:gridCol w="1521967">
                  <a:extLst>
                    <a:ext uri="{9D8B030D-6E8A-4147-A177-3AD203B41FA5}">
                      <a16:colId xmlns:a16="http://schemas.microsoft.com/office/drawing/2014/main" val="2884993177"/>
                    </a:ext>
                  </a:extLst>
                </a:gridCol>
                <a:gridCol w="549281">
                  <a:extLst>
                    <a:ext uri="{9D8B030D-6E8A-4147-A177-3AD203B41FA5}">
                      <a16:colId xmlns:a16="http://schemas.microsoft.com/office/drawing/2014/main" val="1201391329"/>
                    </a:ext>
                  </a:extLst>
                </a:gridCol>
                <a:gridCol w="549281">
                  <a:extLst>
                    <a:ext uri="{9D8B030D-6E8A-4147-A177-3AD203B41FA5}">
                      <a16:colId xmlns:a16="http://schemas.microsoft.com/office/drawing/2014/main" val="1351691992"/>
                    </a:ext>
                  </a:extLst>
                </a:gridCol>
                <a:gridCol w="549281">
                  <a:extLst>
                    <a:ext uri="{9D8B030D-6E8A-4147-A177-3AD203B41FA5}">
                      <a16:colId xmlns:a16="http://schemas.microsoft.com/office/drawing/2014/main" val="4033021870"/>
                    </a:ext>
                  </a:extLst>
                </a:gridCol>
                <a:gridCol w="549281">
                  <a:extLst>
                    <a:ext uri="{9D8B030D-6E8A-4147-A177-3AD203B41FA5}">
                      <a16:colId xmlns:a16="http://schemas.microsoft.com/office/drawing/2014/main" val="1752524113"/>
                    </a:ext>
                  </a:extLst>
                </a:gridCol>
                <a:gridCol w="549281">
                  <a:extLst>
                    <a:ext uri="{9D8B030D-6E8A-4147-A177-3AD203B41FA5}">
                      <a16:colId xmlns:a16="http://schemas.microsoft.com/office/drawing/2014/main" val="1354714964"/>
                    </a:ext>
                  </a:extLst>
                </a:gridCol>
              </a:tblGrid>
              <a:tr h="214563">
                <a:tc>
                  <a:txBody>
                    <a:bodyPr/>
                    <a:lstStyle/>
                    <a:p>
                      <a:pPr algn="l" fontAlgn="b"/>
                      <a:r>
                        <a:rPr lang="en-US" sz="1300" b="1" u="none" strike="noStrike" dirty="0">
                          <a:effectLst/>
                        </a:rPr>
                        <a:t>Strain due to bending of “soldered” cable</a:t>
                      </a:r>
                      <a:endParaRPr lang="en-US" sz="1300" b="1"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92487890"/>
                  </a:ext>
                </a:extLst>
              </a:tr>
              <a:tr h="171650">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000" b="1" u="none" strike="noStrike" dirty="0">
                          <a:effectLst/>
                        </a:rPr>
                        <a:t>mm</a:t>
                      </a:r>
                      <a:endParaRPr lang="en-US" sz="1000" b="1"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000" u="none" strike="noStrike">
                          <a:effectLst/>
                        </a:rPr>
                        <a:t>inches</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000" u="none" strike="noStrike">
                          <a:effectLst/>
                        </a:rPr>
                        <a:t>inches</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000" u="none" strike="noStrike" dirty="0">
                          <a:effectLst/>
                        </a:rPr>
                        <a:t>inches</a:t>
                      </a:r>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115619241"/>
                  </a:ext>
                </a:extLst>
              </a:tr>
              <a:tr h="171650">
                <a:tc>
                  <a:txBody>
                    <a:bodyPr/>
                    <a:lstStyle/>
                    <a:p>
                      <a:pPr algn="l" fontAlgn="b"/>
                      <a:r>
                        <a:rPr lang="en-US" sz="1000" u="none" strike="noStrike" dirty="0">
                          <a:effectLst/>
                        </a:rPr>
                        <a:t>Radius before bending</a:t>
                      </a:r>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000" b="1" u="none" strike="noStrike" dirty="0">
                          <a:effectLst/>
                        </a:rPr>
                        <a:t>infinite</a:t>
                      </a:r>
                      <a:endParaRPr lang="en-US" sz="1000" b="1"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496971227"/>
                  </a:ext>
                </a:extLst>
              </a:tr>
              <a:tr h="171650">
                <a:tc>
                  <a:txBody>
                    <a:bodyPr/>
                    <a:lstStyle/>
                    <a:p>
                      <a:pPr algn="l" fontAlgn="b"/>
                      <a:r>
                        <a:rPr lang="en-US" sz="1000" u="none" strike="noStrike" dirty="0">
                          <a:effectLst/>
                        </a:rPr>
                        <a:t>Radius after bending</a:t>
                      </a:r>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000" b="1" u="none" strike="noStrike" dirty="0">
                          <a:effectLst/>
                        </a:rPr>
                        <a:t>548.132</a:t>
                      </a:r>
                      <a:endParaRPr lang="en-US" sz="1000" b="1"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1000" u="none" strike="noStrike" dirty="0">
                          <a:effectLst/>
                        </a:rPr>
                        <a:t>66.25</a:t>
                      </a:r>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1000" u="none" strike="noStrike">
                          <a:effectLst/>
                        </a:rPr>
                        <a:t>33.31</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000" u="none" strike="noStrike">
                          <a:effectLst/>
                        </a:rPr>
                        <a:t>21.58</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531287580"/>
                  </a:ext>
                </a:extLst>
              </a:tr>
              <a:tr h="180233">
                <a:tc>
                  <a:txBody>
                    <a:bodyPr/>
                    <a:lstStyle/>
                    <a:p>
                      <a:pPr algn="l" fontAlgn="b"/>
                      <a:r>
                        <a:rPr lang="en-US" sz="1000" u="none" strike="noStrike">
                          <a:effectLst/>
                        </a:rPr>
                        <a:t>Cable width</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000" b="1" u="none" strike="noStrike" dirty="0">
                          <a:effectLst/>
                        </a:rPr>
                        <a:t>18.15</a:t>
                      </a:r>
                      <a:endParaRPr lang="en-US" sz="1000" b="1"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1000" u="none" strike="noStrike" dirty="0">
                          <a:effectLst/>
                        </a:rPr>
                        <a:t>0.715</a:t>
                      </a:r>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1000" u="none" strike="noStrike" dirty="0">
                          <a:effectLst/>
                        </a:rPr>
                        <a:t>0.715</a:t>
                      </a:r>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1000" u="none" strike="noStrike" dirty="0">
                          <a:effectLst/>
                        </a:rPr>
                        <a:t>0.715</a:t>
                      </a:r>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121172569"/>
                  </a:ext>
                </a:extLst>
              </a:tr>
              <a:tr h="180233">
                <a:tc>
                  <a:txBody>
                    <a:bodyPr/>
                    <a:lstStyle/>
                    <a:p>
                      <a:pPr algn="l" fontAlgn="b"/>
                      <a:r>
                        <a:rPr lang="en-US" sz="1000" u="none" strike="noStrike">
                          <a:effectLst/>
                        </a:rPr>
                        <a:t>Drop from horizontal</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000" b="1" u="none" strike="noStrike" dirty="0">
                          <a:effectLst/>
                        </a:rPr>
                        <a:t>19.8 mm</a:t>
                      </a:r>
                      <a:endParaRPr lang="en-US" sz="1000" b="1"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000" u="none" strike="noStrike">
                          <a:effectLst/>
                        </a:rPr>
                        <a:t>1/4"</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000" u="none" strike="noStrike">
                          <a:effectLst/>
                        </a:rPr>
                        <a:t>1/2"</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000" u="none" strike="noStrike">
                          <a:effectLst/>
                        </a:rPr>
                        <a:t>~3/4"</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564021302"/>
                  </a:ext>
                </a:extLst>
              </a:tr>
              <a:tr h="171650">
                <a:tc>
                  <a:txBody>
                    <a:bodyPr/>
                    <a:lstStyle/>
                    <a:p>
                      <a:pPr algn="l" fontAlgn="b"/>
                      <a:r>
                        <a:rPr lang="en-US" sz="1000" u="none" strike="noStrike">
                          <a:effectLst/>
                        </a:rPr>
                        <a:t>Max strain</a:t>
                      </a:r>
                      <a:endParaRPr lang="en-US" sz="1000" b="1"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000" b="1" u="none" strike="noStrike" dirty="0">
                          <a:effectLst/>
                        </a:rPr>
                        <a:t>0.0166</a:t>
                      </a:r>
                      <a:endParaRPr lang="en-US" sz="1000" b="1"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1000" u="none" strike="noStrike">
                          <a:effectLst/>
                        </a:rPr>
                        <a:t>0.0054</a:t>
                      </a:r>
                      <a:endParaRPr lang="en-US" sz="10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000" u="none" strike="noStrike">
                          <a:effectLst/>
                        </a:rPr>
                        <a:t>0.0107</a:t>
                      </a:r>
                      <a:endParaRPr lang="en-US" sz="10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000" u="none" strike="noStrike" dirty="0">
                          <a:effectLst/>
                        </a:rPr>
                        <a:t>0.0166</a:t>
                      </a:r>
                      <a:endParaRPr lang="en-US" sz="1000" b="1"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219578803"/>
                  </a:ext>
                </a:extLst>
              </a:tr>
              <a:tr h="171650">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tc>
                <a:tc>
                  <a:txBody>
                    <a:bodyPr/>
                    <a:lstStyle/>
                    <a:p>
                      <a:pPr algn="ctr" fontAlgn="b"/>
                      <a:r>
                        <a:rPr lang="en-US" sz="1000" b="1" u="none" strike="noStrike" dirty="0">
                          <a:effectLst/>
                        </a:rPr>
                        <a:t> </a:t>
                      </a:r>
                      <a:endParaRPr lang="en-US" sz="1000" b="1"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410801676"/>
                  </a:ext>
                </a:extLst>
              </a:tr>
              <a:tr h="171650">
                <a:tc>
                  <a:txBody>
                    <a:bodyPr/>
                    <a:lstStyle/>
                    <a:p>
                      <a:pPr algn="l" fontAlgn="b"/>
                      <a:r>
                        <a:rPr lang="en-US" sz="1000" u="none" strike="noStrike" dirty="0">
                          <a:effectLst/>
                        </a:rPr>
                        <a:t>AUP criteria</a:t>
                      </a:r>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000" b="1" u="none" strike="noStrike" dirty="0">
                          <a:effectLst/>
                        </a:rPr>
                        <a:t>0.0005</a:t>
                      </a:r>
                      <a:endParaRPr lang="en-US" sz="1000" b="1"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389869694"/>
                  </a:ext>
                </a:extLst>
              </a:tr>
              <a:tr h="171650">
                <a:tc>
                  <a:txBody>
                    <a:bodyPr/>
                    <a:lstStyle/>
                    <a:p>
                      <a:pPr algn="l" fontAlgn="b"/>
                      <a:r>
                        <a:rPr lang="en-US" sz="1000" u="none" strike="noStrike">
                          <a:effectLst/>
                        </a:rPr>
                        <a:t>damage threshold</a:t>
                      </a:r>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000" b="1" u="none" strike="noStrike" dirty="0">
                          <a:effectLst/>
                        </a:rPr>
                        <a:t>0.0020</a:t>
                      </a:r>
                      <a:endParaRPr lang="en-US" sz="1000" b="1"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199195813"/>
                  </a:ext>
                </a:extLst>
              </a:tr>
              <a:tr h="171650">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805428968"/>
                  </a:ext>
                </a:extLst>
              </a:tr>
              <a:tr h="171650">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780582442"/>
                  </a:ext>
                </a:extLst>
              </a:tr>
              <a:tr h="171650">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399368136"/>
                  </a:ext>
                </a:extLst>
              </a:tr>
              <a:tr h="171650">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360674736"/>
                  </a:ext>
                </a:extLst>
              </a:tr>
              <a:tr h="171650">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830370117"/>
                  </a:ext>
                </a:extLst>
              </a:tr>
              <a:tr h="171650">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986349889"/>
                  </a:ext>
                </a:extLst>
              </a:tr>
              <a:tr h="171650">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671347936"/>
                  </a:ext>
                </a:extLst>
              </a:tr>
              <a:tr h="171650">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166114880"/>
                  </a:ext>
                </a:extLst>
              </a:tr>
              <a:tr h="171650">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551337948"/>
                  </a:ext>
                </a:extLst>
              </a:tr>
              <a:tr h="171650">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740997996"/>
                  </a:ext>
                </a:extLst>
              </a:tr>
              <a:tr h="171650">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23535116"/>
                  </a:ext>
                </a:extLst>
              </a:tr>
              <a:tr h="171650">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97402671"/>
                  </a:ext>
                </a:extLst>
              </a:tr>
              <a:tr h="171650">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914867608"/>
                  </a:ext>
                </a:extLst>
              </a:tr>
              <a:tr h="171650">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755464431"/>
                  </a:ext>
                </a:extLst>
              </a:tr>
              <a:tr h="171650">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673718565"/>
                  </a:ext>
                </a:extLst>
              </a:tr>
            </a:tbl>
          </a:graphicData>
        </a:graphic>
      </p:graphicFrame>
      <p:pic>
        <p:nvPicPr>
          <p:cNvPr id="7" name="Object 2">
            <a:extLst>
              <a:ext uri="{63B3BB69-23CF-44E3-9099-C40C66FF867C}">
                <a14:compatExt xmlns:a14="http://schemas.microsoft.com/office/drawing/2010/main" spid="_x0000_s1026"/>
              </a:ext>
              <a:ext uri="{FF2B5EF4-FFF2-40B4-BE49-F238E27FC236}">
                <a16:creationId xmlns:a16="http://schemas.microsoft.com/office/drawing/2014/main" id="{0C588D78-7847-4797-8C9F-B651865CE385}"/>
              </a:ext>
            </a:extLst>
          </p:cNvPr>
          <p:cNvPicPr>
            <a:picLocks noChangeAspect="1"/>
          </p:cNvPicPr>
          <p:nvPr/>
        </p:nvPicPr>
        <p:blipFill>
          <a:blip r:embed="rId2"/>
          <a:stretch>
            <a:fillRect/>
          </a:stretch>
        </p:blipFill>
        <p:spPr>
          <a:xfrm>
            <a:off x="3213917" y="3048112"/>
            <a:ext cx="2124075" cy="819150"/>
          </a:xfrm>
          <a:prstGeom prst="rect">
            <a:avLst/>
          </a:prstGeom>
        </p:spPr>
      </p:pic>
      <p:pic>
        <p:nvPicPr>
          <p:cNvPr id="8" name="Object 3">
            <a:extLst>
              <a:ext uri="{63B3BB69-23CF-44E3-9099-C40C66FF867C}">
                <a14:compatExt xmlns:a14="http://schemas.microsoft.com/office/drawing/2010/main" spid="_x0000_s1027"/>
              </a:ext>
              <a:ext uri="{FF2B5EF4-FFF2-40B4-BE49-F238E27FC236}">
                <a16:creationId xmlns:a16="http://schemas.microsoft.com/office/drawing/2014/main" id="{ED0D9F40-6481-4109-B7DB-9D3FC6C93BEA}"/>
              </a:ext>
            </a:extLst>
          </p:cNvPr>
          <p:cNvPicPr>
            <a:picLocks noChangeAspect="1"/>
          </p:cNvPicPr>
          <p:nvPr/>
        </p:nvPicPr>
        <p:blipFill>
          <a:blip r:embed="rId3"/>
          <a:stretch>
            <a:fillRect/>
          </a:stretch>
        </p:blipFill>
        <p:spPr>
          <a:xfrm>
            <a:off x="1618901" y="4164014"/>
            <a:ext cx="3719091" cy="1763864"/>
          </a:xfrm>
          <a:prstGeom prst="rect">
            <a:avLst/>
          </a:prstGeom>
        </p:spPr>
      </p:pic>
    </p:spTree>
    <p:extLst>
      <p:ext uri="{BB962C8B-B14F-4D97-AF65-F5344CB8AC3E}">
        <p14:creationId xmlns:p14="http://schemas.microsoft.com/office/powerpoint/2010/main" val="495502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15DED-ED61-C2D0-0B08-9A174E5E07EE}"/>
              </a:ext>
            </a:extLst>
          </p:cNvPr>
          <p:cNvSpPr>
            <a:spLocks noGrp="1"/>
          </p:cNvSpPr>
          <p:nvPr>
            <p:ph type="title"/>
          </p:nvPr>
        </p:nvSpPr>
        <p:spPr>
          <a:xfrm>
            <a:off x="347632" y="5157192"/>
            <a:ext cx="7920000" cy="720000"/>
          </a:xfrm>
        </p:spPr>
        <p:txBody>
          <a:bodyPr>
            <a:noAutofit/>
          </a:bodyPr>
          <a:lstStyle/>
          <a:p>
            <a:pPr algn="l"/>
            <a:r>
              <a:rPr lang="en-US" sz="1800" dirty="0"/>
              <a:t>https://indico.fnal.gov/event/67067/contributions/303826/attachments/183787/252721/EDMS_2788659_february2023_third_attempt.pptx</a:t>
            </a:r>
          </a:p>
        </p:txBody>
      </p:sp>
      <p:sp>
        <p:nvSpPr>
          <p:cNvPr id="4" name="Slide Number Placeholder 3">
            <a:extLst>
              <a:ext uri="{FF2B5EF4-FFF2-40B4-BE49-F238E27FC236}">
                <a16:creationId xmlns:a16="http://schemas.microsoft.com/office/drawing/2014/main" id="{EDCD6CA8-8AC4-D3AA-A197-EB8E5EBBE953}"/>
              </a:ext>
            </a:extLst>
          </p:cNvPr>
          <p:cNvSpPr>
            <a:spLocks noGrp="1"/>
          </p:cNvSpPr>
          <p:nvPr>
            <p:ph type="sldNum" sz="quarter" idx="12"/>
          </p:nvPr>
        </p:nvSpPr>
        <p:spPr/>
        <p:txBody>
          <a:bodyPr/>
          <a:lstStyle/>
          <a:p>
            <a:fld id="{BFDCA1C4-9514-7B4F-976F-D92F7E296653}" type="slidenum">
              <a:rPr lang="fr-FR" smtClean="0"/>
              <a:pPr/>
              <a:t>5</a:t>
            </a:fld>
            <a:endParaRPr lang="fr-FR"/>
          </a:p>
        </p:txBody>
      </p:sp>
      <p:sp>
        <p:nvSpPr>
          <p:cNvPr id="5" name="Footer Placeholder 4">
            <a:extLst>
              <a:ext uri="{FF2B5EF4-FFF2-40B4-BE49-F238E27FC236}">
                <a16:creationId xmlns:a16="http://schemas.microsoft.com/office/drawing/2014/main" id="{7896EEBA-E3D6-D32A-4F95-2EA9E2E7846D}"/>
              </a:ext>
            </a:extLst>
          </p:cNvPr>
          <p:cNvSpPr>
            <a:spLocks noGrp="1"/>
          </p:cNvSpPr>
          <p:nvPr>
            <p:ph type="ftr" sz="quarter" idx="3"/>
          </p:nvPr>
        </p:nvSpPr>
        <p:spPr/>
        <p:txBody>
          <a:bodyPr/>
          <a:lstStyle/>
          <a:p>
            <a:r>
              <a:rPr lang="en-US"/>
              <a:t>QXFA121 Reacted Coil Lead Displacement – February 12, 2020</a:t>
            </a:r>
            <a:endParaRPr lang="en-GB" dirty="0"/>
          </a:p>
        </p:txBody>
      </p:sp>
      <p:graphicFrame>
        <p:nvGraphicFramePr>
          <p:cNvPr id="7" name="Object 6">
            <a:hlinkClick r:id="" action="ppaction://ole?verb=0"/>
            <a:extLst>
              <a:ext uri="{FF2B5EF4-FFF2-40B4-BE49-F238E27FC236}">
                <a16:creationId xmlns:a16="http://schemas.microsoft.com/office/drawing/2014/main" id="{449E5400-A2FD-52BC-E98D-55F73ECF9271}"/>
              </a:ext>
            </a:extLst>
          </p:cNvPr>
          <p:cNvGraphicFramePr>
            <a:graphicFrameLocks noChangeAspect="1"/>
          </p:cNvGraphicFramePr>
          <p:nvPr>
            <p:extLst>
              <p:ext uri="{D42A27DB-BD31-4B8C-83A1-F6EECF244321}">
                <p14:modId xmlns:p14="http://schemas.microsoft.com/office/powerpoint/2010/main" val="3480764965"/>
              </p:ext>
            </p:extLst>
          </p:nvPr>
        </p:nvGraphicFramePr>
        <p:xfrm>
          <a:off x="1259632" y="1556792"/>
          <a:ext cx="6096000" cy="3429000"/>
        </p:xfrm>
        <a:graphic>
          <a:graphicData uri="http://schemas.openxmlformats.org/presentationml/2006/ole">
            <mc:AlternateContent xmlns:mc="http://schemas.openxmlformats.org/markup-compatibility/2006">
              <mc:Choice xmlns:v="urn:schemas-microsoft-com:vml" Requires="v">
                <p:oleObj name="Presentation" r:id="rId2" imgW="5818900" imgH="3273616" progId="PowerPoint.Show.12">
                  <p:embed/>
                </p:oleObj>
              </mc:Choice>
              <mc:Fallback>
                <p:oleObj name="Presentation" r:id="rId2" imgW="5818900" imgH="3273616" progId="PowerPoint.Show.12">
                  <p:embed/>
                  <p:pic>
                    <p:nvPicPr>
                      <p:cNvPr id="0" name=""/>
                      <p:cNvPicPr/>
                      <p:nvPr/>
                    </p:nvPicPr>
                    <p:blipFill>
                      <a:blip r:embed="rId3"/>
                      <a:stretch>
                        <a:fillRect/>
                      </a:stretch>
                    </p:blipFill>
                    <p:spPr>
                      <a:xfrm>
                        <a:off x="1259632" y="1556792"/>
                        <a:ext cx="6096000" cy="3429000"/>
                      </a:xfrm>
                      <a:prstGeom prst="rect">
                        <a:avLst/>
                      </a:prstGeom>
                    </p:spPr>
                  </p:pic>
                </p:oleObj>
              </mc:Fallback>
            </mc:AlternateContent>
          </a:graphicData>
        </a:graphic>
      </p:graphicFrame>
    </p:spTree>
    <p:extLst>
      <p:ext uri="{BB962C8B-B14F-4D97-AF65-F5344CB8AC3E}">
        <p14:creationId xmlns:p14="http://schemas.microsoft.com/office/powerpoint/2010/main" val="1388434119"/>
      </p:ext>
    </p:extLst>
  </p:cSld>
  <p:clrMapOvr>
    <a:masterClrMapping/>
  </p:clrMapOvr>
</p:sld>
</file>

<file path=ppt/theme/theme1.xml><?xml version="1.0" encoding="utf-8"?>
<a:theme xmlns:a="http://schemas.openxmlformats.org/drawingml/2006/main" name="Thème Office">
  <a:themeElements>
    <a:clrScheme name="HiLumi">
      <a:dk1>
        <a:sysClr val="windowText" lastClr="000000"/>
      </a:dk1>
      <a:lt1>
        <a:sysClr val="window" lastClr="FFFFFF"/>
      </a:lt1>
      <a:dk2>
        <a:srgbClr val="005F8C"/>
      </a:dk2>
      <a:lt2>
        <a:srgbClr val="0093BE"/>
      </a:lt2>
      <a:accent1>
        <a:srgbClr val="64BCD9"/>
      </a:accent1>
      <a:accent2>
        <a:srgbClr val="700A00"/>
      </a:accent2>
      <a:accent3>
        <a:srgbClr val="CA1100"/>
      </a:accent3>
      <a:accent4>
        <a:srgbClr val="E65346"/>
      </a:accent4>
      <a:accent5>
        <a:srgbClr val="5A5A5A"/>
      </a:accent5>
      <a:accent6>
        <a:srgbClr val="FB963C"/>
      </a:accent6>
      <a:hlink>
        <a:srgbClr val="0093BE"/>
      </a:hlink>
      <a:folHlink>
        <a:srgbClr val="6E6E6E"/>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escription0 xmlns="8946e33d-fd2f-4ae4-8ee9-d90c129cdf9e">HL-LHC PowerPoint Presentation, incl. LARP logo, 4:3 format</Description0>
    <Note xmlns="8946e33d-fd2f-4ae4-8ee9-d90c129cdf9e">For presentations to be given at Joint HL-LHC/LARP annual meetings (US or European locations).
https://edms.cern.ch/document/1607180/</Not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89ABA85A245EC45AA49FA36F10E0232" ma:contentTypeVersion="2" ma:contentTypeDescription="Create a new document." ma:contentTypeScope="" ma:versionID="adcd0aad5aed504a8f0da929d2112ad6">
  <xsd:schema xmlns:xsd="http://www.w3.org/2001/XMLSchema" xmlns:xs="http://www.w3.org/2001/XMLSchema" xmlns:p="http://schemas.microsoft.com/office/2006/metadata/properties" xmlns:ns2="8946e33d-fd2f-4ae4-8ee9-d90c129cdf9e" targetNamespace="http://schemas.microsoft.com/office/2006/metadata/properties" ma:root="true" ma:fieldsID="8f86ca1f070cacaf1fa8f62c9f76043c" ns2:_="">
    <xsd:import namespace="8946e33d-fd2f-4ae4-8ee9-d90c129cdf9e"/>
    <xsd:element name="properties">
      <xsd:complexType>
        <xsd:sequence>
          <xsd:element name="documentManagement">
            <xsd:complexType>
              <xsd:all>
                <xsd:element ref="ns2:Description0" minOccurs="0"/>
                <xsd:element ref="ns2:No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46e33d-fd2f-4ae4-8ee9-d90c129cdf9e" elementFormDefault="qualified">
    <xsd:import namespace="http://schemas.microsoft.com/office/2006/documentManagement/types"/>
    <xsd:import namespace="http://schemas.microsoft.com/office/infopath/2007/PartnerControls"/>
    <xsd:element name="Description0" ma:index="8" nillable="true" ma:displayName="Description" ma:internalName="Description0">
      <xsd:simpleType>
        <xsd:restriction base="dms:Text">
          <xsd:maxLength value="255"/>
        </xsd:restriction>
      </xsd:simpleType>
    </xsd:element>
    <xsd:element name="Note" ma:index="9" nillable="true" ma:displayName="Note" ma:internalName="Not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F8EF391-2BAD-45F4-B22E-736040720C99}">
  <ds:schemaRefs>
    <ds:schemaRef ds:uri="http://purl.org/dc/elements/1.1/"/>
    <ds:schemaRef ds:uri="http://schemas.microsoft.com/office/2006/metadata/properties"/>
    <ds:schemaRef ds:uri="8946e33d-fd2f-4ae4-8ee9-d90c129cdf9e"/>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CCC4280F-E911-4FF7-B1B5-10F770B636CB}">
  <ds:schemaRefs>
    <ds:schemaRef ds:uri="http://schemas.microsoft.com/sharepoint/v3/contenttype/forms"/>
  </ds:schemaRefs>
</ds:datastoreItem>
</file>

<file path=customXml/itemProps3.xml><?xml version="1.0" encoding="utf-8"?>
<ds:datastoreItem xmlns:ds="http://schemas.openxmlformats.org/officeDocument/2006/customXml" ds:itemID="{1A7292EC-A4CC-4379-ABA5-C61E3A4C43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946e33d-fd2f-4ae4-8ee9-d90c129cdf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57809</TotalTime>
  <Words>231</Words>
  <Application>Microsoft Office PowerPoint</Application>
  <PresentationFormat>On-screen Show (4:3)</PresentationFormat>
  <Paragraphs>76</Paragraphs>
  <Slides>5</Slides>
  <Notes>1</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5</vt:i4>
      </vt:variant>
    </vt:vector>
  </HeadingPairs>
  <TitlesOfParts>
    <vt:vector size="10" baseType="lpstr">
      <vt:lpstr>Arial</vt:lpstr>
      <vt:lpstr>Calibri</vt:lpstr>
      <vt:lpstr>Wingdings</vt:lpstr>
      <vt:lpstr>Thème Office</vt:lpstr>
      <vt:lpstr>Microsoft PowerPoint Presentation</vt:lpstr>
      <vt:lpstr>QXFA121 Reacted Coil Lead Displacement</vt:lpstr>
      <vt:lpstr>QXFA121 Prep for Impregnation</vt:lpstr>
      <vt:lpstr>Layer 2 Lead</vt:lpstr>
      <vt:lpstr>Bending Strain Computations</vt:lpstr>
      <vt:lpstr>https://indico.fnal.gov/event/67067/contributions/303826/attachments/183787/252721/EDMS_2788659_february2023_third_attempt.pptx</vt:lpstr>
    </vt:vector>
  </TitlesOfParts>
  <Manager>nobrega@fnal.gov</Manager>
  <Company>APO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HiLumi-Pres-Template-4-3-LARP</dc:title>
  <dc:creator>nobrega@fnal.gov</dc:creator>
  <cp:lastModifiedBy>Alfred R Nobrega</cp:lastModifiedBy>
  <cp:revision>1037</cp:revision>
  <cp:lastPrinted>2019-03-13T20:49:19Z</cp:lastPrinted>
  <dcterms:created xsi:type="dcterms:W3CDTF">2016-03-23T12:58:39Z</dcterms:created>
  <dcterms:modified xsi:type="dcterms:W3CDTF">2024-12-12T16:49:13Z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0x010100689ABA85A245EC45AA49FA36F10E0232</vt:lpwstr>
  </property>
</Properties>
</file>