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0"/>
  </p:notesMasterIdLst>
  <p:handoutMasterIdLst>
    <p:handoutMasterId r:id="rId51"/>
  </p:handoutMasterIdLst>
  <p:sldIdLst>
    <p:sldId id="263" r:id="rId5"/>
    <p:sldId id="613" r:id="rId6"/>
    <p:sldId id="683" r:id="rId7"/>
    <p:sldId id="705" r:id="rId8"/>
    <p:sldId id="716" r:id="rId9"/>
    <p:sldId id="717" r:id="rId10"/>
    <p:sldId id="718" r:id="rId11"/>
    <p:sldId id="725" r:id="rId12"/>
    <p:sldId id="720" r:id="rId13"/>
    <p:sldId id="721" r:id="rId14"/>
    <p:sldId id="674" r:id="rId15"/>
    <p:sldId id="714" r:id="rId16"/>
    <p:sldId id="724" r:id="rId17"/>
    <p:sldId id="719" r:id="rId18"/>
    <p:sldId id="722" r:id="rId19"/>
    <p:sldId id="723" r:id="rId20"/>
    <p:sldId id="715" r:id="rId21"/>
    <p:sldId id="646" r:id="rId22"/>
    <p:sldId id="647" r:id="rId23"/>
    <p:sldId id="648" r:id="rId24"/>
    <p:sldId id="649" r:id="rId25"/>
    <p:sldId id="654" r:id="rId26"/>
    <p:sldId id="655" r:id="rId27"/>
    <p:sldId id="656" r:id="rId28"/>
    <p:sldId id="672" r:id="rId29"/>
    <p:sldId id="731" r:id="rId30"/>
    <p:sldId id="732" r:id="rId31"/>
    <p:sldId id="733" r:id="rId32"/>
    <p:sldId id="734" r:id="rId33"/>
    <p:sldId id="735" r:id="rId34"/>
    <p:sldId id="736" r:id="rId35"/>
    <p:sldId id="737" r:id="rId36"/>
    <p:sldId id="738" r:id="rId37"/>
    <p:sldId id="700" r:id="rId38"/>
    <p:sldId id="701" r:id="rId39"/>
    <p:sldId id="702" r:id="rId40"/>
    <p:sldId id="726" r:id="rId41"/>
    <p:sldId id="727" r:id="rId42"/>
    <p:sldId id="728" r:id="rId43"/>
    <p:sldId id="729" r:id="rId44"/>
    <p:sldId id="730" r:id="rId45"/>
    <p:sldId id="588" r:id="rId46"/>
    <p:sldId id="370" r:id="rId47"/>
    <p:sldId id="371" r:id="rId48"/>
    <p:sldId id="372" r:id="rId4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userDrawn="1">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D3E7F1"/>
    <a:srgbClr val="E8E8E8"/>
    <a:srgbClr val="D2E7F1"/>
    <a:srgbClr val="EAF4F8"/>
    <a:srgbClr val="5A5A5A"/>
    <a:srgbClr val="B4C6E7"/>
    <a:srgbClr val="FF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0" autoAdjust="0"/>
    <p:restoredTop sz="96684" autoAdjust="0"/>
  </p:normalViewPr>
  <p:slideViewPr>
    <p:cSldViewPr snapToObjects="1" showGuides="1">
      <p:cViewPr varScale="1">
        <p:scale>
          <a:sx n="85" d="100"/>
          <a:sy n="85" d="100"/>
        </p:scale>
        <p:origin x="324" y="78"/>
      </p:cViewPr>
      <p:guideLst>
        <p:guide orient="horz" pos="4065"/>
        <p:guide pos="24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tdserver1\project\HFM\LARP\QXF%20Coils\QXFA%20Coils\QXFA%20Coils%20Pole%20Gap%20during%20Fabric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66686780402233E-2"/>
          <c:y val="0.14766146816393716"/>
          <c:w val="0.90039243149194292"/>
          <c:h val="0.72377282288866429"/>
        </c:manualLayout>
      </c:layout>
      <c:barChart>
        <c:barDir val="col"/>
        <c:grouping val="clustered"/>
        <c:varyColors val="0"/>
        <c:ser>
          <c:idx val="1"/>
          <c:order val="0"/>
          <c:tx>
            <c:v>Original Gap</c:v>
          </c:tx>
          <c:spPr>
            <a:ln w="28575">
              <a:noFill/>
            </a:ln>
          </c:spPr>
          <c:invertIfNegative val="0"/>
          <c:dLbls>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('Pole Gap Measurement'!$A$21,'Pole Gap Measurement'!$A$25,'Pole Gap Measurement'!$A$42,'Pole Gap Measurement'!$A$46)</c:f>
              <c:numCache>
                <c:formatCode>General</c:formatCode>
                <c:ptCount val="4"/>
                <c:pt idx="0">
                  <c:v>121</c:v>
                </c:pt>
                <c:pt idx="1">
                  <c:v>125</c:v>
                </c:pt>
                <c:pt idx="2">
                  <c:v>142</c:v>
                </c:pt>
                <c:pt idx="3">
                  <c:v>146</c:v>
                </c:pt>
              </c:numCache>
              <c:extLst/>
            </c:numRef>
          </c:cat>
          <c:val>
            <c:numRef>
              <c:f>'Pole Gap Measurement'!$B$42:$B$45</c:f>
              <c:numCache>
                <c:formatCode>General</c:formatCode>
                <c:ptCount val="4"/>
                <c:pt idx="0">
                  <c:v>12.7</c:v>
                </c:pt>
                <c:pt idx="1">
                  <c:v>12.7</c:v>
                </c:pt>
                <c:pt idx="2">
                  <c:v>12.7</c:v>
                </c:pt>
                <c:pt idx="3">
                  <c:v>12.7</c:v>
                </c:pt>
              </c:numCache>
              <c:extLst/>
            </c:numRef>
          </c:val>
          <c:extLst>
            <c:ext xmlns:c16="http://schemas.microsoft.com/office/drawing/2014/chart" uri="{C3380CC4-5D6E-409C-BE32-E72D297353CC}">
              <c16:uniqueId val="{00000000-739E-4D95-BD70-D761C78B3749}"/>
            </c:ext>
          </c:extLst>
        </c:ser>
        <c:ser>
          <c:idx val="4"/>
          <c:order val="1"/>
          <c:tx>
            <c:v>After Curing L1</c:v>
          </c:tx>
          <c:invertIfNegative val="0"/>
          <c:dLbls>
            <c:dLbl>
              <c:idx val="0"/>
              <c:layout>
                <c:manualLayout>
                  <c:x val="2.7265437048917401E-2"/>
                  <c:y val="2.58815890806589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9E-4D95-BD70-D761C78B3749}"/>
                </c:ext>
              </c:extLst>
            </c:dLbl>
            <c:dLbl>
              <c:idx val="1"/>
              <c:layout>
                <c:manualLayout>
                  <c:x val="2.56615878107458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9E-4D95-BD70-D761C78B3749}"/>
                </c:ext>
              </c:extLst>
            </c:dLbl>
            <c:dLbl>
              <c:idx val="2"/>
              <c:layout>
                <c:manualLayout>
                  <c:x val="4.6511627906976744E-2"/>
                  <c:y val="2.5881589080659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39E-4D95-BD70-D761C78B3749}"/>
                </c:ext>
              </c:extLst>
            </c:dLbl>
            <c:dLbl>
              <c:idx val="3"/>
              <c:layout>
                <c:manualLayout>
                  <c:x val="-4.490777866880513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39E-4D95-BD70-D761C78B374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('Pole Gap Measurement'!$A$21,'Pole Gap Measurement'!$A$25,'Pole Gap Measurement'!$A$42,'Pole Gap Measurement'!$A$46)</c:f>
              <c:numCache>
                <c:formatCode>General</c:formatCode>
                <c:ptCount val="4"/>
                <c:pt idx="0">
                  <c:v>121</c:v>
                </c:pt>
                <c:pt idx="1">
                  <c:v>125</c:v>
                </c:pt>
                <c:pt idx="2">
                  <c:v>142</c:v>
                </c:pt>
                <c:pt idx="3">
                  <c:v>146</c:v>
                </c:pt>
              </c:numCache>
              <c:extLst/>
            </c:numRef>
          </c:cat>
          <c:val>
            <c:numRef>
              <c:f>'Pole Gap Measurement'!$C$42:$C$45</c:f>
              <c:numCache>
                <c:formatCode>General</c:formatCode>
                <c:ptCount val="4"/>
                <c:pt idx="0">
                  <c:v>11.59</c:v>
                </c:pt>
                <c:pt idx="1">
                  <c:v>11.78</c:v>
                </c:pt>
                <c:pt idx="2">
                  <c:v>12.46</c:v>
                </c:pt>
                <c:pt idx="3">
                  <c:v>10.93</c:v>
                </c:pt>
              </c:numCache>
              <c:extLst/>
            </c:numRef>
          </c:val>
          <c:extLst>
            <c:ext xmlns:c16="http://schemas.microsoft.com/office/drawing/2014/chart" uri="{C3380CC4-5D6E-409C-BE32-E72D297353CC}">
              <c16:uniqueId val="{00000001-739E-4D95-BD70-D761C78B3749}"/>
            </c:ext>
          </c:extLst>
        </c:ser>
        <c:ser>
          <c:idx val="0"/>
          <c:order val="2"/>
          <c:tx>
            <c:v>After release tension</c:v>
          </c:tx>
          <c:spPr>
            <a:ln w="28575">
              <a:noFill/>
            </a:ln>
          </c:spPr>
          <c:invertIfNegative val="0"/>
          <c:dLbls>
            <c:dLbl>
              <c:idx val="0"/>
              <c:layout>
                <c:manualLayout>
                  <c:x val="3.6888532477947045E-2"/>
                  <c:y val="-1.2940794540329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9E-4D95-BD70-D761C78B3749}"/>
                </c:ext>
              </c:extLst>
            </c:dLbl>
            <c:dLbl>
              <c:idx val="1"/>
              <c:layout>
                <c:manualLayout>
                  <c:x val="2.5661587810745821E-2"/>
                  <c:y val="-2.5881589080659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9E-4D95-BD70-D761C78B3749}"/>
                </c:ext>
              </c:extLst>
            </c:dLbl>
            <c:dLbl>
              <c:idx val="2"/>
              <c:layout>
                <c:manualLayout>
                  <c:x val="2.7265437048917401E-2"/>
                  <c:y val="-2.3293430172593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9E-4D95-BD70-D761C78B3749}"/>
                </c:ext>
              </c:extLst>
            </c:dLbl>
            <c:dLbl>
              <c:idx val="3"/>
              <c:layout>
                <c:manualLayout>
                  <c:x val="-3.688853247794719E-2"/>
                  <c:y val="-4.14105425290552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39E-4D95-BD70-D761C78B374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('Pole Gap Measurement'!$A$21,'Pole Gap Measurement'!$A$25,'Pole Gap Measurement'!$A$42,'Pole Gap Measurement'!$A$46)</c:f>
              <c:numCache>
                <c:formatCode>General</c:formatCode>
                <c:ptCount val="4"/>
                <c:pt idx="0">
                  <c:v>121</c:v>
                </c:pt>
                <c:pt idx="1">
                  <c:v>125</c:v>
                </c:pt>
                <c:pt idx="2">
                  <c:v>142</c:v>
                </c:pt>
                <c:pt idx="3">
                  <c:v>146</c:v>
                </c:pt>
              </c:numCache>
              <c:extLst/>
            </c:numRef>
          </c:cat>
          <c:val>
            <c:numRef>
              <c:f>'Pole Gap Measurement'!$D$42:$D$45</c:f>
              <c:numCache>
                <c:formatCode>General</c:formatCode>
                <c:ptCount val="4"/>
                <c:pt idx="0">
                  <c:v>6.74</c:v>
                </c:pt>
                <c:pt idx="1">
                  <c:v>7.72</c:v>
                </c:pt>
                <c:pt idx="2">
                  <c:v>7.52</c:v>
                </c:pt>
                <c:pt idx="3">
                  <c:v>6.31</c:v>
                </c:pt>
              </c:numCache>
              <c:extLst/>
            </c:numRef>
          </c:val>
          <c:extLst>
            <c:ext xmlns:c16="http://schemas.microsoft.com/office/drawing/2014/chart" uri="{C3380CC4-5D6E-409C-BE32-E72D297353CC}">
              <c16:uniqueId val="{00000002-739E-4D95-BD70-D761C78B3749}"/>
            </c:ext>
          </c:extLst>
        </c:ser>
        <c:ser>
          <c:idx val="3"/>
          <c:order val="3"/>
          <c:tx>
            <c:v>Before Reaction</c:v>
          </c:tx>
          <c:invertIfNegative val="0"/>
          <c:dLbls>
            <c:dLbl>
              <c:idx val="0"/>
              <c:layout>
                <c:manualLayout>
                  <c:x val="4.0096230954290268E-2"/>
                  <c:y val="5.17631781613189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9E-4D95-BD70-D761C78B3749}"/>
                </c:ext>
              </c:extLst>
            </c:dLbl>
            <c:dLbl>
              <c:idx val="1"/>
              <c:layout>
                <c:manualLayout>
                  <c:x val="1.9246190858059373E-2"/>
                  <c:y val="-2.58815890806594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39E-4D95-BD70-D761C78B3749}"/>
                </c:ext>
              </c:extLst>
            </c:dLbl>
            <c:dLbl>
              <c:idx val="2"/>
              <c:layout>
                <c:manualLayout>
                  <c:x val="3.0473135525260625E-2"/>
                  <c:y val="-1.03526356322637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39E-4D95-BD70-D761C78B3749}"/>
                </c:ext>
              </c:extLst>
            </c:dLbl>
            <c:dLbl>
              <c:idx val="3"/>
              <c:layout>
                <c:manualLayout>
                  <c:x val="-4.1700080192461908E-2"/>
                  <c:y val="-1.2940794540329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39E-4D95-BD70-D761C78B374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('Pole Gap Measurement'!$A$21,'Pole Gap Measurement'!$A$25,'Pole Gap Measurement'!$A$42,'Pole Gap Measurement'!$A$46)</c:f>
              <c:numCache>
                <c:formatCode>General</c:formatCode>
                <c:ptCount val="4"/>
                <c:pt idx="0">
                  <c:v>121</c:v>
                </c:pt>
                <c:pt idx="1">
                  <c:v>125</c:v>
                </c:pt>
                <c:pt idx="2">
                  <c:v>142</c:v>
                </c:pt>
                <c:pt idx="3">
                  <c:v>146</c:v>
                </c:pt>
              </c:numCache>
              <c:extLst/>
            </c:numRef>
          </c:cat>
          <c:val>
            <c:numRef>
              <c:f>('Pole Gap Measurement'!$E$42:$E$45,'Pole Gap Measurement'!$E$52,'Pole Gap Measurement'!$E$58)</c:f>
              <c:numCache>
                <c:formatCode>General</c:formatCode>
                <c:ptCount val="6"/>
                <c:pt idx="0">
                  <c:v>5.99</c:v>
                </c:pt>
                <c:pt idx="1">
                  <c:v>6.84</c:v>
                </c:pt>
                <c:pt idx="2">
                  <c:v>6.49</c:v>
                </c:pt>
                <c:pt idx="3">
                  <c:v>5.86</c:v>
                </c:pt>
                <c:pt idx="4">
                  <c:v>4.55</c:v>
                </c:pt>
                <c:pt idx="5">
                  <c:v>7.48</c:v>
                </c:pt>
              </c:numCache>
              <c:extLst/>
            </c:numRef>
          </c:val>
          <c:extLst>
            <c:ext xmlns:c16="http://schemas.microsoft.com/office/drawing/2014/chart" uri="{C3380CC4-5D6E-409C-BE32-E72D297353CC}">
              <c16:uniqueId val="{00000003-739E-4D95-BD70-D761C78B3749}"/>
            </c:ext>
          </c:extLst>
        </c:ser>
        <c:ser>
          <c:idx val="2"/>
          <c:order val="4"/>
          <c:tx>
            <c:v>After reaction</c:v>
          </c:tx>
          <c:spPr>
            <a:ln w="28575">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('Pole Gap Measurement'!$A$21,'Pole Gap Measurement'!$A$25,'Pole Gap Measurement'!$A$42,'Pole Gap Measurement'!$A$46)</c:f>
              <c:numCache>
                <c:formatCode>General</c:formatCode>
                <c:ptCount val="4"/>
                <c:pt idx="0">
                  <c:v>121</c:v>
                </c:pt>
                <c:pt idx="1">
                  <c:v>125</c:v>
                </c:pt>
                <c:pt idx="2">
                  <c:v>142</c:v>
                </c:pt>
                <c:pt idx="3">
                  <c:v>146</c:v>
                </c:pt>
              </c:numCache>
              <c:extLst/>
            </c:numRef>
          </c:cat>
          <c:val>
            <c:numRef>
              <c:f>'Pole Gap Measurement'!$F$42:$F$45</c:f>
              <c:numCache>
                <c:formatCode>General</c:formatCode>
                <c:ptCount val="4"/>
                <c:pt idx="0">
                  <c:v>4.4000000000000004</c:v>
                </c:pt>
                <c:pt idx="1">
                  <c:v>3.58</c:v>
                </c:pt>
                <c:pt idx="2">
                  <c:v>2</c:v>
                </c:pt>
                <c:pt idx="3">
                  <c:v>2.48</c:v>
                </c:pt>
              </c:numCache>
              <c:extLst/>
            </c:numRef>
          </c:val>
          <c:extLst>
            <c:ext xmlns:c16="http://schemas.microsoft.com/office/drawing/2014/chart" uri="{C3380CC4-5D6E-409C-BE32-E72D297353CC}">
              <c16:uniqueId val="{00000004-739E-4D95-BD70-D761C78B3749}"/>
            </c:ext>
          </c:extLst>
        </c:ser>
        <c:dLbls>
          <c:showLegendKey val="0"/>
          <c:showVal val="0"/>
          <c:showCatName val="0"/>
          <c:showSerName val="0"/>
          <c:showPercent val="0"/>
          <c:showBubbleSize val="0"/>
        </c:dLbls>
        <c:gapWidth val="150"/>
        <c:axId val="442342800"/>
        <c:axId val="441901288"/>
      </c:barChart>
      <c:dateAx>
        <c:axId val="442342800"/>
        <c:scaling>
          <c:orientation val="minMax"/>
        </c:scaling>
        <c:delete val="0"/>
        <c:axPos val="b"/>
        <c:majorGridlines>
          <c:spPr>
            <a:ln>
              <a:solidFill>
                <a:schemeClr val="bg1">
                  <a:lumMod val="85000"/>
                </a:schemeClr>
              </a:solidFill>
            </a:ln>
          </c:spPr>
        </c:majorGridlines>
        <c:title>
          <c:tx>
            <c:rich>
              <a:bodyPr/>
              <a:lstStyle/>
              <a:p>
                <a:pPr>
                  <a:defRPr/>
                </a:pPr>
                <a:r>
                  <a:rPr lang="en-US" sz="2000"/>
                  <a:t>Coil</a:t>
                </a:r>
                <a:r>
                  <a:rPr lang="en-US"/>
                  <a:t> #</a:t>
                </a:r>
              </a:p>
            </c:rich>
          </c:tx>
          <c:layout>
            <c:manualLayout>
              <c:xMode val="edge"/>
              <c:yMode val="edge"/>
              <c:x val="0.49812767252951035"/>
              <c:y val="0.93661210780855786"/>
            </c:manualLayout>
          </c:layout>
          <c:overlay val="0"/>
        </c:title>
        <c:numFmt formatCode="General" sourceLinked="1"/>
        <c:majorTickMark val="out"/>
        <c:minorTickMark val="none"/>
        <c:tickLblPos val="nextTo"/>
        <c:txPr>
          <a:bodyPr/>
          <a:lstStyle/>
          <a:p>
            <a:pPr>
              <a:defRPr sz="1400"/>
            </a:pPr>
            <a:endParaRPr lang="en-US"/>
          </a:p>
        </c:txPr>
        <c:crossAx val="441901288"/>
        <c:crosses val="autoZero"/>
        <c:auto val="0"/>
        <c:lblOffset val="100"/>
        <c:baseTimeUnit val="days"/>
        <c:majorUnit val="1"/>
      </c:dateAx>
      <c:valAx>
        <c:axId val="441901288"/>
        <c:scaling>
          <c:orientation val="minMax"/>
        </c:scaling>
        <c:delete val="0"/>
        <c:axPos val="l"/>
        <c:majorGridlines/>
        <c:minorGridlines>
          <c:spPr>
            <a:ln>
              <a:noFill/>
            </a:ln>
          </c:spPr>
        </c:minorGridlines>
        <c:title>
          <c:tx>
            <c:rich>
              <a:bodyPr rot="-5400000" vert="horz"/>
              <a:lstStyle/>
              <a:p>
                <a:pPr>
                  <a:defRPr sz="2000"/>
                </a:pPr>
                <a:r>
                  <a:rPr lang="en-US" sz="2000"/>
                  <a:t>Pole Gap [mm]</a:t>
                </a:r>
              </a:p>
            </c:rich>
          </c:tx>
          <c:overlay val="0"/>
        </c:title>
        <c:numFmt formatCode="General" sourceLinked="1"/>
        <c:majorTickMark val="out"/>
        <c:minorTickMark val="none"/>
        <c:tickLblPos val="nextTo"/>
        <c:txPr>
          <a:bodyPr/>
          <a:lstStyle/>
          <a:p>
            <a:pPr>
              <a:defRPr sz="2000"/>
            </a:pPr>
            <a:endParaRPr lang="en-US"/>
          </a:p>
        </c:txPr>
        <c:crossAx val="442342800"/>
        <c:crosses val="autoZero"/>
        <c:crossBetween val="between"/>
      </c:valAx>
      <c:spPr>
        <a:ln>
          <a:solidFill>
            <a:schemeClr val="bg1">
              <a:lumMod val="75000"/>
            </a:schemeClr>
          </a:solidFill>
        </a:ln>
      </c:spPr>
    </c:plotArea>
    <c:legend>
      <c:legendPos val="t"/>
      <c:layout>
        <c:manualLayout>
          <c:xMode val="edge"/>
          <c:yMode val="edge"/>
          <c:x val="0.10513634914514354"/>
          <c:y val="8.4609901131368376E-2"/>
          <c:w val="0.78697844843067233"/>
          <c:h val="4.1421299610275991E-2"/>
        </c:manualLayout>
      </c:layout>
      <c:overlay val="1"/>
      <c:txPr>
        <a:bodyPr/>
        <a:lstStyle/>
        <a:p>
          <a:pPr>
            <a:defRPr sz="1200"/>
          </a:pPr>
          <a:endParaRPr lang="en-US"/>
        </a:p>
      </c:txPr>
    </c:legend>
    <c:plotVisOnly val="1"/>
    <c:dispBlanksAs val="zero"/>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19/12/2024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19/12/2024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34</a:t>
            </a:fld>
            <a:endParaRPr lang="fr-FR"/>
          </a:p>
        </p:txBody>
      </p:sp>
    </p:spTree>
    <p:extLst>
      <p:ext uri="{BB962C8B-B14F-4D97-AF65-F5344CB8AC3E}">
        <p14:creationId xmlns:p14="http://schemas.microsoft.com/office/powerpoint/2010/main" val="171445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36</a:t>
            </a:fld>
            <a:endParaRPr lang="fr-FR"/>
          </a:p>
        </p:txBody>
      </p:sp>
    </p:spTree>
    <p:extLst>
      <p:ext uri="{BB962C8B-B14F-4D97-AF65-F5344CB8AC3E}">
        <p14:creationId xmlns:p14="http://schemas.microsoft.com/office/powerpoint/2010/main" val="45457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38</a:t>
            </a:fld>
            <a:endParaRPr lang="fr-FR"/>
          </a:p>
        </p:txBody>
      </p:sp>
    </p:spTree>
    <p:extLst>
      <p:ext uri="{BB962C8B-B14F-4D97-AF65-F5344CB8AC3E}">
        <p14:creationId xmlns:p14="http://schemas.microsoft.com/office/powerpoint/2010/main" val="64770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B141A-D04E-DD49-88DC-EFA90428BA41}" type="slidenum">
              <a:rPr lang="fr-FR" smtClean="0"/>
              <a:pPr/>
              <a:t>40</a:t>
            </a:fld>
            <a:endParaRPr lang="fr-FR"/>
          </a:p>
        </p:txBody>
      </p:sp>
    </p:spTree>
    <p:extLst>
      <p:ext uri="{BB962C8B-B14F-4D97-AF65-F5344CB8AC3E}">
        <p14:creationId xmlns:p14="http://schemas.microsoft.com/office/powerpoint/2010/main" val="2900596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7" name="Footer Placeholder 4">
            <a:extLst>
              <a:ext uri="{FF2B5EF4-FFF2-40B4-BE49-F238E27FC236}">
                <a16:creationId xmlns:a16="http://schemas.microsoft.com/office/drawing/2014/main" id="{7AF289B4-A20D-8546-820F-224929B92EE9}"/>
              </a:ext>
            </a:extLst>
          </p:cNvPr>
          <p:cNvSpPr>
            <a:spLocks noGrp="1"/>
          </p:cNvSpPr>
          <p:nvPr>
            <p:ph type="ftr" sz="quarter" idx="3"/>
          </p:nvPr>
        </p:nvSpPr>
        <p:spPr>
          <a:xfrm>
            <a:off x="1981200" y="6356350"/>
            <a:ext cx="6550800" cy="360000"/>
          </a:xfrm>
        </p:spPr>
        <p:txBody>
          <a:bodyPr/>
          <a:lstStyle/>
          <a:p>
            <a:r>
              <a:rPr lang="en-US"/>
              <a:t>MQXFA20 Coils Acceptance Review  – December 12, 2024</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sp>
        <p:nvSpPr>
          <p:cNvPr id="7" name="Footer Placeholder 4">
            <a:extLst>
              <a:ext uri="{FF2B5EF4-FFF2-40B4-BE49-F238E27FC236}">
                <a16:creationId xmlns:a16="http://schemas.microsoft.com/office/drawing/2014/main" id="{54243A9A-9BE1-474F-94E0-BE7B890B8669}"/>
              </a:ext>
            </a:extLst>
          </p:cNvPr>
          <p:cNvSpPr>
            <a:spLocks noGrp="1"/>
          </p:cNvSpPr>
          <p:nvPr>
            <p:ph type="ftr" sz="quarter" idx="3"/>
          </p:nvPr>
        </p:nvSpPr>
        <p:spPr>
          <a:xfrm>
            <a:off x="1981200" y="6356350"/>
            <a:ext cx="6550800" cy="360000"/>
          </a:xfrm>
        </p:spPr>
        <p:txBody>
          <a:bodyPr/>
          <a:lstStyle/>
          <a:p>
            <a:r>
              <a:rPr lang="en-US"/>
              <a:t>MQXFA20 Coils Acceptance Review  – December 12,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0" name="Footer Placeholder 4">
            <a:extLst>
              <a:ext uri="{FF2B5EF4-FFF2-40B4-BE49-F238E27FC236}">
                <a16:creationId xmlns:a16="http://schemas.microsoft.com/office/drawing/2014/main" id="{C2158561-15A4-6C46-8971-CBB5B9C53BFB}"/>
              </a:ext>
            </a:extLst>
          </p:cNvPr>
          <p:cNvSpPr>
            <a:spLocks noGrp="1"/>
          </p:cNvSpPr>
          <p:nvPr>
            <p:ph type="ftr" sz="quarter" idx="13"/>
          </p:nvPr>
        </p:nvSpPr>
        <p:spPr>
          <a:xfrm>
            <a:off x="1981200" y="6356350"/>
            <a:ext cx="6550800" cy="360000"/>
          </a:xfrm>
        </p:spPr>
        <p:txBody>
          <a:bodyPr/>
          <a:lstStyle/>
          <a:p>
            <a:r>
              <a:rPr lang="en-US"/>
              <a:t>MQXFA20 Coils Acceptance Review  – December 12, 2024</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BF409759-FF9E-CD40-BCA2-05AD3452F284}"/>
              </a:ext>
            </a:extLst>
          </p:cNvPr>
          <p:cNvSpPr>
            <a:spLocks noGrp="1"/>
          </p:cNvSpPr>
          <p:nvPr>
            <p:ph type="ftr" sz="quarter" idx="3"/>
          </p:nvPr>
        </p:nvSpPr>
        <p:spPr>
          <a:xfrm>
            <a:off x="1981200" y="6356350"/>
            <a:ext cx="6550800" cy="360000"/>
          </a:xfrm>
        </p:spPr>
        <p:txBody>
          <a:bodyPr/>
          <a:lstStyle/>
          <a:p>
            <a:r>
              <a:rPr lang="en-US"/>
              <a:t>MQXFA20 Coils Acceptance Review  – December 12, 2024</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6CDC0678-C4FF-EE4B-808D-948246C40338}"/>
              </a:ext>
            </a:extLst>
          </p:cNvPr>
          <p:cNvSpPr>
            <a:spLocks noGrp="1"/>
          </p:cNvSpPr>
          <p:nvPr>
            <p:ph type="ftr" sz="quarter" idx="3"/>
          </p:nvPr>
        </p:nvSpPr>
        <p:spPr>
          <a:xfrm>
            <a:off x="1981200" y="6356350"/>
            <a:ext cx="6550800" cy="360000"/>
          </a:xfrm>
        </p:spPr>
        <p:txBody>
          <a:bodyPr/>
          <a:lstStyle/>
          <a:p>
            <a:r>
              <a:rPr lang="en-US"/>
              <a:t>MQXFA20 Coils Acceptance Review  – December 12, 2024</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AB84FB2-61C3-0F49-99A3-609B4E15E3D8}"/>
              </a:ext>
            </a:extLst>
          </p:cNvPr>
          <p:cNvSpPr>
            <a:spLocks noGrp="1"/>
          </p:cNvSpPr>
          <p:nvPr>
            <p:ph type="ftr" sz="quarter" idx="3"/>
          </p:nvPr>
        </p:nvSpPr>
        <p:spPr>
          <a:xfrm>
            <a:off x="1981200" y="6356350"/>
            <a:ext cx="6550800" cy="360000"/>
          </a:xfrm>
        </p:spPr>
        <p:txBody>
          <a:bodyPr/>
          <a:lstStyle/>
          <a:p>
            <a:r>
              <a:rPr lang="en-US"/>
              <a:t>MQXFA20 Coils Acceptance Review  – December 12, 2024</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MQXFA20 Coils Acceptance Review  – December 12, 2024</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8" name="Picture 7">
            <a:extLst>
              <a:ext uri="{FF2B5EF4-FFF2-40B4-BE49-F238E27FC236}">
                <a16:creationId xmlns:a16="http://schemas.microsoft.com/office/drawing/2014/main" id="{BDF1A5C2-C27E-4B0A-AB73-E6C304C90981}"/>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1619672" y="6228601"/>
            <a:ext cx="639919" cy="59159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vector-onsite.fnal.gov/Tools/DiscrepancyReport/DisplayDiscrepancyReportReadOnly.asp?qsDRNo=13169" TargetMode="External"/><Relationship Id="rId2" Type="http://schemas.openxmlformats.org/officeDocument/2006/relationships/hyperlink" Target="https://vector-onsite.fnal.gov/Tools/DiscrepancyReport/DisplayDiscrepancyReportReadOnly.asp?qsDRNo=12897" TargetMode="External"/><Relationship Id="rId1" Type="http://schemas.openxmlformats.org/officeDocument/2006/relationships/slideLayout" Target="../slideLayouts/slideLayout2.xml"/><Relationship Id="rId6" Type="http://schemas.openxmlformats.org/officeDocument/2006/relationships/hyperlink" Target="https://vector-onsite.fnal.gov/Tools/DiscrepancyReport/DisplayDiscrepancyReportReadOnly.asp?qsDRNo=12956" TargetMode="External"/><Relationship Id="rId5" Type="http://schemas.openxmlformats.org/officeDocument/2006/relationships/hyperlink" Target="https://vector-onsite.fnal.gov/Tools/DiscrepancyReport/DisplayDiscrepancyReportReadOnly.asp?qsDRNo=12924" TargetMode="External"/><Relationship Id="rId4" Type="http://schemas.openxmlformats.org/officeDocument/2006/relationships/hyperlink" Target="https://vector-onsite.fnal.gov/Tools/DiscrepancyReport/DisplayDiscrepancyReportReadOnly.asp?qsDRNo=1292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ector-onsite.fnal.gov/Tools/DiscrepancyReport/DisplayDiscrepancyReportReadOnly.asp?qsDRNo=12620" TargetMode="External"/><Relationship Id="rId2" Type="http://schemas.openxmlformats.org/officeDocument/2006/relationships/hyperlink" Target="https://vector-onsite.fnal.gov/Tools/DiscrepancyReport/DisplayDiscrepancyReportReadOnly.asp?qsDRNo=1259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ector-onsite.fnal.gov/Tools/DiscrepancyReport/DisplayDiscrepancyReportReadOnly.asp?qsDRNo=12638" TargetMode="External"/><Relationship Id="rId2" Type="http://schemas.openxmlformats.org/officeDocument/2006/relationships/hyperlink" Target="https://vector-onsite.fnal.gov/Tools/DiscrepancyReport/DisplayDiscrepancyReportReadOnly.asp?qsDRNo=12622" TargetMode="External"/><Relationship Id="rId1" Type="http://schemas.openxmlformats.org/officeDocument/2006/relationships/slideLayout" Target="../slideLayouts/slideLayout2.xml"/><Relationship Id="rId4" Type="http://schemas.openxmlformats.org/officeDocument/2006/relationships/hyperlink" Target="https://vector-onsite.fnal.gov/Tools/DiscrepancyReport/DisplayDiscrepancyReportReadOnly.asp?qsDRNo=1267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vector-onsite.fnal.gov/Tools/DiscrepancyReport/DisplayDiscrepancyReportReadOnly.asp?qsDRNo=12706" TargetMode="External"/><Relationship Id="rId2" Type="http://schemas.openxmlformats.org/officeDocument/2006/relationships/hyperlink" Target="https://vector-onsite.fnal.gov/Tools/DiscrepancyReport/DisplayDiscrepancyReportReadOnly.asp?qsDRNo=12678" TargetMode="External"/><Relationship Id="rId1" Type="http://schemas.openxmlformats.org/officeDocument/2006/relationships/slideLayout" Target="../slideLayouts/slideLayout2.xml"/><Relationship Id="rId6" Type="http://schemas.openxmlformats.org/officeDocument/2006/relationships/hyperlink" Target="https://vector-onsite.fnal.gov/Tools/DiscrepancyReport/DisplayDiscrepancyReportReadOnly.asp?qsDRNo=12712" TargetMode="External"/><Relationship Id="rId5" Type="http://schemas.openxmlformats.org/officeDocument/2006/relationships/hyperlink" Target="https://vector-onsite.fnal.gov/Tools/DiscrepancyReport/DisplayDiscrepancyReportReadOnly.asp?qsDRNo=12711" TargetMode="External"/><Relationship Id="rId4" Type="http://schemas.openxmlformats.org/officeDocument/2006/relationships/hyperlink" Target="https://vector-onsite.fnal.gov/Tools/DiscrepancyReport/DisplayDiscrepancyReportReadOnly.asp?qsDRNo=12708"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vector-onsite.fnal.gov/Tools/DiscrepancyReport/DisplayDiscrepancyReportReadOnly.asp?qsDRNo=12714" TargetMode="External"/><Relationship Id="rId2" Type="http://schemas.openxmlformats.org/officeDocument/2006/relationships/hyperlink" Target="https://vector-onsite.fnal.gov/Tools/DiscrepancyReport/DisplayDiscrepancyReportReadOnly.asp?qsDRNo=1271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ector-offsite.fnal.gov/Tools/DiscrepancyReport/SelectDiscrepancyReportDRNoAsc.asp?sDRNo=all&amp;sSerialNoID=17560" TargetMode="External"/><Relationship Id="rId2" Type="http://schemas.openxmlformats.org/officeDocument/2006/relationships/hyperlink" Target="https://vector-offsite.fnal.gov/Tools/DiscrepancyReport/SelectDiscrepancyReportDRNoAsc.asp?sDRNo=all&amp;sSerialNoID=16900" TargetMode="External"/><Relationship Id="rId1" Type="http://schemas.openxmlformats.org/officeDocument/2006/relationships/slideLayout" Target="../slideLayouts/slideLayout2.xml"/><Relationship Id="rId5" Type="http://schemas.openxmlformats.org/officeDocument/2006/relationships/hyperlink" Target="https://vector-onsite.fnal.gov/Tools/DiscrepancyReport/SelectDiscrepancyReportDRNoAsc.asp?sDRNo=all&amp;sSerialNoID=20671&amp;sSeriesID=599&amp;sSpecificationID=all&amp;sOriginatorID=all&amp;sDispositionRAID=all&amp;sDispositionVerifiedRAID=all&amp;sCloseoutRAID=all&amp;sHoldDisposition" TargetMode="External"/><Relationship Id="rId4" Type="http://schemas.openxmlformats.org/officeDocument/2006/relationships/hyperlink" Target="https://vector-onsite.fnal.gov/Tools/DiscrepancyReport/SelectDiscrepancyReportDRNoAsc.asp?sDRNo=all&amp;sSerialNoID=19883"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ector-onsite.fnal.gov/Tools/DiscrepancyReport/DisplayDiscrepancyReportReadOnly.asp?qsDRNo=13169" TargetMode="External"/><Relationship Id="rId2" Type="http://schemas.openxmlformats.org/officeDocument/2006/relationships/hyperlink" Target="https://vector-offsite.fnal.gov/Tools/DiscrepancyReport/DisplayDiscrepancyReportReadOnly.asp?qsDRNo=11960" TargetMode="External"/><Relationship Id="rId1" Type="http://schemas.openxmlformats.org/officeDocument/2006/relationships/slideLayout" Target="../slideLayouts/slideLayout2.xml"/><Relationship Id="rId4" Type="http://schemas.openxmlformats.org/officeDocument/2006/relationships/hyperlink" Target="https://vector-offsite.fnal.gov/Tools/DiscrepancyReport/DisplayDiscrepancyReportReadOnly.asp?qsDRNo=11968"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ector-onsite.fnal.gov/Tools/DiscrepancyReport/DisplayDiscrepancyReportReadOnly.asp?qsDRNo=13169" TargetMode="External"/><Relationship Id="rId7" Type="http://schemas.openxmlformats.org/officeDocument/2006/relationships/hyperlink" Target="https://vector-offsite.fnal.gov/Tools/DiscrepancyReport/DisplayDiscrepancyReportReadOnly.asp?qsDRNo=12122" TargetMode="External"/><Relationship Id="rId2" Type="http://schemas.openxmlformats.org/officeDocument/2006/relationships/hyperlink" Target="https://vector-offsite.fnal.gov/Tools/DiscrepancyReport/DisplayDiscrepancyReportReadOnly.asp?qsDRNo=12023" TargetMode="External"/><Relationship Id="rId1" Type="http://schemas.openxmlformats.org/officeDocument/2006/relationships/slideLayout" Target="../slideLayouts/slideLayout2.xml"/><Relationship Id="rId6" Type="http://schemas.openxmlformats.org/officeDocument/2006/relationships/hyperlink" Target="https://vector-offsite.fnal.gov/Tools/DiscrepancyReport/DisplayDiscrepancyReportReadOnly.asp?qsDRNo=12119" TargetMode="External"/><Relationship Id="rId5" Type="http://schemas.openxmlformats.org/officeDocument/2006/relationships/hyperlink" Target="https://vector-offsite.fnal.gov/Tools/DiscrepancyReport/DisplayDiscrepancyReportReadOnly.asp?qsDRNo=12059" TargetMode="External"/><Relationship Id="rId4" Type="http://schemas.openxmlformats.org/officeDocument/2006/relationships/hyperlink" Target="https://vector-offsite.fnal.gov/Tools/DiscrepancyReport/DisplayDiscrepancyReportReadOnly.asp?qsDRNo=1202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vector-onsite.fnal.gov/Tools/DiscrepancyReport/DisplayDiscrepancyReportReadOnly.asp?qsDRNo=13169" TargetMode="External"/><Relationship Id="rId7" Type="http://schemas.openxmlformats.org/officeDocument/2006/relationships/hyperlink" Target="https://vector-offsite.fnal.gov/Tools/DiscrepancyReport/DisplayDiscrepancyReportReadOnly.asp?qsDRNo=12156" TargetMode="External"/><Relationship Id="rId2" Type="http://schemas.openxmlformats.org/officeDocument/2006/relationships/hyperlink" Target="https://vector-offsite.fnal.gov/Tools/DiscrepancyReport/DisplayDiscrepancyReportReadOnly.asp?qsDRNo=12125" TargetMode="External"/><Relationship Id="rId1" Type="http://schemas.openxmlformats.org/officeDocument/2006/relationships/slideLayout" Target="../slideLayouts/slideLayout2.xml"/><Relationship Id="rId6" Type="http://schemas.openxmlformats.org/officeDocument/2006/relationships/hyperlink" Target="https://vector-offsite.fnal.gov/Tools/DiscrepancyReport/DisplayDiscrepancyReportReadOnly.asp?qsDRNo=12134" TargetMode="External"/><Relationship Id="rId5" Type="http://schemas.openxmlformats.org/officeDocument/2006/relationships/hyperlink" Target="https://vector-offsite.fnal.gov/Tools/DiscrepancyReport/DisplayDiscrepancyReportReadOnly.asp?qsDRNo=12133" TargetMode="External"/><Relationship Id="rId4" Type="http://schemas.openxmlformats.org/officeDocument/2006/relationships/hyperlink" Target="https://vector-offsite.fnal.gov/Tools/DiscrepancyReport/DisplayDiscrepancyReportReadOnly.asp?qsDRNo=1196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vector-offsite.fnal.gov/Tools/DiscrepancyReport/DisplayDiscrepancyReportReadOnly.asp?qsDRNo=12166" TargetMode="External"/><Relationship Id="rId2" Type="http://schemas.openxmlformats.org/officeDocument/2006/relationships/hyperlink" Target="https://vector-offsite.fnal.gov/Tools/DiscrepancyReport/DisplayDiscrepancyReportReadOnly.asp?qsDRNo=12165" TargetMode="External"/><Relationship Id="rId1" Type="http://schemas.openxmlformats.org/officeDocument/2006/relationships/slideLayout" Target="../slideLayouts/slideLayout2.xml"/><Relationship Id="rId5" Type="http://schemas.openxmlformats.org/officeDocument/2006/relationships/hyperlink" Target="https://vector-offsite.fnal.gov/Tools/DiscrepancyReport/DisplayDiscrepancyReportReadOnly.asp?qsDRNo=12174" TargetMode="External"/><Relationship Id="rId4" Type="http://schemas.openxmlformats.org/officeDocument/2006/relationships/hyperlink" Target="https://vector-onsite.fnal.gov/Tools/DiscrepancyReport/DisplayDiscrepancyReportReadOnly.asp?qsDRNo=1316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ector-onsite.fnal.gov/Tools/DiscrepancyReport/DisplayDiscrepancyReportReadOnly.asp?qsDRNo=13169" TargetMode="External"/><Relationship Id="rId2" Type="http://schemas.openxmlformats.org/officeDocument/2006/relationships/hyperlink" Target="https://vector-onsite.fnal.gov/Tools/DiscrepancyReport/DisplayDiscrepancyReportReadOnly.asp?qsDRNo=12816" TargetMode="External"/><Relationship Id="rId1" Type="http://schemas.openxmlformats.org/officeDocument/2006/relationships/slideLayout" Target="../slideLayouts/slideLayout2.xml"/><Relationship Id="rId5" Type="http://schemas.openxmlformats.org/officeDocument/2006/relationships/hyperlink" Target="https://vector-onsite.fnal.gov/Tools/DiscrepancyReport/DisplayDiscrepancyReportReadOnly.asp?qsDRNo=12825" TargetMode="External"/><Relationship Id="rId4" Type="http://schemas.openxmlformats.org/officeDocument/2006/relationships/hyperlink" Target="https://vector-onsite.fnal.gov/Tools/DiscrepancyReport/DisplayDiscrepancyReportReadOnly.asp?qsDRNo=128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2634656"/>
            <a:ext cx="8136904" cy="1658439"/>
          </a:xfrm>
        </p:spPr>
        <p:txBody>
          <a:bodyPr/>
          <a:lstStyle/>
          <a:p>
            <a:r>
              <a:rPr lang="en-GB" sz="3600" dirty="0"/>
              <a:t>MQXFA20 Coils Acceptance Review</a:t>
            </a:r>
            <a:br>
              <a:rPr lang="en-GB" sz="3600" dirty="0"/>
            </a:br>
            <a:r>
              <a:rPr lang="en-GB" sz="3600" dirty="0"/>
              <a:t>QXFA121, QXFA125, QXFA142, </a:t>
            </a:r>
            <a:br>
              <a:rPr lang="en-GB" sz="3600" dirty="0"/>
            </a:br>
            <a:r>
              <a:rPr lang="en-GB" sz="3600" dirty="0"/>
              <a:t>and QXFA146</a:t>
            </a:r>
          </a:p>
        </p:txBody>
      </p:sp>
      <p:sp>
        <p:nvSpPr>
          <p:cNvPr id="3" name="Sous-titre 2"/>
          <p:cNvSpPr>
            <a:spLocks noGrp="1"/>
          </p:cNvSpPr>
          <p:nvPr>
            <p:ph type="subTitle" idx="1"/>
          </p:nvPr>
        </p:nvSpPr>
        <p:spPr>
          <a:xfrm>
            <a:off x="1371600" y="4307161"/>
            <a:ext cx="6480000" cy="1210071"/>
          </a:xfrm>
        </p:spPr>
        <p:txBody>
          <a:bodyPr>
            <a:normAutofit fontScale="77500" lnSpcReduction="20000"/>
          </a:bodyPr>
          <a:lstStyle/>
          <a:p>
            <a:endParaRPr lang="en-GB" dirty="0"/>
          </a:p>
          <a:p>
            <a:r>
              <a:rPr lang="en-GB" dirty="0"/>
              <a:t>Fred Nobrega, L3/CAM, Coil Fabrication at FNAL</a:t>
            </a:r>
          </a:p>
          <a:p>
            <a:r>
              <a:rPr lang="en-GB" dirty="0"/>
              <a:t>Miao Yu, Deputy L3</a:t>
            </a:r>
          </a:p>
          <a:p>
            <a:r>
              <a:rPr lang="en-GB" dirty="0"/>
              <a:t>Vittorio Marinozzi, Electrical Measurements &amp; Testing</a:t>
            </a:r>
          </a:p>
          <a:p>
            <a:r>
              <a:rPr lang="en-GB" dirty="0"/>
              <a:t> </a:t>
            </a:r>
          </a:p>
        </p:txBody>
      </p:sp>
      <p:sp>
        <p:nvSpPr>
          <p:cNvPr id="4" name="Espace réservé du texte 3"/>
          <p:cNvSpPr>
            <a:spLocks noGrp="1"/>
          </p:cNvSpPr>
          <p:nvPr>
            <p:ph type="body" sz="quarter" idx="14"/>
          </p:nvPr>
        </p:nvSpPr>
        <p:spPr>
          <a:xfrm>
            <a:off x="1371600" y="5589240"/>
            <a:ext cx="6480000" cy="504056"/>
          </a:xfrm>
        </p:spPr>
        <p:txBody>
          <a:bodyPr>
            <a:normAutofit lnSpcReduction="10000"/>
          </a:bodyPr>
          <a:lstStyle/>
          <a:p>
            <a:r>
              <a:rPr lang="en-US" dirty="0"/>
              <a:t>MQXFA20 Coils Acceptance Review </a:t>
            </a:r>
          </a:p>
          <a:p>
            <a:r>
              <a:rPr lang="en-US" dirty="0"/>
              <a:t>December 12, 2024</a:t>
            </a:r>
            <a:endParaRPr lang="en-GB" dirty="0"/>
          </a:p>
        </p:txBody>
      </p:sp>
      <p:pic>
        <p:nvPicPr>
          <p:cNvPr id="9" name="Image 11" descr="HLU-logoN-titl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01261D-E904-4C5C-B3BA-EB9D5DFD6BDF}"/>
              </a:ext>
            </a:extLst>
          </p:cNvPr>
          <p:cNvSpPr>
            <a:spLocks noGrp="1"/>
          </p:cNvSpPr>
          <p:nvPr>
            <p:ph type="ftr" sz="quarter" idx="3"/>
          </p:nvPr>
        </p:nvSpPr>
        <p:spPr/>
        <p:txBody>
          <a:bodyPr/>
          <a:lstStyle/>
          <a:p>
            <a:r>
              <a:rPr lang="en-US"/>
              <a:t>MQXFA20 Coils Acceptance Review  – December 12, 2024</a:t>
            </a:r>
            <a:endParaRPr lang="en-GB" dirty="0"/>
          </a:p>
        </p:txBody>
      </p:sp>
      <p:sp>
        <p:nvSpPr>
          <p:cNvPr id="2" name="Title 1">
            <a:extLst>
              <a:ext uri="{FF2B5EF4-FFF2-40B4-BE49-F238E27FC236}">
                <a16:creationId xmlns:a16="http://schemas.microsoft.com/office/drawing/2014/main" id="{7714E457-3F24-45FA-95DC-0957EB93A56C}"/>
              </a:ext>
            </a:extLst>
          </p:cNvPr>
          <p:cNvSpPr>
            <a:spLocks noGrp="1"/>
          </p:cNvSpPr>
          <p:nvPr>
            <p:ph type="title"/>
          </p:nvPr>
        </p:nvSpPr>
        <p:spPr/>
        <p:txBody>
          <a:bodyPr/>
          <a:lstStyle/>
          <a:p>
            <a:r>
              <a:rPr lang="en-US" dirty="0"/>
              <a:t>QXFA146 DR’s</a:t>
            </a:r>
          </a:p>
        </p:txBody>
      </p:sp>
      <p:graphicFrame>
        <p:nvGraphicFramePr>
          <p:cNvPr id="6" name="Content Placeholder 5">
            <a:extLst>
              <a:ext uri="{FF2B5EF4-FFF2-40B4-BE49-F238E27FC236}">
                <a16:creationId xmlns:a16="http://schemas.microsoft.com/office/drawing/2014/main" id="{EB55BD07-B5F5-4D55-B791-ED07C54AB672}"/>
              </a:ext>
            </a:extLst>
          </p:cNvPr>
          <p:cNvGraphicFramePr>
            <a:graphicFrameLocks noGrp="1"/>
          </p:cNvGraphicFramePr>
          <p:nvPr>
            <p:ph idx="1"/>
            <p:extLst>
              <p:ext uri="{D42A27DB-BD31-4B8C-83A1-F6EECF244321}">
                <p14:modId xmlns:p14="http://schemas.microsoft.com/office/powerpoint/2010/main" val="432642590"/>
              </p:ext>
            </p:extLst>
          </p:nvPr>
        </p:nvGraphicFramePr>
        <p:xfrm>
          <a:off x="612000" y="1173364"/>
          <a:ext cx="8208472" cy="5712020"/>
        </p:xfrm>
        <a:graphic>
          <a:graphicData uri="http://schemas.openxmlformats.org/drawingml/2006/table">
            <a:tbl>
              <a:tblPr/>
              <a:tblGrid>
                <a:gridCol w="1343012">
                  <a:extLst>
                    <a:ext uri="{9D8B030D-6E8A-4147-A177-3AD203B41FA5}">
                      <a16:colId xmlns:a16="http://schemas.microsoft.com/office/drawing/2014/main" val="1010575230"/>
                    </a:ext>
                  </a:extLst>
                </a:gridCol>
                <a:gridCol w="2184940">
                  <a:extLst>
                    <a:ext uri="{9D8B030D-6E8A-4147-A177-3AD203B41FA5}">
                      <a16:colId xmlns:a16="http://schemas.microsoft.com/office/drawing/2014/main" val="25379173"/>
                    </a:ext>
                  </a:extLst>
                </a:gridCol>
                <a:gridCol w="2088232">
                  <a:extLst>
                    <a:ext uri="{9D8B030D-6E8A-4147-A177-3AD203B41FA5}">
                      <a16:colId xmlns:a16="http://schemas.microsoft.com/office/drawing/2014/main" val="2863937579"/>
                    </a:ext>
                  </a:extLst>
                </a:gridCol>
                <a:gridCol w="2592288">
                  <a:extLst>
                    <a:ext uri="{9D8B030D-6E8A-4147-A177-3AD203B41FA5}">
                      <a16:colId xmlns:a16="http://schemas.microsoft.com/office/drawing/2014/main" val="2717843156"/>
                    </a:ext>
                  </a:extLst>
                </a:gridCol>
              </a:tblGrid>
              <a:tr h="178946">
                <a:tc>
                  <a:txBody>
                    <a:bodyPr/>
                    <a:lstStyle/>
                    <a:p>
                      <a:pPr algn="ctr"/>
                      <a:r>
                        <a:rPr lang="en-US" sz="1400" b="1" dirty="0"/>
                        <a:t>DR Number</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Description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Disposition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Impact/Corrective Action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extLst>
                  <a:ext uri="{0D108BD9-81ED-4DB2-BD59-A6C34878D82A}">
                    <a16:rowId xmlns:a16="http://schemas.microsoft.com/office/drawing/2014/main" val="1310986574"/>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2"/>
                        </a:rPr>
                        <a:t>12897</a:t>
                      </a:r>
                      <a:r>
                        <a:rPr lang="en-US" sz="1400" dirty="0"/>
                        <a:t> Reaction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Temperature oscillations in the 395C and 665C soaks. The average soak temperatures are 396.0C and 665.3C. </a:t>
                      </a:r>
                      <a:r>
                        <a:rPr lang="en-US" sz="1400" dirty="0"/>
                        <a:t>Probable cause is thermocouple contact with heater during reaction.</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Use as is.</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Impact: none.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Corrective action: </a:t>
                      </a:r>
                      <a:r>
                        <a:rPr lang="en-US" sz="1400" dirty="0"/>
                        <a:t>Move TC feed through from near floor to near ceiling and bundle TC's after each use with wire and have chew chief verify sign off in traveler. The next coil, 147 did not have these oscillations.</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5728119"/>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3"/>
                        </a:rPr>
                        <a:t>1</a:t>
                      </a:r>
                      <a:r>
                        <a:rPr lang="en-US" sz="1400" dirty="0">
                          <a:hlinkClick r:id="rId4"/>
                        </a:rPr>
                        <a:t>12923</a:t>
                      </a:r>
                      <a:r>
                        <a:rPr lang="en-US" sz="1400" dirty="0"/>
                        <a:t> Impreg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Coil to structure short reading 1.8 ohms. The voltage tap is contacting the midplane shim.</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Repair the VT following the QXFA 146 Off Normal Work Plan and then process the coil by following the traveler.</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r>
                        <a:rPr lang="en-US" sz="1400" i="0" dirty="0">
                          <a:solidFill>
                            <a:schemeClr val="tx1"/>
                          </a:solidFill>
                        </a:rPr>
                        <a:t>Impact: none.</a:t>
                      </a:r>
                    </a:p>
                    <a:p>
                      <a:endParaRPr lang="en-US" sz="1400" i="0" dirty="0">
                        <a:solidFill>
                          <a:schemeClr val="tx1"/>
                        </a:solidFill>
                      </a:endParaRPr>
                    </a:p>
                    <a:p>
                      <a:r>
                        <a:rPr lang="en-US" sz="1400" i="0" dirty="0">
                          <a:solidFill>
                            <a:schemeClr val="tx1"/>
                          </a:solidFill>
                        </a:rPr>
                        <a:t>Corrective action: </a:t>
                      </a:r>
                      <a:r>
                        <a:rPr lang="en-US" sz="1400" dirty="0"/>
                        <a:t>none. </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618189535"/>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5"/>
                        </a:rPr>
                        <a:t>12924</a:t>
                      </a:r>
                      <a:r>
                        <a:rPr lang="en-US" sz="1400" dirty="0"/>
                        <a:t> Impreg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Delamination of midplane in several areas. Most likely cause is mold release cross contamination. SS mold released midplane shims were used to trim the G11 midplane shims.</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Complete fabrication.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i="0" dirty="0">
                          <a:solidFill>
                            <a:schemeClr val="tx1"/>
                          </a:solidFill>
                        </a:rPr>
                        <a:t>Corrective action: </a:t>
                      </a:r>
                      <a:r>
                        <a:rPr lang="en-US" sz="1400" dirty="0"/>
                        <a:t>Add step in Pre-Impregnation traveler to trim G-11 midplane shim after mechanical scrubbing of the SS midplane impregnation shim and before the addition of the step 3 mold release.</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9081963"/>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6"/>
                        </a:rPr>
                        <a:t>12956</a:t>
                      </a:r>
                      <a:r>
                        <a:rPr lang="en-US" sz="1400" dirty="0"/>
                        <a:t> Impreg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9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Coil CMM midplane out of tolerance at multiple locations by at most 0.34 mm.</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9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Complete fabrication and put coil on hold.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99"/>
                    </a:solidFill>
                  </a:tcPr>
                </a:tc>
                <a:tc>
                  <a:txBody>
                    <a:bodyPr/>
                    <a:lstStyle/>
                    <a:p>
                      <a:r>
                        <a:rPr lang="en-US" sz="1400" dirty="0"/>
                        <a:t>Use dedicated SS midplane shims for trimming G11.</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99"/>
                    </a:solidFill>
                  </a:tcPr>
                </a:tc>
                <a:extLst>
                  <a:ext uri="{0D108BD9-81ED-4DB2-BD59-A6C34878D82A}">
                    <a16:rowId xmlns:a16="http://schemas.microsoft.com/office/drawing/2014/main" val="3474975574"/>
                  </a:ext>
                </a:extLst>
              </a:tr>
            </a:tbl>
          </a:graphicData>
        </a:graphic>
      </p:graphicFrame>
      <p:sp>
        <p:nvSpPr>
          <p:cNvPr id="4" name="Slide Number Placeholder 3">
            <a:extLst>
              <a:ext uri="{FF2B5EF4-FFF2-40B4-BE49-F238E27FC236}">
                <a16:creationId xmlns:a16="http://schemas.microsoft.com/office/drawing/2014/main" id="{4C6F4A69-BEA0-4AC4-923A-66011EDEC85A}"/>
              </a:ext>
            </a:extLst>
          </p:cNvPr>
          <p:cNvSpPr>
            <a:spLocks noGrp="1"/>
          </p:cNvSpPr>
          <p:nvPr>
            <p:ph type="sldNum" sz="quarter" idx="12"/>
          </p:nvPr>
        </p:nvSpPr>
        <p:spPr/>
        <p:txBody>
          <a:bodyPr/>
          <a:lstStyle/>
          <a:p>
            <a:fld id="{BFDCA1C4-9514-7B4F-976F-D92F7E296653}" type="slidenum">
              <a:rPr lang="fr-FR" smtClean="0"/>
              <a:pPr/>
              <a:t>10</a:t>
            </a:fld>
            <a:endParaRPr lang="fr-FR"/>
          </a:p>
        </p:txBody>
      </p:sp>
      <p:graphicFrame>
        <p:nvGraphicFramePr>
          <p:cNvPr id="7" name="Table 7">
            <a:extLst>
              <a:ext uri="{FF2B5EF4-FFF2-40B4-BE49-F238E27FC236}">
                <a16:creationId xmlns:a16="http://schemas.microsoft.com/office/drawing/2014/main" id="{28B6E40C-C91E-4856-AE3C-12C6E7BAB3F9}"/>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Minor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8" name="Rectangle 7">
            <a:extLst>
              <a:ext uri="{FF2B5EF4-FFF2-40B4-BE49-F238E27FC236}">
                <a16:creationId xmlns:a16="http://schemas.microsoft.com/office/drawing/2014/main" id="{CAF3B74B-FC32-4B81-97BB-51D1B05DE567}"/>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Tree>
    <p:extLst>
      <p:ext uri="{BB962C8B-B14F-4D97-AF65-F5344CB8AC3E}">
        <p14:creationId xmlns:p14="http://schemas.microsoft.com/office/powerpoint/2010/main" val="375750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7707E5-D277-4913-B5D4-2283B50A9BAB}"/>
              </a:ext>
            </a:extLst>
          </p:cNvPr>
          <p:cNvSpPr>
            <a:spLocks noGrp="1"/>
          </p:cNvSpPr>
          <p:nvPr>
            <p:ph type="title"/>
          </p:nvPr>
        </p:nvSpPr>
        <p:spPr/>
        <p:txBody>
          <a:bodyPr/>
          <a:lstStyle/>
          <a:p>
            <a:r>
              <a:rPr lang="en-US" dirty="0"/>
              <a:t>Appendix</a:t>
            </a:r>
          </a:p>
        </p:txBody>
      </p:sp>
      <p:sp>
        <p:nvSpPr>
          <p:cNvPr id="8" name="Content Placeholder 7">
            <a:extLst>
              <a:ext uri="{FF2B5EF4-FFF2-40B4-BE49-F238E27FC236}">
                <a16:creationId xmlns:a16="http://schemas.microsoft.com/office/drawing/2014/main" id="{D029DEAA-82D7-4ED7-A6EB-54C0E1236A51}"/>
              </a:ext>
            </a:extLst>
          </p:cNvPr>
          <p:cNvSpPr>
            <a:spLocks noGrp="1"/>
          </p:cNvSpPr>
          <p:nvPr>
            <p:ph idx="1"/>
          </p:nvPr>
        </p:nvSpPr>
        <p:spPr/>
        <p:txBody>
          <a:bodyPr>
            <a:normAutofit/>
          </a:bodyPr>
          <a:lstStyle/>
          <a:p>
            <a:r>
              <a:rPr lang="en-US" dirty="0"/>
              <a:t>Backup slides</a:t>
            </a:r>
          </a:p>
          <a:p>
            <a:endParaRPr lang="en-US" dirty="0"/>
          </a:p>
          <a:p>
            <a:r>
              <a:rPr lang="en-US" dirty="0"/>
              <a:t>Coil data for magnet fabrication report</a:t>
            </a:r>
          </a:p>
          <a:p>
            <a:pPr lvl="1"/>
            <a:r>
              <a:rPr lang="en-US" dirty="0"/>
              <a:t>Reaction temperature plots</a:t>
            </a:r>
          </a:p>
          <a:p>
            <a:pPr lvl="1"/>
            <a:r>
              <a:rPr lang="en-US" dirty="0"/>
              <a:t>Electrical measurements &amp; tests</a:t>
            </a:r>
          </a:p>
          <a:p>
            <a:pPr lvl="1"/>
            <a:r>
              <a:rPr lang="en-US" dirty="0"/>
              <a:t>Coil lengths</a:t>
            </a:r>
          </a:p>
          <a:p>
            <a:pPr lvl="1"/>
            <a:r>
              <a:rPr lang="en-US" dirty="0"/>
              <a:t>Cable parameters</a:t>
            </a:r>
          </a:p>
          <a:p>
            <a:pPr lvl="1"/>
            <a:r>
              <a:rPr lang="en-US" dirty="0"/>
              <a:t>Wedge lengths &amp; gaps</a:t>
            </a:r>
          </a:p>
          <a:p>
            <a:pPr lvl="1"/>
            <a:r>
              <a:rPr lang="en-US" dirty="0"/>
              <a:t>Pole gaps</a:t>
            </a:r>
          </a:p>
          <a:p>
            <a:endParaRPr lang="en-US" dirty="0"/>
          </a:p>
        </p:txBody>
      </p:sp>
      <p:sp>
        <p:nvSpPr>
          <p:cNvPr id="4" name="Slide Number Placeholder 3">
            <a:extLst>
              <a:ext uri="{FF2B5EF4-FFF2-40B4-BE49-F238E27FC236}">
                <a16:creationId xmlns:a16="http://schemas.microsoft.com/office/drawing/2014/main" id="{12011AA8-28A5-4876-830F-33A3907C3647}"/>
              </a:ext>
            </a:extLst>
          </p:cNvPr>
          <p:cNvSpPr>
            <a:spLocks noGrp="1"/>
          </p:cNvSpPr>
          <p:nvPr>
            <p:ph type="sldNum" sz="quarter" idx="12"/>
          </p:nvPr>
        </p:nvSpPr>
        <p:spPr/>
        <p:txBody>
          <a:bodyPr/>
          <a:lstStyle/>
          <a:p>
            <a:fld id="{BFDCA1C4-9514-7B4F-976F-D92F7E296653}" type="slidenum">
              <a:rPr lang="fr-FR" smtClean="0"/>
              <a:pPr/>
              <a:t>11</a:t>
            </a:fld>
            <a:endParaRPr lang="fr-FR"/>
          </a:p>
        </p:txBody>
      </p:sp>
      <p:sp>
        <p:nvSpPr>
          <p:cNvPr id="5" name="Footer Placeholder 4">
            <a:extLst>
              <a:ext uri="{FF2B5EF4-FFF2-40B4-BE49-F238E27FC236}">
                <a16:creationId xmlns:a16="http://schemas.microsoft.com/office/drawing/2014/main" id="{568E4556-3BA2-466A-91B8-6781164022C1}"/>
              </a:ext>
            </a:extLst>
          </p:cNvPr>
          <p:cNvSpPr>
            <a:spLocks noGrp="1"/>
          </p:cNvSpPr>
          <p:nvPr>
            <p:ph type="ftr" sz="quarter" idx="3"/>
          </p:nvPr>
        </p:nvSpPr>
        <p:spPr/>
        <p:txBody>
          <a:bodyPr/>
          <a:lstStyle/>
          <a:p>
            <a:r>
              <a:rPr lang="en-US"/>
              <a:t>MQXFA20 Coils Acceptance Review  – December 12, 2024</a:t>
            </a:r>
            <a:endParaRPr lang="en-GB" dirty="0"/>
          </a:p>
        </p:txBody>
      </p:sp>
    </p:spTree>
    <p:extLst>
      <p:ext uri="{BB962C8B-B14F-4D97-AF65-F5344CB8AC3E}">
        <p14:creationId xmlns:p14="http://schemas.microsoft.com/office/powerpoint/2010/main" val="212522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0D99-176C-2166-F24D-2B0038E4A8F0}"/>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B8823046-CD78-5CD8-18E1-6FA9F8F916FE}"/>
              </a:ext>
            </a:extLst>
          </p:cNvPr>
          <p:cNvSpPr>
            <a:spLocks noGrp="1"/>
          </p:cNvSpPr>
          <p:nvPr>
            <p:ph idx="1"/>
          </p:nvPr>
        </p:nvSpPr>
        <p:spPr/>
        <p:txBody>
          <a:bodyPr/>
          <a:lstStyle/>
          <a:p>
            <a:r>
              <a:rPr lang="en-US" dirty="0"/>
              <a:t>See separate slide decks for each coil’s evaluation and repair.</a:t>
            </a:r>
          </a:p>
        </p:txBody>
      </p:sp>
      <p:sp>
        <p:nvSpPr>
          <p:cNvPr id="4" name="Slide Number Placeholder 3">
            <a:extLst>
              <a:ext uri="{FF2B5EF4-FFF2-40B4-BE49-F238E27FC236}">
                <a16:creationId xmlns:a16="http://schemas.microsoft.com/office/drawing/2014/main" id="{4456775D-3B79-4D71-66AD-FED32F4B61B0}"/>
              </a:ext>
            </a:extLst>
          </p:cNvPr>
          <p:cNvSpPr>
            <a:spLocks noGrp="1"/>
          </p:cNvSpPr>
          <p:nvPr>
            <p:ph type="sldNum" sz="quarter" idx="12"/>
          </p:nvPr>
        </p:nvSpPr>
        <p:spPr/>
        <p:txBody>
          <a:bodyPr/>
          <a:lstStyle/>
          <a:p>
            <a:fld id="{BFDCA1C4-9514-7B4F-976F-D92F7E296653}" type="slidenum">
              <a:rPr lang="fr-FR" smtClean="0"/>
              <a:pPr/>
              <a:t>12</a:t>
            </a:fld>
            <a:endParaRPr lang="fr-FR"/>
          </a:p>
        </p:txBody>
      </p:sp>
      <p:sp>
        <p:nvSpPr>
          <p:cNvPr id="5" name="Footer Placeholder 4">
            <a:extLst>
              <a:ext uri="{FF2B5EF4-FFF2-40B4-BE49-F238E27FC236}">
                <a16:creationId xmlns:a16="http://schemas.microsoft.com/office/drawing/2014/main" id="{9D48FC2F-FC92-D2EA-DED9-3EADEB3350E7}"/>
              </a:ext>
            </a:extLst>
          </p:cNvPr>
          <p:cNvSpPr>
            <a:spLocks noGrp="1"/>
          </p:cNvSpPr>
          <p:nvPr>
            <p:ph type="ftr" sz="quarter" idx="3"/>
          </p:nvPr>
        </p:nvSpPr>
        <p:spPr/>
        <p:txBody>
          <a:bodyPr/>
          <a:lstStyle/>
          <a:p>
            <a:r>
              <a:rPr lang="en-US"/>
              <a:t>MQXFA20 Coils Acceptance Review  – December 12, 2024</a:t>
            </a:r>
            <a:endParaRPr lang="en-GB" dirty="0"/>
          </a:p>
        </p:txBody>
      </p:sp>
    </p:spTree>
    <p:extLst>
      <p:ext uri="{BB962C8B-B14F-4D97-AF65-F5344CB8AC3E}">
        <p14:creationId xmlns:p14="http://schemas.microsoft.com/office/powerpoint/2010/main" val="379695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01261D-E904-4C5C-B3BA-EB9D5DFD6BDF}"/>
              </a:ext>
            </a:extLst>
          </p:cNvPr>
          <p:cNvSpPr>
            <a:spLocks noGrp="1"/>
          </p:cNvSpPr>
          <p:nvPr>
            <p:ph type="ftr" sz="quarter" idx="3"/>
          </p:nvPr>
        </p:nvSpPr>
        <p:spPr/>
        <p:txBody>
          <a:bodyPr/>
          <a:lstStyle/>
          <a:p>
            <a:r>
              <a:rPr lang="en-US"/>
              <a:t>MQXFA20 Coils Acceptance Review  – December 12, 2024</a:t>
            </a:r>
            <a:endParaRPr lang="en-GB" dirty="0"/>
          </a:p>
        </p:txBody>
      </p:sp>
      <p:sp>
        <p:nvSpPr>
          <p:cNvPr id="2" name="Title 1">
            <a:extLst>
              <a:ext uri="{FF2B5EF4-FFF2-40B4-BE49-F238E27FC236}">
                <a16:creationId xmlns:a16="http://schemas.microsoft.com/office/drawing/2014/main" id="{7714E457-3F24-45FA-95DC-0957EB93A56C}"/>
              </a:ext>
            </a:extLst>
          </p:cNvPr>
          <p:cNvSpPr>
            <a:spLocks noGrp="1"/>
          </p:cNvSpPr>
          <p:nvPr>
            <p:ph type="title"/>
          </p:nvPr>
        </p:nvSpPr>
        <p:spPr/>
        <p:txBody>
          <a:bodyPr/>
          <a:lstStyle/>
          <a:p>
            <a:r>
              <a:rPr lang="en-US" dirty="0"/>
              <a:t>Reviewed for MQXFA14</a:t>
            </a:r>
            <a:br>
              <a:rPr lang="en-US" dirty="0"/>
            </a:br>
            <a:r>
              <a:rPr lang="en-US" dirty="0"/>
              <a:t>QXFA142 DR’s</a:t>
            </a:r>
          </a:p>
        </p:txBody>
      </p:sp>
      <p:sp>
        <p:nvSpPr>
          <p:cNvPr id="4" name="Slide Number Placeholder 3">
            <a:extLst>
              <a:ext uri="{FF2B5EF4-FFF2-40B4-BE49-F238E27FC236}">
                <a16:creationId xmlns:a16="http://schemas.microsoft.com/office/drawing/2014/main" id="{4C6F4A69-BEA0-4AC4-923A-66011EDEC85A}"/>
              </a:ext>
            </a:extLst>
          </p:cNvPr>
          <p:cNvSpPr>
            <a:spLocks noGrp="1"/>
          </p:cNvSpPr>
          <p:nvPr>
            <p:ph type="sldNum" sz="quarter" idx="12"/>
          </p:nvPr>
        </p:nvSpPr>
        <p:spPr/>
        <p:txBody>
          <a:bodyPr/>
          <a:lstStyle/>
          <a:p>
            <a:fld id="{BFDCA1C4-9514-7B4F-976F-D92F7E296653}" type="slidenum">
              <a:rPr lang="fr-FR" smtClean="0"/>
              <a:pPr/>
              <a:t>13</a:t>
            </a:fld>
            <a:endParaRPr lang="fr-FR"/>
          </a:p>
        </p:txBody>
      </p:sp>
      <p:graphicFrame>
        <p:nvGraphicFramePr>
          <p:cNvPr id="7" name="Table 7">
            <a:extLst>
              <a:ext uri="{FF2B5EF4-FFF2-40B4-BE49-F238E27FC236}">
                <a16:creationId xmlns:a16="http://schemas.microsoft.com/office/drawing/2014/main" id="{28B6E40C-C91E-4856-AE3C-12C6E7BAB3F9}"/>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Minor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8" name="Rectangle 7">
            <a:extLst>
              <a:ext uri="{FF2B5EF4-FFF2-40B4-BE49-F238E27FC236}">
                <a16:creationId xmlns:a16="http://schemas.microsoft.com/office/drawing/2014/main" id="{CAF3B74B-FC32-4B81-97BB-51D1B05DE567}"/>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graphicFrame>
        <p:nvGraphicFramePr>
          <p:cNvPr id="3" name="Content Placeholder 5">
            <a:extLst>
              <a:ext uri="{FF2B5EF4-FFF2-40B4-BE49-F238E27FC236}">
                <a16:creationId xmlns:a16="http://schemas.microsoft.com/office/drawing/2014/main" id="{80657D6D-B0A5-E6BE-EBF8-7C1FAD5B469C}"/>
              </a:ext>
            </a:extLst>
          </p:cNvPr>
          <p:cNvGraphicFramePr>
            <a:graphicFrameLocks noGrp="1"/>
          </p:cNvGraphicFramePr>
          <p:nvPr>
            <p:ph idx="1"/>
            <p:extLst>
              <p:ext uri="{D42A27DB-BD31-4B8C-83A1-F6EECF244321}">
                <p14:modId xmlns:p14="http://schemas.microsoft.com/office/powerpoint/2010/main" val="1881498802"/>
              </p:ext>
            </p:extLst>
          </p:nvPr>
        </p:nvGraphicFramePr>
        <p:xfrm>
          <a:off x="612000" y="1219201"/>
          <a:ext cx="8208472" cy="3939276"/>
        </p:xfrm>
        <a:graphic>
          <a:graphicData uri="http://schemas.openxmlformats.org/drawingml/2006/table">
            <a:tbl>
              <a:tblPr/>
              <a:tblGrid>
                <a:gridCol w="1343012">
                  <a:extLst>
                    <a:ext uri="{9D8B030D-6E8A-4147-A177-3AD203B41FA5}">
                      <a16:colId xmlns:a16="http://schemas.microsoft.com/office/drawing/2014/main" val="1010575230"/>
                    </a:ext>
                  </a:extLst>
                </a:gridCol>
                <a:gridCol w="1392852">
                  <a:extLst>
                    <a:ext uri="{9D8B030D-6E8A-4147-A177-3AD203B41FA5}">
                      <a16:colId xmlns:a16="http://schemas.microsoft.com/office/drawing/2014/main" val="25379173"/>
                    </a:ext>
                  </a:extLst>
                </a:gridCol>
                <a:gridCol w="3312368">
                  <a:extLst>
                    <a:ext uri="{9D8B030D-6E8A-4147-A177-3AD203B41FA5}">
                      <a16:colId xmlns:a16="http://schemas.microsoft.com/office/drawing/2014/main" val="2863937579"/>
                    </a:ext>
                  </a:extLst>
                </a:gridCol>
                <a:gridCol w="2160240">
                  <a:extLst>
                    <a:ext uri="{9D8B030D-6E8A-4147-A177-3AD203B41FA5}">
                      <a16:colId xmlns:a16="http://schemas.microsoft.com/office/drawing/2014/main" val="2717843156"/>
                    </a:ext>
                  </a:extLst>
                </a:gridCol>
              </a:tblGrid>
              <a:tr h="199696">
                <a:tc>
                  <a:txBody>
                    <a:bodyPr/>
                    <a:lstStyle/>
                    <a:p>
                      <a:pPr algn="ctr"/>
                      <a:r>
                        <a:rPr lang="en-US" sz="1400" b="1" dirty="0"/>
                        <a:t>DR Number</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Description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Disposition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Impact/Corrective Action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extLst>
                  <a:ext uri="{0D108BD9-81ED-4DB2-BD59-A6C34878D82A}">
                    <a16:rowId xmlns:a16="http://schemas.microsoft.com/office/drawing/2014/main" val="1310986574"/>
                  </a:ext>
                </a:extLst>
              </a:tr>
              <a:tr h="955395">
                <a:tc>
                  <a:txBody>
                    <a:bodyPr/>
                    <a:lstStyle/>
                    <a:p>
                      <a:r>
                        <a:rPr lang="en-US" sz="1400" dirty="0">
                          <a:hlinkClick r:id="rId2"/>
                        </a:rPr>
                        <a:t>12597</a:t>
                      </a:r>
                      <a:r>
                        <a:rPr lang="en-US" sz="1400" dirty="0"/>
                        <a:t> Winding &amp; Curing Prep</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solidFill>
                            <a:srgbClr val="002060"/>
                          </a:solidFill>
                        </a:rPr>
                        <a:t>During cable respooling, insulation snags and black marks observed. The last ~100 m had blue ink on the insulation.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NEWT is using an alcohol drip on the entire run to help remove excess lube from the braided surface. The alcohol is causing the blue and green marking done by Berkley to run throughout the cable on a reel. </a:t>
                      </a:r>
                    </a:p>
                    <a:p>
                      <a:r>
                        <a:rPr lang="en-US" sz="1400" i="0" dirty="0">
                          <a:solidFill>
                            <a:srgbClr val="002060"/>
                          </a:solidFill>
                        </a:rPr>
                        <a:t>Disposition: </a:t>
                      </a:r>
                      <a:r>
                        <a:rPr lang="en-US" sz="1400" dirty="0"/>
                        <a:t>Mark the location and during coil winding, carefully remove the contaminated fiber strand.</a:t>
                      </a:r>
                      <a:br>
                        <a:rPr lang="en-US" sz="1400" dirty="0"/>
                      </a:b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i="0" dirty="0">
                          <a:solidFill>
                            <a:srgbClr val="002060"/>
                          </a:solidFill>
                        </a:rPr>
                        <a:t>Inform </a:t>
                      </a:r>
                      <a:r>
                        <a:rPr lang="en-US" sz="1400" dirty="0"/>
                        <a:t>LBNL cable team to inform NEWT and find the cause and solution to improve the quality of the braiding.</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741692344"/>
                  </a:ext>
                </a:extLst>
              </a:tr>
              <a:tr h="8916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3"/>
                        </a:rPr>
                        <a:t>12620</a:t>
                      </a:r>
                      <a:r>
                        <a:rPr lang="en-US" sz="1400" dirty="0"/>
                        <a:t> Electrical Testing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The resistance is high. The range is 517.00 to 547.00. Our resistance is 551.98 mega ohms.</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r>
                        <a:rPr lang="en-US" sz="1400" dirty="0"/>
                        <a:t>The coil was recently removed from the curing press on the morning of this measurement resulting in the coil’s increased resistance. Continue to move forward with coil fabrication as planned.</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r>
                        <a:rPr lang="en-US" sz="1400" dirty="0"/>
                        <a:t>Follow the electrical traveler when taking resistive measurements.</a:t>
                      </a:r>
                      <a:endParaRPr lang="en-US" sz="1200" i="1"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675738642"/>
                  </a:ext>
                </a:extLst>
              </a:tr>
            </a:tbl>
          </a:graphicData>
        </a:graphic>
      </p:graphicFrame>
    </p:spTree>
    <p:extLst>
      <p:ext uri="{BB962C8B-B14F-4D97-AF65-F5344CB8AC3E}">
        <p14:creationId xmlns:p14="http://schemas.microsoft.com/office/powerpoint/2010/main" val="240624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01261D-E904-4C5C-B3BA-EB9D5DFD6BDF}"/>
              </a:ext>
            </a:extLst>
          </p:cNvPr>
          <p:cNvSpPr>
            <a:spLocks noGrp="1"/>
          </p:cNvSpPr>
          <p:nvPr>
            <p:ph type="ftr" sz="quarter" idx="3"/>
          </p:nvPr>
        </p:nvSpPr>
        <p:spPr/>
        <p:txBody>
          <a:bodyPr/>
          <a:lstStyle/>
          <a:p>
            <a:r>
              <a:rPr lang="en-US"/>
              <a:t>MQXFA20 Coils Acceptance Review  – December 12, 2024</a:t>
            </a:r>
            <a:endParaRPr lang="en-GB" dirty="0"/>
          </a:p>
        </p:txBody>
      </p:sp>
      <p:sp>
        <p:nvSpPr>
          <p:cNvPr id="2" name="Title 1">
            <a:extLst>
              <a:ext uri="{FF2B5EF4-FFF2-40B4-BE49-F238E27FC236}">
                <a16:creationId xmlns:a16="http://schemas.microsoft.com/office/drawing/2014/main" id="{7714E457-3F24-45FA-95DC-0957EB93A56C}"/>
              </a:ext>
            </a:extLst>
          </p:cNvPr>
          <p:cNvSpPr>
            <a:spLocks noGrp="1"/>
          </p:cNvSpPr>
          <p:nvPr>
            <p:ph type="title"/>
          </p:nvPr>
        </p:nvSpPr>
        <p:spPr/>
        <p:txBody>
          <a:bodyPr/>
          <a:lstStyle/>
          <a:p>
            <a:r>
              <a:rPr lang="en-US" dirty="0"/>
              <a:t>Reviewed for MQXFA14</a:t>
            </a:r>
            <a:br>
              <a:rPr lang="en-US" dirty="0"/>
            </a:br>
            <a:r>
              <a:rPr lang="en-US" dirty="0"/>
              <a:t>QXFA142 DR’s</a:t>
            </a:r>
          </a:p>
        </p:txBody>
      </p:sp>
      <p:sp>
        <p:nvSpPr>
          <p:cNvPr id="4" name="Slide Number Placeholder 3">
            <a:extLst>
              <a:ext uri="{FF2B5EF4-FFF2-40B4-BE49-F238E27FC236}">
                <a16:creationId xmlns:a16="http://schemas.microsoft.com/office/drawing/2014/main" id="{4C6F4A69-BEA0-4AC4-923A-66011EDEC85A}"/>
              </a:ext>
            </a:extLst>
          </p:cNvPr>
          <p:cNvSpPr>
            <a:spLocks noGrp="1"/>
          </p:cNvSpPr>
          <p:nvPr>
            <p:ph type="sldNum" sz="quarter" idx="12"/>
          </p:nvPr>
        </p:nvSpPr>
        <p:spPr/>
        <p:txBody>
          <a:bodyPr/>
          <a:lstStyle/>
          <a:p>
            <a:fld id="{BFDCA1C4-9514-7B4F-976F-D92F7E296653}" type="slidenum">
              <a:rPr lang="fr-FR" smtClean="0"/>
              <a:pPr/>
              <a:t>14</a:t>
            </a:fld>
            <a:endParaRPr lang="fr-FR"/>
          </a:p>
        </p:txBody>
      </p:sp>
      <p:graphicFrame>
        <p:nvGraphicFramePr>
          <p:cNvPr id="7" name="Table 7">
            <a:extLst>
              <a:ext uri="{FF2B5EF4-FFF2-40B4-BE49-F238E27FC236}">
                <a16:creationId xmlns:a16="http://schemas.microsoft.com/office/drawing/2014/main" id="{28B6E40C-C91E-4856-AE3C-12C6E7BAB3F9}"/>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Minor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8" name="Rectangle 7">
            <a:extLst>
              <a:ext uri="{FF2B5EF4-FFF2-40B4-BE49-F238E27FC236}">
                <a16:creationId xmlns:a16="http://schemas.microsoft.com/office/drawing/2014/main" id="{CAF3B74B-FC32-4B81-97BB-51D1B05DE567}"/>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graphicFrame>
        <p:nvGraphicFramePr>
          <p:cNvPr id="10" name="Content Placeholder 5">
            <a:extLst>
              <a:ext uri="{FF2B5EF4-FFF2-40B4-BE49-F238E27FC236}">
                <a16:creationId xmlns:a16="http://schemas.microsoft.com/office/drawing/2014/main" id="{6C3E51F7-03C4-FF7B-7056-50EB63853B36}"/>
              </a:ext>
            </a:extLst>
          </p:cNvPr>
          <p:cNvGraphicFramePr>
            <a:graphicFrameLocks noGrp="1"/>
          </p:cNvGraphicFramePr>
          <p:nvPr>
            <p:ph idx="1"/>
            <p:extLst>
              <p:ext uri="{D42A27DB-BD31-4B8C-83A1-F6EECF244321}">
                <p14:modId xmlns:p14="http://schemas.microsoft.com/office/powerpoint/2010/main" val="2932635714"/>
              </p:ext>
            </p:extLst>
          </p:nvPr>
        </p:nvGraphicFramePr>
        <p:xfrm>
          <a:off x="323528" y="1219201"/>
          <a:ext cx="8363272" cy="4612288"/>
        </p:xfrm>
        <a:graphic>
          <a:graphicData uri="http://schemas.openxmlformats.org/drawingml/2006/table">
            <a:tbl>
              <a:tblPr/>
              <a:tblGrid>
                <a:gridCol w="1368340">
                  <a:extLst>
                    <a:ext uri="{9D8B030D-6E8A-4147-A177-3AD203B41FA5}">
                      <a16:colId xmlns:a16="http://schemas.microsoft.com/office/drawing/2014/main" val="1010575230"/>
                    </a:ext>
                  </a:extLst>
                </a:gridCol>
                <a:gridCol w="1679293">
                  <a:extLst>
                    <a:ext uri="{9D8B030D-6E8A-4147-A177-3AD203B41FA5}">
                      <a16:colId xmlns:a16="http://schemas.microsoft.com/office/drawing/2014/main" val="25379173"/>
                    </a:ext>
                  </a:extLst>
                </a:gridCol>
                <a:gridCol w="3114660">
                  <a:extLst>
                    <a:ext uri="{9D8B030D-6E8A-4147-A177-3AD203B41FA5}">
                      <a16:colId xmlns:a16="http://schemas.microsoft.com/office/drawing/2014/main" val="2863937579"/>
                    </a:ext>
                  </a:extLst>
                </a:gridCol>
                <a:gridCol w="2200979">
                  <a:extLst>
                    <a:ext uri="{9D8B030D-6E8A-4147-A177-3AD203B41FA5}">
                      <a16:colId xmlns:a16="http://schemas.microsoft.com/office/drawing/2014/main" val="2717843156"/>
                    </a:ext>
                  </a:extLst>
                </a:gridCol>
              </a:tblGrid>
              <a:tr h="199696">
                <a:tc>
                  <a:txBody>
                    <a:bodyPr/>
                    <a:lstStyle/>
                    <a:p>
                      <a:pPr algn="ctr"/>
                      <a:r>
                        <a:rPr lang="en-US" sz="1400" b="1" dirty="0"/>
                        <a:t>DR Number</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Description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Disposition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Impact/Corrective Action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extLst>
                  <a:ext uri="{0D108BD9-81ED-4DB2-BD59-A6C34878D82A}">
                    <a16:rowId xmlns:a16="http://schemas.microsoft.com/office/drawing/2014/main" val="1310986574"/>
                  </a:ext>
                </a:extLst>
              </a:tr>
              <a:tr h="8916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2"/>
                        </a:rPr>
                        <a:t>12622</a:t>
                      </a:r>
                      <a:r>
                        <a:rPr lang="en-US" sz="1400" dirty="0"/>
                        <a:t> Reaction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t>While visually inspecting the coil ID, we noticed that the Lead End L1 Saddle(B2-IC4) had a chip on the corner.</a:t>
                      </a:r>
                      <a:endParaRPr lang="en-US" sz="140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t>Insulate the saddle with extra glass strip added between the last turn and the saddle to cover the bare metal at both corners.</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i="0" dirty="0">
                          <a:solidFill>
                            <a:srgbClr val="002060"/>
                          </a:solidFill>
                        </a:rPr>
                        <a:t>Minor/None</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32177996"/>
                  </a:ext>
                </a:extLst>
              </a:tr>
              <a:tr h="8916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3"/>
                        </a:rPr>
                        <a:t>12638</a:t>
                      </a:r>
                      <a:r>
                        <a:rPr lang="en-US" sz="1400" dirty="0"/>
                        <a:t> Reaction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r>
                        <a:rPr lang="en-US" sz="1400" dirty="0"/>
                        <a:t>During the 665C soak, T/C #9 had 136 measurements (0.55%) above the upper spec limit. Most were 0.1C above, but they went as high as 0.6C above.</a:t>
                      </a:r>
                      <a:endParaRPr lang="en-US" sz="140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r>
                        <a:rPr lang="en-US" sz="1400" dirty="0"/>
                        <a:t>Possible degraded thermocouple. A neighboring TC also running high failed and was replaced before this reaction cycle. After reaction, the replaced TC measurements were near the average at all temperature soaks.</a:t>
                      </a:r>
                    </a:p>
                    <a:p>
                      <a:endParaRPr lang="en-US" sz="1400" dirty="0"/>
                    </a:p>
                    <a:p>
                      <a:r>
                        <a:rPr lang="en-US" sz="1400" dirty="0"/>
                        <a:t>Disposition: Continue coil fab following the traveler.</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r>
                        <a:rPr lang="en-US" sz="1400" i="0" dirty="0">
                          <a:solidFill>
                            <a:srgbClr val="002060"/>
                          </a:solidFill>
                        </a:rPr>
                        <a:t>Impact: minor as there are 9 thermocouples used to monitor the coil</a:t>
                      </a:r>
                    </a:p>
                    <a:p>
                      <a:r>
                        <a:rPr lang="en-US" sz="1400" dirty="0"/>
                        <a:t>Corrective action: Replace all thermocouples with duplex TC’s (dual element).</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888704136"/>
                  </a:ext>
                </a:extLst>
              </a:tr>
              <a:tr h="8916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hlinkClick r:id="rId4"/>
                        </a:rPr>
                        <a:t>12676</a:t>
                      </a:r>
                      <a:r>
                        <a:rPr lang="en-US" sz="1400"/>
                        <a:t> Electrical Testing</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a:t>Coil resistance and humidity out of spec.</a:t>
                      </a:r>
                      <a:endParaRPr lang="en-US" sz="140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The building was warm, and the coil was warm after curing. Move forward with fabrication and review the coil resistance in the next electrical step of the traveler.</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Wait 24-48hrs (if possible) before measuring the coil resistance after curing.</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50794152"/>
                  </a:ext>
                </a:extLst>
              </a:tr>
            </a:tbl>
          </a:graphicData>
        </a:graphic>
      </p:graphicFrame>
    </p:spTree>
    <p:extLst>
      <p:ext uri="{BB962C8B-B14F-4D97-AF65-F5344CB8AC3E}">
        <p14:creationId xmlns:p14="http://schemas.microsoft.com/office/powerpoint/2010/main" val="1000574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01261D-E904-4C5C-B3BA-EB9D5DFD6BDF}"/>
              </a:ext>
            </a:extLst>
          </p:cNvPr>
          <p:cNvSpPr>
            <a:spLocks noGrp="1"/>
          </p:cNvSpPr>
          <p:nvPr>
            <p:ph type="ftr" sz="quarter" idx="3"/>
          </p:nvPr>
        </p:nvSpPr>
        <p:spPr/>
        <p:txBody>
          <a:bodyPr/>
          <a:lstStyle/>
          <a:p>
            <a:r>
              <a:rPr lang="en-US"/>
              <a:t>MQXFA20 Coils Acceptance Review  – December 12, 2024</a:t>
            </a:r>
            <a:endParaRPr lang="en-GB" dirty="0"/>
          </a:p>
        </p:txBody>
      </p:sp>
      <p:sp>
        <p:nvSpPr>
          <p:cNvPr id="2" name="Title 1">
            <a:extLst>
              <a:ext uri="{FF2B5EF4-FFF2-40B4-BE49-F238E27FC236}">
                <a16:creationId xmlns:a16="http://schemas.microsoft.com/office/drawing/2014/main" id="{7714E457-3F24-45FA-95DC-0957EB93A56C}"/>
              </a:ext>
            </a:extLst>
          </p:cNvPr>
          <p:cNvSpPr>
            <a:spLocks noGrp="1"/>
          </p:cNvSpPr>
          <p:nvPr>
            <p:ph type="title"/>
          </p:nvPr>
        </p:nvSpPr>
        <p:spPr/>
        <p:txBody>
          <a:bodyPr/>
          <a:lstStyle/>
          <a:p>
            <a:r>
              <a:rPr lang="en-US" dirty="0"/>
              <a:t>Reviewed for MQXFA14</a:t>
            </a:r>
            <a:br>
              <a:rPr lang="en-US" dirty="0"/>
            </a:br>
            <a:r>
              <a:rPr lang="en-US" dirty="0"/>
              <a:t>QXFA142 DR’s</a:t>
            </a:r>
          </a:p>
        </p:txBody>
      </p:sp>
      <p:sp>
        <p:nvSpPr>
          <p:cNvPr id="4" name="Slide Number Placeholder 3">
            <a:extLst>
              <a:ext uri="{FF2B5EF4-FFF2-40B4-BE49-F238E27FC236}">
                <a16:creationId xmlns:a16="http://schemas.microsoft.com/office/drawing/2014/main" id="{4C6F4A69-BEA0-4AC4-923A-66011EDEC85A}"/>
              </a:ext>
            </a:extLst>
          </p:cNvPr>
          <p:cNvSpPr>
            <a:spLocks noGrp="1"/>
          </p:cNvSpPr>
          <p:nvPr>
            <p:ph type="sldNum" sz="quarter" idx="12"/>
          </p:nvPr>
        </p:nvSpPr>
        <p:spPr/>
        <p:txBody>
          <a:bodyPr/>
          <a:lstStyle/>
          <a:p>
            <a:fld id="{BFDCA1C4-9514-7B4F-976F-D92F7E296653}" type="slidenum">
              <a:rPr lang="fr-FR" smtClean="0"/>
              <a:pPr/>
              <a:t>15</a:t>
            </a:fld>
            <a:endParaRPr lang="fr-FR"/>
          </a:p>
        </p:txBody>
      </p:sp>
      <p:graphicFrame>
        <p:nvGraphicFramePr>
          <p:cNvPr id="7" name="Table 7">
            <a:extLst>
              <a:ext uri="{FF2B5EF4-FFF2-40B4-BE49-F238E27FC236}">
                <a16:creationId xmlns:a16="http://schemas.microsoft.com/office/drawing/2014/main" id="{28B6E40C-C91E-4856-AE3C-12C6E7BAB3F9}"/>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Minor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8" name="Rectangle 7">
            <a:extLst>
              <a:ext uri="{FF2B5EF4-FFF2-40B4-BE49-F238E27FC236}">
                <a16:creationId xmlns:a16="http://schemas.microsoft.com/office/drawing/2014/main" id="{CAF3B74B-FC32-4B81-97BB-51D1B05DE567}"/>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graphicFrame>
        <p:nvGraphicFramePr>
          <p:cNvPr id="3" name="Content Placeholder 5">
            <a:extLst>
              <a:ext uri="{FF2B5EF4-FFF2-40B4-BE49-F238E27FC236}">
                <a16:creationId xmlns:a16="http://schemas.microsoft.com/office/drawing/2014/main" id="{4709BD9A-81E7-A675-EBF9-6F26AC1CB82B}"/>
              </a:ext>
            </a:extLst>
          </p:cNvPr>
          <p:cNvGraphicFramePr>
            <a:graphicFrameLocks noGrp="1"/>
          </p:cNvGraphicFramePr>
          <p:nvPr>
            <p:ph idx="1"/>
            <p:extLst>
              <p:ext uri="{D42A27DB-BD31-4B8C-83A1-F6EECF244321}">
                <p14:modId xmlns:p14="http://schemas.microsoft.com/office/powerpoint/2010/main" val="1224862396"/>
              </p:ext>
            </p:extLst>
          </p:nvPr>
        </p:nvGraphicFramePr>
        <p:xfrm>
          <a:off x="612000" y="1219201"/>
          <a:ext cx="8208472" cy="4912724"/>
        </p:xfrm>
        <a:graphic>
          <a:graphicData uri="http://schemas.openxmlformats.org/drawingml/2006/table">
            <a:tbl>
              <a:tblPr/>
              <a:tblGrid>
                <a:gridCol w="1343012">
                  <a:extLst>
                    <a:ext uri="{9D8B030D-6E8A-4147-A177-3AD203B41FA5}">
                      <a16:colId xmlns:a16="http://schemas.microsoft.com/office/drawing/2014/main" val="1010575230"/>
                    </a:ext>
                  </a:extLst>
                </a:gridCol>
                <a:gridCol w="2761224">
                  <a:extLst>
                    <a:ext uri="{9D8B030D-6E8A-4147-A177-3AD203B41FA5}">
                      <a16:colId xmlns:a16="http://schemas.microsoft.com/office/drawing/2014/main" val="25379173"/>
                    </a:ext>
                  </a:extLst>
                </a:gridCol>
                <a:gridCol w="1943996">
                  <a:extLst>
                    <a:ext uri="{9D8B030D-6E8A-4147-A177-3AD203B41FA5}">
                      <a16:colId xmlns:a16="http://schemas.microsoft.com/office/drawing/2014/main" val="2863937579"/>
                    </a:ext>
                  </a:extLst>
                </a:gridCol>
                <a:gridCol w="2160240">
                  <a:extLst>
                    <a:ext uri="{9D8B030D-6E8A-4147-A177-3AD203B41FA5}">
                      <a16:colId xmlns:a16="http://schemas.microsoft.com/office/drawing/2014/main" val="2717843156"/>
                    </a:ext>
                  </a:extLst>
                </a:gridCol>
              </a:tblGrid>
              <a:tr h="199696">
                <a:tc>
                  <a:txBody>
                    <a:bodyPr/>
                    <a:lstStyle/>
                    <a:p>
                      <a:pPr algn="ctr"/>
                      <a:r>
                        <a:rPr lang="en-US" sz="1400" b="1" dirty="0"/>
                        <a:t>DR Number</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Description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Disposition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Impact/Corrective Action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extLst>
                  <a:ext uri="{0D108BD9-81ED-4DB2-BD59-A6C34878D82A}">
                    <a16:rowId xmlns:a16="http://schemas.microsoft.com/office/drawing/2014/main" val="1310986574"/>
                  </a:ext>
                </a:extLst>
              </a:tr>
              <a:tr h="891675">
                <a:tc>
                  <a:txBody>
                    <a:bodyPr/>
                    <a:lstStyle/>
                    <a:p>
                      <a:r>
                        <a:rPr lang="en-US" sz="1400" dirty="0">
                          <a:hlinkClick r:id="rId2"/>
                        </a:rPr>
                        <a:t>12678</a:t>
                      </a:r>
                      <a:r>
                        <a:rPr lang="en-US" sz="1400" dirty="0"/>
                        <a:t> Splice / Epoxy Impreg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Small S2 glass beads created by the laser cutter. Beads likely dislodged during insulation assembly and landed above the cloth on the coil OD.</a:t>
                      </a:r>
                      <a:endParaRPr lang="en-US" sz="140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Lightly buff with fine sandpaper until smooth.</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i="0" dirty="0">
                          <a:solidFill>
                            <a:srgbClr val="002060"/>
                          </a:solidFill>
                        </a:rPr>
                        <a:t>Minor/None</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741692344"/>
                  </a:ext>
                </a:extLst>
              </a:tr>
              <a:tr h="8916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3"/>
                        </a:rPr>
                        <a:t>12706</a:t>
                      </a:r>
                      <a:r>
                        <a:rPr lang="en-US" sz="1400" dirty="0"/>
                        <a:t> Electrical Testing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Temp out of spec.</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r>
                        <a:rPr lang="en-US" sz="1400" dirty="0"/>
                        <a:t>Continue to move forward with fabrication.</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r>
                        <a:rPr lang="en-US" sz="1400" dirty="0"/>
                        <a:t>Monitor room temp at each step.</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675738642"/>
                  </a:ext>
                </a:extLst>
              </a:tr>
              <a:tr h="8916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4"/>
                        </a:rPr>
                        <a:t>12708</a:t>
                      </a:r>
                      <a:r>
                        <a:rPr lang="en-US" sz="1400" dirty="0"/>
                        <a:t> Electrical Testing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t>Temp was high on shop floor.</a:t>
                      </a:r>
                      <a:endParaRPr lang="en-US" sz="140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t>Proceed with production, since all electrical parameters are in range.</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i="0" dirty="0">
                          <a:solidFill>
                            <a:srgbClr val="002060"/>
                          </a:solidFill>
                        </a:rPr>
                        <a:t>None</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32177996"/>
                  </a:ext>
                </a:extLst>
              </a:tr>
              <a:tr h="8916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5"/>
                        </a:rPr>
                        <a:t>12711</a:t>
                      </a:r>
                      <a:r>
                        <a:rPr lang="en-US" sz="1400" dirty="0"/>
                        <a:t> Electrical Testing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r>
                        <a:rPr lang="en-US" sz="1400" dirty="0"/>
                        <a:t>Winter weather caused for warmer temps on the floor.</a:t>
                      </a:r>
                      <a:endParaRPr lang="en-US" sz="140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r>
                        <a:rPr lang="en-US" sz="1400" dirty="0"/>
                        <a:t>All relevant electrical parameters are in range, proceed with production.</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r>
                        <a:rPr lang="en-US" sz="1400" i="0" dirty="0">
                          <a:solidFill>
                            <a:srgbClr val="002060"/>
                          </a:solidFill>
                        </a:rPr>
                        <a:t>None</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888704136"/>
                  </a:ext>
                </a:extLst>
              </a:tr>
              <a:tr h="8916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6"/>
                        </a:rPr>
                        <a:t>12712</a:t>
                      </a:r>
                      <a:r>
                        <a:rPr lang="en-US" sz="1400" dirty="0"/>
                        <a:t> Electrical Testing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Winter weather caused for warmer temps on the floor.</a:t>
                      </a:r>
                      <a:endParaRPr lang="en-US" sz="140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All electrical measurements are in range, proceed with production.</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i="0" dirty="0">
                          <a:solidFill>
                            <a:srgbClr val="002060"/>
                          </a:solidFill>
                        </a:rPr>
                        <a:t>None</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50794152"/>
                  </a:ext>
                </a:extLst>
              </a:tr>
            </a:tbl>
          </a:graphicData>
        </a:graphic>
      </p:graphicFrame>
    </p:spTree>
    <p:extLst>
      <p:ext uri="{BB962C8B-B14F-4D97-AF65-F5344CB8AC3E}">
        <p14:creationId xmlns:p14="http://schemas.microsoft.com/office/powerpoint/2010/main" val="1817473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01261D-E904-4C5C-B3BA-EB9D5DFD6BDF}"/>
              </a:ext>
            </a:extLst>
          </p:cNvPr>
          <p:cNvSpPr>
            <a:spLocks noGrp="1"/>
          </p:cNvSpPr>
          <p:nvPr>
            <p:ph type="ftr" sz="quarter" idx="3"/>
          </p:nvPr>
        </p:nvSpPr>
        <p:spPr/>
        <p:txBody>
          <a:bodyPr/>
          <a:lstStyle/>
          <a:p>
            <a:r>
              <a:rPr lang="en-US"/>
              <a:t>MQXFA20 Coils Acceptance Review  – December 12, 2024</a:t>
            </a:r>
            <a:endParaRPr lang="en-GB" dirty="0"/>
          </a:p>
        </p:txBody>
      </p:sp>
      <p:sp>
        <p:nvSpPr>
          <p:cNvPr id="2" name="Title 1">
            <a:extLst>
              <a:ext uri="{FF2B5EF4-FFF2-40B4-BE49-F238E27FC236}">
                <a16:creationId xmlns:a16="http://schemas.microsoft.com/office/drawing/2014/main" id="{7714E457-3F24-45FA-95DC-0957EB93A56C}"/>
              </a:ext>
            </a:extLst>
          </p:cNvPr>
          <p:cNvSpPr>
            <a:spLocks noGrp="1"/>
          </p:cNvSpPr>
          <p:nvPr>
            <p:ph type="title"/>
          </p:nvPr>
        </p:nvSpPr>
        <p:spPr/>
        <p:txBody>
          <a:bodyPr/>
          <a:lstStyle/>
          <a:p>
            <a:r>
              <a:rPr lang="en-US" dirty="0"/>
              <a:t>Reviewed for MQXFA14</a:t>
            </a:r>
            <a:br>
              <a:rPr lang="en-US" dirty="0"/>
            </a:br>
            <a:r>
              <a:rPr lang="en-US" dirty="0"/>
              <a:t>QXFA142 DR’s</a:t>
            </a:r>
          </a:p>
        </p:txBody>
      </p:sp>
      <p:sp>
        <p:nvSpPr>
          <p:cNvPr id="4" name="Slide Number Placeholder 3">
            <a:extLst>
              <a:ext uri="{FF2B5EF4-FFF2-40B4-BE49-F238E27FC236}">
                <a16:creationId xmlns:a16="http://schemas.microsoft.com/office/drawing/2014/main" id="{4C6F4A69-BEA0-4AC4-923A-66011EDEC85A}"/>
              </a:ext>
            </a:extLst>
          </p:cNvPr>
          <p:cNvSpPr>
            <a:spLocks noGrp="1"/>
          </p:cNvSpPr>
          <p:nvPr>
            <p:ph type="sldNum" sz="quarter" idx="12"/>
          </p:nvPr>
        </p:nvSpPr>
        <p:spPr/>
        <p:txBody>
          <a:bodyPr/>
          <a:lstStyle/>
          <a:p>
            <a:fld id="{BFDCA1C4-9514-7B4F-976F-D92F7E296653}" type="slidenum">
              <a:rPr lang="fr-FR" smtClean="0"/>
              <a:pPr/>
              <a:t>16</a:t>
            </a:fld>
            <a:endParaRPr lang="fr-FR"/>
          </a:p>
        </p:txBody>
      </p:sp>
      <p:graphicFrame>
        <p:nvGraphicFramePr>
          <p:cNvPr id="7" name="Table 7">
            <a:extLst>
              <a:ext uri="{FF2B5EF4-FFF2-40B4-BE49-F238E27FC236}">
                <a16:creationId xmlns:a16="http://schemas.microsoft.com/office/drawing/2014/main" id="{28B6E40C-C91E-4856-AE3C-12C6E7BAB3F9}"/>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Minor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8" name="Rectangle 7">
            <a:extLst>
              <a:ext uri="{FF2B5EF4-FFF2-40B4-BE49-F238E27FC236}">
                <a16:creationId xmlns:a16="http://schemas.microsoft.com/office/drawing/2014/main" id="{CAF3B74B-FC32-4B81-97BB-51D1B05DE567}"/>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graphicFrame>
        <p:nvGraphicFramePr>
          <p:cNvPr id="3" name="Content Placeholder 5">
            <a:extLst>
              <a:ext uri="{FF2B5EF4-FFF2-40B4-BE49-F238E27FC236}">
                <a16:creationId xmlns:a16="http://schemas.microsoft.com/office/drawing/2014/main" id="{8D90F32D-A0C3-D88D-EC76-461874C245DD}"/>
              </a:ext>
            </a:extLst>
          </p:cNvPr>
          <p:cNvGraphicFramePr>
            <a:graphicFrameLocks noGrp="1"/>
          </p:cNvGraphicFramePr>
          <p:nvPr>
            <p:ph idx="1"/>
            <p:extLst>
              <p:ext uri="{D42A27DB-BD31-4B8C-83A1-F6EECF244321}">
                <p14:modId xmlns:p14="http://schemas.microsoft.com/office/powerpoint/2010/main" val="3509398875"/>
              </p:ext>
            </p:extLst>
          </p:nvPr>
        </p:nvGraphicFramePr>
        <p:xfrm>
          <a:off x="612000" y="1219201"/>
          <a:ext cx="8208472" cy="3129374"/>
        </p:xfrm>
        <a:graphic>
          <a:graphicData uri="http://schemas.openxmlformats.org/drawingml/2006/table">
            <a:tbl>
              <a:tblPr/>
              <a:tblGrid>
                <a:gridCol w="1343012">
                  <a:extLst>
                    <a:ext uri="{9D8B030D-6E8A-4147-A177-3AD203B41FA5}">
                      <a16:colId xmlns:a16="http://schemas.microsoft.com/office/drawing/2014/main" val="1010575230"/>
                    </a:ext>
                  </a:extLst>
                </a:gridCol>
                <a:gridCol w="2761224">
                  <a:extLst>
                    <a:ext uri="{9D8B030D-6E8A-4147-A177-3AD203B41FA5}">
                      <a16:colId xmlns:a16="http://schemas.microsoft.com/office/drawing/2014/main" val="25379173"/>
                    </a:ext>
                  </a:extLst>
                </a:gridCol>
                <a:gridCol w="1943996">
                  <a:extLst>
                    <a:ext uri="{9D8B030D-6E8A-4147-A177-3AD203B41FA5}">
                      <a16:colId xmlns:a16="http://schemas.microsoft.com/office/drawing/2014/main" val="2863937579"/>
                    </a:ext>
                  </a:extLst>
                </a:gridCol>
                <a:gridCol w="2160240">
                  <a:extLst>
                    <a:ext uri="{9D8B030D-6E8A-4147-A177-3AD203B41FA5}">
                      <a16:colId xmlns:a16="http://schemas.microsoft.com/office/drawing/2014/main" val="2717843156"/>
                    </a:ext>
                  </a:extLst>
                </a:gridCol>
              </a:tblGrid>
              <a:tr h="199696">
                <a:tc>
                  <a:txBody>
                    <a:bodyPr/>
                    <a:lstStyle/>
                    <a:p>
                      <a:pPr algn="ctr"/>
                      <a:r>
                        <a:rPr lang="en-US" sz="1400" b="1" dirty="0"/>
                        <a:t>DR Number</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Description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Disposition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Impact/Corrective Action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extLst>
                  <a:ext uri="{0D108BD9-81ED-4DB2-BD59-A6C34878D82A}">
                    <a16:rowId xmlns:a16="http://schemas.microsoft.com/office/drawing/2014/main" val="1310986574"/>
                  </a:ext>
                </a:extLst>
              </a:tr>
              <a:tr h="8916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2"/>
                        </a:rPr>
                        <a:t>12713</a:t>
                      </a:r>
                      <a:r>
                        <a:rPr lang="en-US" sz="1400" dirty="0"/>
                        <a:t> Electrical Testing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Winter weather caused for warmer temp in work area.</a:t>
                      </a:r>
                      <a:endParaRPr lang="en-US" sz="140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dirty="0"/>
                        <a:t>Continue to move forward with coil fabrication.</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i="0" dirty="0">
                          <a:solidFill>
                            <a:srgbClr val="002060"/>
                          </a:solidFill>
                        </a:rPr>
                        <a:t>None</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741692344"/>
                  </a:ext>
                </a:extLst>
              </a:tr>
              <a:tr h="8916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3"/>
                        </a:rPr>
                        <a:t>12714</a:t>
                      </a:r>
                      <a:r>
                        <a:rPr lang="en-US" sz="1400" dirty="0"/>
                        <a:t> Electrical Testing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r>
                        <a:rPr lang="en-US" sz="1400" dirty="0"/>
                        <a:t>Voltage tap readings are out of spec.</a:t>
                      </a:r>
                      <a:endParaRPr lang="en-US" sz="140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r>
                        <a:rPr lang="en-US" sz="1400" dirty="0"/>
                        <a:t>Continue with coil fabrication. Observe the voltage tap measurements of the subsequent step.</a:t>
                      </a:r>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r>
                        <a:rPr lang="en-US" sz="1400" i="0" dirty="0">
                          <a:solidFill>
                            <a:srgbClr val="002060"/>
                          </a:solidFill>
                        </a:rPr>
                        <a:t>None, VT within spec.</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675738642"/>
                  </a:ext>
                </a:extLst>
              </a:tr>
              <a:tr h="8916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i="0" dirty="0">
                        <a:solidFill>
                          <a:srgbClr val="002060"/>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50794152"/>
                  </a:ext>
                </a:extLst>
              </a:tr>
            </a:tbl>
          </a:graphicData>
        </a:graphic>
      </p:graphicFrame>
    </p:spTree>
    <p:extLst>
      <p:ext uri="{BB962C8B-B14F-4D97-AF65-F5344CB8AC3E}">
        <p14:creationId xmlns:p14="http://schemas.microsoft.com/office/powerpoint/2010/main" val="2212600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F866-6889-FCFC-863F-4253341373CF}"/>
              </a:ext>
            </a:extLst>
          </p:cNvPr>
          <p:cNvSpPr>
            <a:spLocks noGrp="1"/>
          </p:cNvSpPr>
          <p:nvPr>
            <p:ph type="title"/>
          </p:nvPr>
        </p:nvSpPr>
        <p:spPr/>
        <p:txBody>
          <a:bodyPr/>
          <a:lstStyle/>
          <a:p>
            <a:r>
              <a:rPr lang="en-US" dirty="0"/>
              <a:t>Coil Data for Magnet Fabrication Report</a:t>
            </a:r>
          </a:p>
        </p:txBody>
      </p:sp>
      <p:sp>
        <p:nvSpPr>
          <p:cNvPr id="3" name="Content Placeholder 2">
            <a:extLst>
              <a:ext uri="{FF2B5EF4-FFF2-40B4-BE49-F238E27FC236}">
                <a16:creationId xmlns:a16="http://schemas.microsoft.com/office/drawing/2014/main" id="{71047EFE-76CE-1F52-782F-9A1AE261F29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2EC8B154-0A8D-73AF-D053-7A31B732BFEB}"/>
              </a:ext>
            </a:extLst>
          </p:cNvPr>
          <p:cNvSpPr>
            <a:spLocks noGrp="1"/>
          </p:cNvSpPr>
          <p:nvPr>
            <p:ph type="sldNum" sz="quarter" idx="12"/>
          </p:nvPr>
        </p:nvSpPr>
        <p:spPr/>
        <p:txBody>
          <a:bodyPr/>
          <a:lstStyle/>
          <a:p>
            <a:fld id="{BFDCA1C4-9514-7B4F-976F-D92F7E296653}" type="slidenum">
              <a:rPr lang="fr-FR" smtClean="0"/>
              <a:pPr/>
              <a:t>17</a:t>
            </a:fld>
            <a:endParaRPr lang="fr-FR"/>
          </a:p>
        </p:txBody>
      </p:sp>
      <p:sp>
        <p:nvSpPr>
          <p:cNvPr id="5" name="Footer Placeholder 4">
            <a:extLst>
              <a:ext uri="{FF2B5EF4-FFF2-40B4-BE49-F238E27FC236}">
                <a16:creationId xmlns:a16="http://schemas.microsoft.com/office/drawing/2014/main" id="{D4F045BC-2822-4292-5AE8-8C10DF11CC80}"/>
              </a:ext>
            </a:extLst>
          </p:cNvPr>
          <p:cNvSpPr>
            <a:spLocks noGrp="1"/>
          </p:cNvSpPr>
          <p:nvPr>
            <p:ph type="ftr" sz="quarter" idx="3"/>
          </p:nvPr>
        </p:nvSpPr>
        <p:spPr/>
        <p:txBody>
          <a:bodyPr/>
          <a:lstStyle/>
          <a:p>
            <a:r>
              <a:rPr lang="en-US"/>
              <a:t>MQXFA20 Coils Acceptance Review  – December 12, 2024</a:t>
            </a:r>
            <a:endParaRPr lang="en-GB" dirty="0"/>
          </a:p>
        </p:txBody>
      </p:sp>
    </p:spTree>
    <p:extLst>
      <p:ext uri="{BB962C8B-B14F-4D97-AF65-F5344CB8AC3E}">
        <p14:creationId xmlns:p14="http://schemas.microsoft.com/office/powerpoint/2010/main" val="733140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6E8B-947A-4D70-9DD8-684E8A0F8281}"/>
              </a:ext>
            </a:extLst>
          </p:cNvPr>
          <p:cNvSpPr>
            <a:spLocks noGrp="1"/>
          </p:cNvSpPr>
          <p:nvPr>
            <p:ph type="title"/>
          </p:nvPr>
        </p:nvSpPr>
        <p:spPr/>
        <p:txBody>
          <a:bodyPr/>
          <a:lstStyle/>
          <a:p>
            <a:r>
              <a:rPr lang="en-US" dirty="0"/>
              <a:t>QXFA121 Average Temperature &amp; Dwell Time</a:t>
            </a:r>
          </a:p>
        </p:txBody>
      </p:sp>
      <p:sp>
        <p:nvSpPr>
          <p:cNvPr id="4" name="Slide Number Placeholder 3">
            <a:extLst>
              <a:ext uri="{FF2B5EF4-FFF2-40B4-BE49-F238E27FC236}">
                <a16:creationId xmlns:a16="http://schemas.microsoft.com/office/drawing/2014/main" id="{95DA1588-3759-49AD-9D0B-E49E805A7D4C}"/>
              </a:ext>
            </a:extLst>
          </p:cNvPr>
          <p:cNvSpPr>
            <a:spLocks noGrp="1"/>
          </p:cNvSpPr>
          <p:nvPr>
            <p:ph type="sldNum" sz="quarter" idx="12"/>
          </p:nvPr>
        </p:nvSpPr>
        <p:spPr/>
        <p:txBody>
          <a:bodyPr/>
          <a:lstStyle/>
          <a:p>
            <a:fld id="{BFDCA1C4-9514-7B4F-976F-D92F7E296653}" type="slidenum">
              <a:rPr lang="fr-FR" smtClean="0"/>
              <a:pPr/>
              <a:t>18</a:t>
            </a:fld>
            <a:endParaRPr lang="fr-FR" dirty="0"/>
          </a:p>
        </p:txBody>
      </p:sp>
      <p:sp>
        <p:nvSpPr>
          <p:cNvPr id="5" name="Footer Placeholder 4">
            <a:extLst>
              <a:ext uri="{FF2B5EF4-FFF2-40B4-BE49-F238E27FC236}">
                <a16:creationId xmlns:a16="http://schemas.microsoft.com/office/drawing/2014/main" id="{3FA7FAB7-F5F8-415B-BD82-E760C96607ED}"/>
              </a:ext>
            </a:extLst>
          </p:cNvPr>
          <p:cNvSpPr>
            <a:spLocks noGrp="1"/>
          </p:cNvSpPr>
          <p:nvPr>
            <p:ph type="ftr" sz="quarter" idx="3"/>
          </p:nvPr>
        </p:nvSpPr>
        <p:spPr/>
        <p:txBody>
          <a:bodyPr/>
          <a:lstStyle/>
          <a:p>
            <a:r>
              <a:rPr lang="en-US"/>
              <a:t>MQXFA20 Coils Acceptance Review  – December 12, 2024</a:t>
            </a:r>
            <a:endParaRPr lang="en-GB" dirty="0"/>
          </a:p>
        </p:txBody>
      </p:sp>
      <p:pic>
        <p:nvPicPr>
          <p:cNvPr id="13" name="Content Placeholder 12">
            <a:extLst>
              <a:ext uri="{FF2B5EF4-FFF2-40B4-BE49-F238E27FC236}">
                <a16:creationId xmlns:a16="http://schemas.microsoft.com/office/drawing/2014/main" id="{6B332E1B-8A8E-1733-25A3-091F93F3650E}"/>
              </a:ext>
            </a:extLst>
          </p:cNvPr>
          <p:cNvPicPr>
            <a:picLocks noGrp="1" noChangeAspect="1"/>
          </p:cNvPicPr>
          <p:nvPr>
            <p:ph idx="1"/>
          </p:nvPr>
        </p:nvPicPr>
        <p:blipFill>
          <a:blip r:embed="rId2"/>
          <a:stretch>
            <a:fillRect/>
          </a:stretch>
        </p:blipFill>
        <p:spPr>
          <a:xfrm>
            <a:off x="964997" y="1219200"/>
            <a:ext cx="7214005" cy="4906963"/>
          </a:xfrm>
          <a:prstGeom prst="rect">
            <a:avLst/>
          </a:prstGeom>
        </p:spPr>
      </p:pic>
    </p:spTree>
    <p:extLst>
      <p:ext uri="{BB962C8B-B14F-4D97-AF65-F5344CB8AC3E}">
        <p14:creationId xmlns:p14="http://schemas.microsoft.com/office/powerpoint/2010/main" val="1008979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CFAC-87BA-45F0-9E65-5BBA9F9F2C4A}"/>
              </a:ext>
            </a:extLst>
          </p:cNvPr>
          <p:cNvSpPr>
            <a:spLocks noGrp="1"/>
          </p:cNvSpPr>
          <p:nvPr>
            <p:ph type="title"/>
          </p:nvPr>
        </p:nvSpPr>
        <p:spPr/>
        <p:txBody>
          <a:bodyPr/>
          <a:lstStyle/>
          <a:p>
            <a:r>
              <a:rPr lang="en-US" dirty="0"/>
              <a:t>QXFA121 210° C Plateau</a:t>
            </a:r>
          </a:p>
        </p:txBody>
      </p:sp>
      <p:sp>
        <p:nvSpPr>
          <p:cNvPr id="4" name="Slide Number Placeholder 3">
            <a:extLst>
              <a:ext uri="{FF2B5EF4-FFF2-40B4-BE49-F238E27FC236}">
                <a16:creationId xmlns:a16="http://schemas.microsoft.com/office/drawing/2014/main" id="{11129A06-8EE9-4B73-B2F3-C3290262ACE2}"/>
              </a:ext>
            </a:extLst>
          </p:cNvPr>
          <p:cNvSpPr>
            <a:spLocks noGrp="1"/>
          </p:cNvSpPr>
          <p:nvPr>
            <p:ph type="sldNum" sz="quarter" idx="12"/>
          </p:nvPr>
        </p:nvSpPr>
        <p:spPr/>
        <p:txBody>
          <a:bodyPr/>
          <a:lstStyle/>
          <a:p>
            <a:fld id="{BFDCA1C4-9514-7B4F-976F-D92F7E296653}" type="slidenum">
              <a:rPr lang="fr-FR" smtClean="0"/>
              <a:pPr/>
              <a:t>19</a:t>
            </a:fld>
            <a:endParaRPr lang="fr-FR" dirty="0"/>
          </a:p>
        </p:txBody>
      </p:sp>
      <p:sp>
        <p:nvSpPr>
          <p:cNvPr id="5" name="Footer Placeholder 4">
            <a:extLst>
              <a:ext uri="{FF2B5EF4-FFF2-40B4-BE49-F238E27FC236}">
                <a16:creationId xmlns:a16="http://schemas.microsoft.com/office/drawing/2014/main" id="{C8D701EB-412E-4A6B-9B6F-0006833640F8}"/>
              </a:ext>
            </a:extLst>
          </p:cNvPr>
          <p:cNvSpPr>
            <a:spLocks noGrp="1"/>
          </p:cNvSpPr>
          <p:nvPr>
            <p:ph type="ftr" sz="quarter" idx="3"/>
          </p:nvPr>
        </p:nvSpPr>
        <p:spPr/>
        <p:txBody>
          <a:bodyPr/>
          <a:lstStyle/>
          <a:p>
            <a:r>
              <a:rPr lang="en-US"/>
              <a:t>MQXFA20 Coils Acceptance Review  – December 12, 2024</a:t>
            </a:r>
            <a:endParaRPr lang="en-GB" dirty="0"/>
          </a:p>
        </p:txBody>
      </p:sp>
      <p:pic>
        <p:nvPicPr>
          <p:cNvPr id="10" name="Content Placeholder 9">
            <a:extLst>
              <a:ext uri="{FF2B5EF4-FFF2-40B4-BE49-F238E27FC236}">
                <a16:creationId xmlns:a16="http://schemas.microsoft.com/office/drawing/2014/main" id="{DE5B8A2C-9308-88A2-E85F-886DA90B5579}"/>
              </a:ext>
            </a:extLst>
          </p:cNvPr>
          <p:cNvPicPr>
            <a:picLocks noGrp="1" noChangeAspect="1"/>
          </p:cNvPicPr>
          <p:nvPr>
            <p:ph idx="1"/>
          </p:nvPr>
        </p:nvPicPr>
        <p:blipFill>
          <a:blip r:embed="rId2"/>
          <a:stretch>
            <a:fillRect/>
          </a:stretch>
        </p:blipFill>
        <p:spPr>
          <a:xfrm>
            <a:off x="962428" y="1219200"/>
            <a:ext cx="7219143" cy="4906963"/>
          </a:xfrm>
          <a:prstGeom prst="rect">
            <a:avLst/>
          </a:prstGeom>
        </p:spPr>
      </p:pic>
    </p:spTree>
    <p:extLst>
      <p:ext uri="{BB962C8B-B14F-4D97-AF65-F5344CB8AC3E}">
        <p14:creationId xmlns:p14="http://schemas.microsoft.com/office/powerpoint/2010/main" val="48023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652C-D892-4470-97F7-31936B8F55C0}"/>
              </a:ext>
            </a:extLst>
          </p:cNvPr>
          <p:cNvSpPr>
            <a:spLocks noGrp="1"/>
          </p:cNvSpPr>
          <p:nvPr>
            <p:ph type="title"/>
          </p:nvPr>
        </p:nvSpPr>
        <p:spPr>
          <a:xfrm>
            <a:off x="612000" y="44624"/>
            <a:ext cx="7920000" cy="720000"/>
          </a:xfrm>
        </p:spPr>
        <p:txBody>
          <a:bodyPr/>
          <a:lstStyle/>
          <a:p>
            <a:r>
              <a:rPr lang="en-US" dirty="0"/>
              <a:t>Overview</a:t>
            </a:r>
          </a:p>
        </p:txBody>
      </p:sp>
      <p:sp>
        <p:nvSpPr>
          <p:cNvPr id="3" name="Content Placeholder 2">
            <a:extLst>
              <a:ext uri="{FF2B5EF4-FFF2-40B4-BE49-F238E27FC236}">
                <a16:creationId xmlns:a16="http://schemas.microsoft.com/office/drawing/2014/main" id="{5D26EA3B-FBF9-48C8-9F38-DFE9595CE35B}"/>
              </a:ext>
            </a:extLst>
          </p:cNvPr>
          <p:cNvSpPr>
            <a:spLocks noGrp="1"/>
          </p:cNvSpPr>
          <p:nvPr>
            <p:ph idx="1"/>
          </p:nvPr>
        </p:nvSpPr>
        <p:spPr>
          <a:xfrm>
            <a:off x="467544" y="785143"/>
            <a:ext cx="8208472" cy="5571207"/>
          </a:xfrm>
        </p:spPr>
        <p:txBody>
          <a:bodyPr>
            <a:normAutofit lnSpcReduction="10000"/>
          </a:bodyPr>
          <a:lstStyle/>
          <a:p>
            <a:r>
              <a:rPr lang="en-US" dirty="0"/>
              <a:t>The MQXFA coil working group team selected the best coils on hold for use in MQXFA20. Coils on hold have critical DR’s.</a:t>
            </a:r>
          </a:p>
          <a:p>
            <a:r>
              <a:rPr lang="en-US" dirty="0"/>
              <a:t>DR’s written against specific step in traveler which conforms to the following documents:</a:t>
            </a:r>
          </a:p>
          <a:p>
            <a:pPr lvl="1">
              <a:spcBef>
                <a:spcPts val="600"/>
              </a:spcBef>
            </a:pPr>
            <a:r>
              <a:rPr lang="en-US" dirty="0"/>
              <a:t>QXFA Series Coil Production Specification, US-HiLumi-doc-2986</a:t>
            </a:r>
          </a:p>
          <a:p>
            <a:pPr lvl="1">
              <a:spcBef>
                <a:spcPts val="600"/>
              </a:spcBef>
            </a:pPr>
            <a:r>
              <a:rPr lang="en-US" dirty="0"/>
              <a:t>MQXFA </a:t>
            </a:r>
            <a:r>
              <a:rPr lang="en-US" i="1" dirty="0"/>
              <a:t>Final Design Report</a:t>
            </a:r>
            <a:r>
              <a:rPr lang="en-US" dirty="0"/>
              <a:t>, US-HiLumi-doc-948</a:t>
            </a:r>
          </a:p>
          <a:p>
            <a:pPr lvl="1">
              <a:spcBef>
                <a:spcPts val="600"/>
              </a:spcBef>
            </a:pPr>
            <a:r>
              <a:rPr lang="en-US" dirty="0"/>
              <a:t>QXFA Series Coil Fabrication Electrical QC Plan, US-HiLumi-doc-521</a:t>
            </a:r>
          </a:p>
          <a:p>
            <a:pPr marL="0" indent="0">
              <a:buNone/>
            </a:pPr>
            <a:endParaRPr lang="en-US" dirty="0">
              <a:highlight>
                <a:srgbClr val="FFFF00"/>
              </a:highlight>
            </a:endParaRPr>
          </a:p>
          <a:p>
            <a:r>
              <a:rPr lang="en-US" dirty="0"/>
              <a:t>Appendix</a:t>
            </a:r>
          </a:p>
          <a:p>
            <a:pPr lvl="1"/>
            <a:r>
              <a:rPr lang="en-US" dirty="0"/>
              <a:t>Coil data for the magnet fabrication report</a:t>
            </a:r>
          </a:p>
        </p:txBody>
      </p:sp>
      <p:sp>
        <p:nvSpPr>
          <p:cNvPr id="4" name="Footer Placeholder 3">
            <a:extLst>
              <a:ext uri="{FF2B5EF4-FFF2-40B4-BE49-F238E27FC236}">
                <a16:creationId xmlns:a16="http://schemas.microsoft.com/office/drawing/2014/main" id="{634DC9F4-938C-4CE4-BF15-86628B35434C}"/>
              </a:ext>
            </a:extLst>
          </p:cNvPr>
          <p:cNvSpPr>
            <a:spLocks noGrp="1"/>
          </p:cNvSpPr>
          <p:nvPr>
            <p:ph type="ftr" sz="quarter" idx="3"/>
          </p:nvPr>
        </p:nvSpPr>
        <p:spPr/>
        <p:txBody>
          <a:bodyPr/>
          <a:lstStyle/>
          <a:p>
            <a:r>
              <a:rPr lang="en-US"/>
              <a:t>MQXFA20 Coils Acceptance Review  – December 12, 2024</a:t>
            </a:r>
            <a:endParaRPr lang="en-GB" dirty="0"/>
          </a:p>
        </p:txBody>
      </p:sp>
      <p:sp>
        <p:nvSpPr>
          <p:cNvPr id="5" name="Slide Number Placeholder 4">
            <a:extLst>
              <a:ext uri="{FF2B5EF4-FFF2-40B4-BE49-F238E27FC236}">
                <a16:creationId xmlns:a16="http://schemas.microsoft.com/office/drawing/2014/main" id="{E1F6A16F-B6D5-41DB-B970-56B0982D8EA0}"/>
              </a:ext>
            </a:extLst>
          </p:cNvPr>
          <p:cNvSpPr>
            <a:spLocks noGrp="1"/>
          </p:cNvSpPr>
          <p:nvPr>
            <p:ph type="sldNum" sz="quarter" idx="12"/>
          </p:nvPr>
        </p:nvSpPr>
        <p:spPr/>
        <p:txBody>
          <a:bodyPr/>
          <a:lstStyle/>
          <a:p>
            <a:fld id="{BFDCA1C4-9514-7B4F-976F-D92F7E296653}" type="slidenum">
              <a:rPr lang="fr-FR" smtClean="0"/>
              <a:pPr/>
              <a:t>2</a:t>
            </a:fld>
            <a:endParaRPr lang="fr-FR"/>
          </a:p>
        </p:txBody>
      </p:sp>
    </p:spTree>
    <p:extLst>
      <p:ext uri="{BB962C8B-B14F-4D97-AF65-F5344CB8AC3E}">
        <p14:creationId xmlns:p14="http://schemas.microsoft.com/office/powerpoint/2010/main" val="1598070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3C63-8180-4012-9BEF-6F9B3374FA7C}"/>
              </a:ext>
            </a:extLst>
          </p:cNvPr>
          <p:cNvSpPr>
            <a:spLocks noGrp="1"/>
          </p:cNvSpPr>
          <p:nvPr>
            <p:ph type="title"/>
          </p:nvPr>
        </p:nvSpPr>
        <p:spPr/>
        <p:txBody>
          <a:bodyPr/>
          <a:lstStyle/>
          <a:p>
            <a:r>
              <a:rPr lang="en-US" dirty="0"/>
              <a:t>QXFA121 395° C Plateau</a:t>
            </a:r>
          </a:p>
        </p:txBody>
      </p:sp>
      <p:sp>
        <p:nvSpPr>
          <p:cNvPr id="4" name="Slide Number Placeholder 3">
            <a:extLst>
              <a:ext uri="{FF2B5EF4-FFF2-40B4-BE49-F238E27FC236}">
                <a16:creationId xmlns:a16="http://schemas.microsoft.com/office/drawing/2014/main" id="{7357FBC4-C4B1-453F-9CAF-A639CBFBEA03}"/>
              </a:ext>
            </a:extLst>
          </p:cNvPr>
          <p:cNvSpPr>
            <a:spLocks noGrp="1"/>
          </p:cNvSpPr>
          <p:nvPr>
            <p:ph type="sldNum" sz="quarter" idx="12"/>
          </p:nvPr>
        </p:nvSpPr>
        <p:spPr/>
        <p:txBody>
          <a:bodyPr/>
          <a:lstStyle/>
          <a:p>
            <a:fld id="{BFDCA1C4-9514-7B4F-976F-D92F7E296653}" type="slidenum">
              <a:rPr lang="fr-FR" smtClean="0"/>
              <a:pPr/>
              <a:t>20</a:t>
            </a:fld>
            <a:endParaRPr lang="fr-FR" dirty="0"/>
          </a:p>
        </p:txBody>
      </p:sp>
      <p:sp>
        <p:nvSpPr>
          <p:cNvPr id="5" name="Footer Placeholder 4">
            <a:extLst>
              <a:ext uri="{FF2B5EF4-FFF2-40B4-BE49-F238E27FC236}">
                <a16:creationId xmlns:a16="http://schemas.microsoft.com/office/drawing/2014/main" id="{DCCE2640-2426-4E9E-AD6E-846177A8D214}"/>
              </a:ext>
            </a:extLst>
          </p:cNvPr>
          <p:cNvSpPr>
            <a:spLocks noGrp="1"/>
          </p:cNvSpPr>
          <p:nvPr>
            <p:ph type="ftr" sz="quarter" idx="3"/>
          </p:nvPr>
        </p:nvSpPr>
        <p:spPr/>
        <p:txBody>
          <a:bodyPr/>
          <a:lstStyle/>
          <a:p>
            <a:r>
              <a:rPr lang="en-US"/>
              <a:t>MQXFA20 Coils Acceptance Review  – December 12, 2024</a:t>
            </a:r>
            <a:endParaRPr lang="en-GB" dirty="0"/>
          </a:p>
        </p:txBody>
      </p:sp>
      <p:pic>
        <p:nvPicPr>
          <p:cNvPr id="8" name="Content Placeholder 7">
            <a:extLst>
              <a:ext uri="{FF2B5EF4-FFF2-40B4-BE49-F238E27FC236}">
                <a16:creationId xmlns:a16="http://schemas.microsoft.com/office/drawing/2014/main" id="{BE2DADE8-B35D-F796-4EF3-8C82B92D468E}"/>
              </a:ext>
            </a:extLst>
          </p:cNvPr>
          <p:cNvPicPr>
            <a:picLocks noGrp="1" noChangeAspect="1"/>
          </p:cNvPicPr>
          <p:nvPr>
            <p:ph idx="1"/>
          </p:nvPr>
        </p:nvPicPr>
        <p:blipFill>
          <a:blip r:embed="rId2"/>
          <a:stretch>
            <a:fillRect/>
          </a:stretch>
        </p:blipFill>
        <p:spPr>
          <a:xfrm>
            <a:off x="962428" y="1219200"/>
            <a:ext cx="7219143" cy="4906963"/>
          </a:xfrm>
          <a:prstGeom prst="rect">
            <a:avLst/>
          </a:prstGeom>
        </p:spPr>
      </p:pic>
    </p:spTree>
    <p:extLst>
      <p:ext uri="{BB962C8B-B14F-4D97-AF65-F5344CB8AC3E}">
        <p14:creationId xmlns:p14="http://schemas.microsoft.com/office/powerpoint/2010/main" val="3389401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6E1D-C063-48DE-BB0C-4936501A5E8B}"/>
              </a:ext>
            </a:extLst>
          </p:cNvPr>
          <p:cNvSpPr>
            <a:spLocks noGrp="1"/>
          </p:cNvSpPr>
          <p:nvPr>
            <p:ph type="title"/>
          </p:nvPr>
        </p:nvSpPr>
        <p:spPr/>
        <p:txBody>
          <a:bodyPr/>
          <a:lstStyle/>
          <a:p>
            <a:r>
              <a:rPr lang="en-US" dirty="0"/>
              <a:t>QXFA121 665° C Plateau</a:t>
            </a:r>
          </a:p>
        </p:txBody>
      </p:sp>
      <p:sp>
        <p:nvSpPr>
          <p:cNvPr id="4" name="Slide Number Placeholder 3">
            <a:extLst>
              <a:ext uri="{FF2B5EF4-FFF2-40B4-BE49-F238E27FC236}">
                <a16:creationId xmlns:a16="http://schemas.microsoft.com/office/drawing/2014/main" id="{21601F23-7DD0-43BF-9833-CA3EDE094992}"/>
              </a:ext>
            </a:extLst>
          </p:cNvPr>
          <p:cNvSpPr>
            <a:spLocks noGrp="1"/>
          </p:cNvSpPr>
          <p:nvPr>
            <p:ph type="sldNum" sz="quarter" idx="12"/>
          </p:nvPr>
        </p:nvSpPr>
        <p:spPr/>
        <p:txBody>
          <a:bodyPr/>
          <a:lstStyle/>
          <a:p>
            <a:fld id="{BFDCA1C4-9514-7B4F-976F-D92F7E296653}" type="slidenum">
              <a:rPr lang="fr-FR" smtClean="0"/>
              <a:pPr/>
              <a:t>21</a:t>
            </a:fld>
            <a:endParaRPr lang="fr-FR" dirty="0"/>
          </a:p>
        </p:txBody>
      </p:sp>
      <p:sp>
        <p:nvSpPr>
          <p:cNvPr id="5" name="Footer Placeholder 4">
            <a:extLst>
              <a:ext uri="{FF2B5EF4-FFF2-40B4-BE49-F238E27FC236}">
                <a16:creationId xmlns:a16="http://schemas.microsoft.com/office/drawing/2014/main" id="{1A22652F-CCEF-46B4-B4FF-84436BAEE774}"/>
              </a:ext>
            </a:extLst>
          </p:cNvPr>
          <p:cNvSpPr>
            <a:spLocks noGrp="1"/>
          </p:cNvSpPr>
          <p:nvPr>
            <p:ph type="ftr" sz="quarter" idx="3"/>
          </p:nvPr>
        </p:nvSpPr>
        <p:spPr/>
        <p:txBody>
          <a:bodyPr/>
          <a:lstStyle/>
          <a:p>
            <a:r>
              <a:rPr lang="en-US"/>
              <a:t>MQXFA20 Coils Acceptance Review  – December 12, 2024</a:t>
            </a:r>
            <a:endParaRPr lang="en-GB" dirty="0"/>
          </a:p>
        </p:txBody>
      </p:sp>
      <p:pic>
        <p:nvPicPr>
          <p:cNvPr id="9" name="Content Placeholder 8">
            <a:extLst>
              <a:ext uri="{FF2B5EF4-FFF2-40B4-BE49-F238E27FC236}">
                <a16:creationId xmlns:a16="http://schemas.microsoft.com/office/drawing/2014/main" id="{6F355D95-E82F-C4AF-0D61-145CC30D5D4D}"/>
              </a:ext>
            </a:extLst>
          </p:cNvPr>
          <p:cNvPicPr>
            <a:picLocks noGrp="1" noChangeAspect="1"/>
          </p:cNvPicPr>
          <p:nvPr>
            <p:ph idx="1"/>
          </p:nvPr>
        </p:nvPicPr>
        <p:blipFill>
          <a:blip r:embed="rId2"/>
          <a:stretch>
            <a:fillRect/>
          </a:stretch>
        </p:blipFill>
        <p:spPr>
          <a:xfrm>
            <a:off x="962428" y="1219200"/>
            <a:ext cx="7219143" cy="4906963"/>
          </a:xfrm>
          <a:prstGeom prst="rect">
            <a:avLst/>
          </a:prstGeom>
        </p:spPr>
      </p:pic>
    </p:spTree>
    <p:extLst>
      <p:ext uri="{BB962C8B-B14F-4D97-AF65-F5344CB8AC3E}">
        <p14:creationId xmlns:p14="http://schemas.microsoft.com/office/powerpoint/2010/main" val="156222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6E8B-947A-4D70-9DD8-684E8A0F8281}"/>
              </a:ext>
            </a:extLst>
          </p:cNvPr>
          <p:cNvSpPr>
            <a:spLocks noGrp="1"/>
          </p:cNvSpPr>
          <p:nvPr>
            <p:ph type="title"/>
          </p:nvPr>
        </p:nvSpPr>
        <p:spPr/>
        <p:txBody>
          <a:bodyPr/>
          <a:lstStyle/>
          <a:p>
            <a:r>
              <a:rPr lang="en-US" dirty="0"/>
              <a:t>QXFA125 Average Temperature &amp; Dwell Time</a:t>
            </a:r>
          </a:p>
        </p:txBody>
      </p:sp>
      <p:sp>
        <p:nvSpPr>
          <p:cNvPr id="4" name="Slide Number Placeholder 3">
            <a:extLst>
              <a:ext uri="{FF2B5EF4-FFF2-40B4-BE49-F238E27FC236}">
                <a16:creationId xmlns:a16="http://schemas.microsoft.com/office/drawing/2014/main" id="{95DA1588-3759-49AD-9D0B-E49E805A7D4C}"/>
              </a:ext>
            </a:extLst>
          </p:cNvPr>
          <p:cNvSpPr>
            <a:spLocks noGrp="1"/>
          </p:cNvSpPr>
          <p:nvPr>
            <p:ph type="sldNum" sz="quarter" idx="12"/>
          </p:nvPr>
        </p:nvSpPr>
        <p:spPr/>
        <p:txBody>
          <a:bodyPr/>
          <a:lstStyle/>
          <a:p>
            <a:fld id="{BFDCA1C4-9514-7B4F-976F-D92F7E296653}" type="slidenum">
              <a:rPr lang="fr-FR" smtClean="0"/>
              <a:pPr/>
              <a:t>22</a:t>
            </a:fld>
            <a:endParaRPr lang="fr-FR" dirty="0"/>
          </a:p>
        </p:txBody>
      </p:sp>
      <p:sp>
        <p:nvSpPr>
          <p:cNvPr id="5" name="Footer Placeholder 4">
            <a:extLst>
              <a:ext uri="{FF2B5EF4-FFF2-40B4-BE49-F238E27FC236}">
                <a16:creationId xmlns:a16="http://schemas.microsoft.com/office/drawing/2014/main" id="{3FA7FAB7-F5F8-415B-BD82-E760C96607ED}"/>
              </a:ext>
            </a:extLst>
          </p:cNvPr>
          <p:cNvSpPr>
            <a:spLocks noGrp="1"/>
          </p:cNvSpPr>
          <p:nvPr>
            <p:ph type="ftr" sz="quarter" idx="3"/>
          </p:nvPr>
        </p:nvSpPr>
        <p:spPr/>
        <p:txBody>
          <a:bodyPr/>
          <a:lstStyle/>
          <a:p>
            <a:r>
              <a:rPr lang="en-US"/>
              <a:t>MQXFA20 Coils Acceptance Review  – December 12, 2024</a:t>
            </a:r>
            <a:endParaRPr lang="en-GB" dirty="0"/>
          </a:p>
        </p:txBody>
      </p:sp>
      <p:pic>
        <p:nvPicPr>
          <p:cNvPr id="9" name="Content Placeholder 8">
            <a:extLst>
              <a:ext uri="{FF2B5EF4-FFF2-40B4-BE49-F238E27FC236}">
                <a16:creationId xmlns:a16="http://schemas.microsoft.com/office/drawing/2014/main" id="{63D08B8B-26B2-F2BE-B479-602F09E9298C}"/>
              </a:ext>
            </a:extLst>
          </p:cNvPr>
          <p:cNvPicPr>
            <a:picLocks noGrp="1" noChangeAspect="1"/>
          </p:cNvPicPr>
          <p:nvPr>
            <p:ph idx="1"/>
          </p:nvPr>
        </p:nvPicPr>
        <p:blipFill>
          <a:blip r:embed="rId2"/>
          <a:stretch>
            <a:fillRect/>
          </a:stretch>
        </p:blipFill>
        <p:spPr>
          <a:xfrm>
            <a:off x="1195034" y="1219200"/>
            <a:ext cx="6753931" cy="4906963"/>
          </a:xfrm>
          <a:prstGeom prst="rect">
            <a:avLst/>
          </a:prstGeom>
        </p:spPr>
      </p:pic>
    </p:spTree>
    <p:extLst>
      <p:ext uri="{BB962C8B-B14F-4D97-AF65-F5344CB8AC3E}">
        <p14:creationId xmlns:p14="http://schemas.microsoft.com/office/powerpoint/2010/main" val="3900779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CFAC-87BA-45F0-9E65-5BBA9F9F2C4A}"/>
              </a:ext>
            </a:extLst>
          </p:cNvPr>
          <p:cNvSpPr>
            <a:spLocks noGrp="1"/>
          </p:cNvSpPr>
          <p:nvPr>
            <p:ph type="title"/>
          </p:nvPr>
        </p:nvSpPr>
        <p:spPr/>
        <p:txBody>
          <a:bodyPr/>
          <a:lstStyle/>
          <a:p>
            <a:r>
              <a:rPr lang="en-US" dirty="0"/>
              <a:t>QXFA125 210° C Plateau</a:t>
            </a:r>
          </a:p>
        </p:txBody>
      </p:sp>
      <p:sp>
        <p:nvSpPr>
          <p:cNvPr id="4" name="Slide Number Placeholder 3">
            <a:extLst>
              <a:ext uri="{FF2B5EF4-FFF2-40B4-BE49-F238E27FC236}">
                <a16:creationId xmlns:a16="http://schemas.microsoft.com/office/drawing/2014/main" id="{11129A06-8EE9-4B73-B2F3-C3290262ACE2}"/>
              </a:ext>
            </a:extLst>
          </p:cNvPr>
          <p:cNvSpPr>
            <a:spLocks noGrp="1"/>
          </p:cNvSpPr>
          <p:nvPr>
            <p:ph type="sldNum" sz="quarter" idx="12"/>
          </p:nvPr>
        </p:nvSpPr>
        <p:spPr/>
        <p:txBody>
          <a:bodyPr/>
          <a:lstStyle/>
          <a:p>
            <a:fld id="{BFDCA1C4-9514-7B4F-976F-D92F7E296653}" type="slidenum">
              <a:rPr lang="fr-FR" smtClean="0"/>
              <a:pPr/>
              <a:t>23</a:t>
            </a:fld>
            <a:endParaRPr lang="fr-FR" dirty="0"/>
          </a:p>
        </p:txBody>
      </p:sp>
      <p:sp>
        <p:nvSpPr>
          <p:cNvPr id="5" name="Footer Placeholder 4">
            <a:extLst>
              <a:ext uri="{FF2B5EF4-FFF2-40B4-BE49-F238E27FC236}">
                <a16:creationId xmlns:a16="http://schemas.microsoft.com/office/drawing/2014/main" id="{C8D701EB-412E-4A6B-9B6F-0006833640F8}"/>
              </a:ext>
            </a:extLst>
          </p:cNvPr>
          <p:cNvSpPr>
            <a:spLocks noGrp="1"/>
          </p:cNvSpPr>
          <p:nvPr>
            <p:ph type="ftr" sz="quarter" idx="3"/>
          </p:nvPr>
        </p:nvSpPr>
        <p:spPr/>
        <p:txBody>
          <a:bodyPr/>
          <a:lstStyle/>
          <a:p>
            <a:r>
              <a:rPr lang="en-US"/>
              <a:t>MQXFA20 Coils Acceptance Review  – December 12, 2024</a:t>
            </a:r>
            <a:endParaRPr lang="en-GB" dirty="0"/>
          </a:p>
        </p:txBody>
      </p:sp>
      <p:pic>
        <p:nvPicPr>
          <p:cNvPr id="19" name="Content Placeholder 18">
            <a:extLst>
              <a:ext uri="{FF2B5EF4-FFF2-40B4-BE49-F238E27FC236}">
                <a16:creationId xmlns:a16="http://schemas.microsoft.com/office/drawing/2014/main" id="{93591E06-85D9-90B7-F59D-80E634BC9358}"/>
              </a:ext>
            </a:extLst>
          </p:cNvPr>
          <p:cNvPicPr>
            <a:picLocks noGrp="1" noChangeAspect="1"/>
          </p:cNvPicPr>
          <p:nvPr>
            <p:ph idx="1"/>
          </p:nvPr>
        </p:nvPicPr>
        <p:blipFill>
          <a:blip r:embed="rId2"/>
          <a:stretch>
            <a:fillRect/>
          </a:stretch>
        </p:blipFill>
        <p:spPr>
          <a:xfrm>
            <a:off x="1195034" y="1219200"/>
            <a:ext cx="6753931" cy="4906963"/>
          </a:xfrm>
          <a:prstGeom prst="rect">
            <a:avLst/>
          </a:prstGeom>
        </p:spPr>
      </p:pic>
    </p:spTree>
    <p:extLst>
      <p:ext uri="{BB962C8B-B14F-4D97-AF65-F5344CB8AC3E}">
        <p14:creationId xmlns:p14="http://schemas.microsoft.com/office/powerpoint/2010/main" val="1876820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3C63-8180-4012-9BEF-6F9B3374FA7C}"/>
              </a:ext>
            </a:extLst>
          </p:cNvPr>
          <p:cNvSpPr>
            <a:spLocks noGrp="1"/>
          </p:cNvSpPr>
          <p:nvPr>
            <p:ph type="title"/>
          </p:nvPr>
        </p:nvSpPr>
        <p:spPr/>
        <p:txBody>
          <a:bodyPr/>
          <a:lstStyle/>
          <a:p>
            <a:r>
              <a:rPr lang="en-US" dirty="0"/>
              <a:t>QXFA125 395° C Plateau</a:t>
            </a:r>
          </a:p>
        </p:txBody>
      </p:sp>
      <p:sp>
        <p:nvSpPr>
          <p:cNvPr id="4" name="Slide Number Placeholder 3">
            <a:extLst>
              <a:ext uri="{FF2B5EF4-FFF2-40B4-BE49-F238E27FC236}">
                <a16:creationId xmlns:a16="http://schemas.microsoft.com/office/drawing/2014/main" id="{7357FBC4-C4B1-453F-9CAF-A639CBFBEA03}"/>
              </a:ext>
            </a:extLst>
          </p:cNvPr>
          <p:cNvSpPr>
            <a:spLocks noGrp="1"/>
          </p:cNvSpPr>
          <p:nvPr>
            <p:ph type="sldNum" sz="quarter" idx="12"/>
          </p:nvPr>
        </p:nvSpPr>
        <p:spPr/>
        <p:txBody>
          <a:bodyPr/>
          <a:lstStyle/>
          <a:p>
            <a:fld id="{BFDCA1C4-9514-7B4F-976F-D92F7E296653}" type="slidenum">
              <a:rPr lang="fr-FR" smtClean="0"/>
              <a:pPr/>
              <a:t>24</a:t>
            </a:fld>
            <a:endParaRPr lang="fr-FR" dirty="0"/>
          </a:p>
        </p:txBody>
      </p:sp>
      <p:sp>
        <p:nvSpPr>
          <p:cNvPr id="5" name="Footer Placeholder 4">
            <a:extLst>
              <a:ext uri="{FF2B5EF4-FFF2-40B4-BE49-F238E27FC236}">
                <a16:creationId xmlns:a16="http://schemas.microsoft.com/office/drawing/2014/main" id="{DCCE2640-2426-4E9E-AD6E-846177A8D214}"/>
              </a:ext>
            </a:extLst>
          </p:cNvPr>
          <p:cNvSpPr>
            <a:spLocks noGrp="1"/>
          </p:cNvSpPr>
          <p:nvPr>
            <p:ph type="ftr" sz="quarter" idx="3"/>
          </p:nvPr>
        </p:nvSpPr>
        <p:spPr/>
        <p:txBody>
          <a:bodyPr/>
          <a:lstStyle/>
          <a:p>
            <a:r>
              <a:rPr lang="en-US"/>
              <a:t>MQXFA20 Coils Acceptance Review  – December 12, 2024</a:t>
            </a:r>
            <a:endParaRPr lang="en-GB" dirty="0"/>
          </a:p>
        </p:txBody>
      </p:sp>
      <p:sp>
        <p:nvSpPr>
          <p:cNvPr id="8" name="TextBox 1">
            <a:extLst>
              <a:ext uri="{FF2B5EF4-FFF2-40B4-BE49-F238E27FC236}">
                <a16:creationId xmlns:a16="http://schemas.microsoft.com/office/drawing/2014/main" id="{06B35D80-77A5-4C01-91D5-3F4008097DDA}"/>
              </a:ext>
            </a:extLst>
          </p:cNvPr>
          <p:cNvSpPr txBox="1"/>
          <p:nvPr/>
        </p:nvSpPr>
        <p:spPr>
          <a:xfrm>
            <a:off x="6723275" y="1778597"/>
            <a:ext cx="593994" cy="276469"/>
          </a:xfrm>
          <a:prstGeom prst="rect">
            <a:avLst/>
          </a:prstGeom>
          <a:no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T/C #4</a:t>
            </a:r>
          </a:p>
        </p:txBody>
      </p:sp>
      <p:pic>
        <p:nvPicPr>
          <p:cNvPr id="16" name="Content Placeholder 15">
            <a:extLst>
              <a:ext uri="{FF2B5EF4-FFF2-40B4-BE49-F238E27FC236}">
                <a16:creationId xmlns:a16="http://schemas.microsoft.com/office/drawing/2014/main" id="{2A539B33-7878-4AF2-4C85-11CAFBB2C63B}"/>
              </a:ext>
            </a:extLst>
          </p:cNvPr>
          <p:cNvPicPr>
            <a:picLocks noGrp="1" noChangeAspect="1"/>
          </p:cNvPicPr>
          <p:nvPr>
            <p:ph idx="1"/>
          </p:nvPr>
        </p:nvPicPr>
        <p:blipFill>
          <a:blip r:embed="rId2"/>
          <a:stretch>
            <a:fillRect/>
          </a:stretch>
        </p:blipFill>
        <p:spPr>
          <a:xfrm>
            <a:off x="1195034" y="1219200"/>
            <a:ext cx="6753931" cy="4906963"/>
          </a:xfrm>
          <a:prstGeom prst="rect">
            <a:avLst/>
          </a:prstGeom>
        </p:spPr>
      </p:pic>
    </p:spTree>
    <p:extLst>
      <p:ext uri="{BB962C8B-B14F-4D97-AF65-F5344CB8AC3E}">
        <p14:creationId xmlns:p14="http://schemas.microsoft.com/office/powerpoint/2010/main" val="3090902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6E1D-C063-48DE-BB0C-4936501A5E8B}"/>
              </a:ext>
            </a:extLst>
          </p:cNvPr>
          <p:cNvSpPr>
            <a:spLocks noGrp="1"/>
          </p:cNvSpPr>
          <p:nvPr>
            <p:ph type="title"/>
          </p:nvPr>
        </p:nvSpPr>
        <p:spPr/>
        <p:txBody>
          <a:bodyPr/>
          <a:lstStyle/>
          <a:p>
            <a:r>
              <a:rPr lang="en-US" dirty="0"/>
              <a:t>QXFA125 665° C Plateau</a:t>
            </a:r>
          </a:p>
        </p:txBody>
      </p:sp>
      <p:sp>
        <p:nvSpPr>
          <p:cNvPr id="4" name="Slide Number Placeholder 3">
            <a:extLst>
              <a:ext uri="{FF2B5EF4-FFF2-40B4-BE49-F238E27FC236}">
                <a16:creationId xmlns:a16="http://schemas.microsoft.com/office/drawing/2014/main" id="{21601F23-7DD0-43BF-9833-CA3EDE094992}"/>
              </a:ext>
            </a:extLst>
          </p:cNvPr>
          <p:cNvSpPr>
            <a:spLocks noGrp="1"/>
          </p:cNvSpPr>
          <p:nvPr>
            <p:ph type="sldNum" sz="quarter" idx="12"/>
          </p:nvPr>
        </p:nvSpPr>
        <p:spPr/>
        <p:txBody>
          <a:bodyPr/>
          <a:lstStyle/>
          <a:p>
            <a:fld id="{BFDCA1C4-9514-7B4F-976F-D92F7E296653}" type="slidenum">
              <a:rPr lang="fr-FR" smtClean="0"/>
              <a:pPr/>
              <a:t>25</a:t>
            </a:fld>
            <a:endParaRPr lang="fr-FR" dirty="0"/>
          </a:p>
        </p:txBody>
      </p:sp>
      <p:sp>
        <p:nvSpPr>
          <p:cNvPr id="5" name="Footer Placeholder 4">
            <a:extLst>
              <a:ext uri="{FF2B5EF4-FFF2-40B4-BE49-F238E27FC236}">
                <a16:creationId xmlns:a16="http://schemas.microsoft.com/office/drawing/2014/main" id="{1A22652F-CCEF-46B4-B4FF-84436BAEE774}"/>
              </a:ext>
            </a:extLst>
          </p:cNvPr>
          <p:cNvSpPr>
            <a:spLocks noGrp="1"/>
          </p:cNvSpPr>
          <p:nvPr>
            <p:ph type="ftr" sz="quarter" idx="3"/>
          </p:nvPr>
        </p:nvSpPr>
        <p:spPr/>
        <p:txBody>
          <a:bodyPr/>
          <a:lstStyle/>
          <a:p>
            <a:r>
              <a:rPr lang="en-US"/>
              <a:t>MQXFA20 Coils Acceptance Review  – December 12, 2024</a:t>
            </a:r>
            <a:endParaRPr lang="en-GB" dirty="0"/>
          </a:p>
        </p:txBody>
      </p:sp>
      <p:pic>
        <p:nvPicPr>
          <p:cNvPr id="12" name="Content Placeholder 11">
            <a:extLst>
              <a:ext uri="{FF2B5EF4-FFF2-40B4-BE49-F238E27FC236}">
                <a16:creationId xmlns:a16="http://schemas.microsoft.com/office/drawing/2014/main" id="{6ED303AE-9AE3-5B60-2B82-851FFCA7AC6B}"/>
              </a:ext>
            </a:extLst>
          </p:cNvPr>
          <p:cNvPicPr>
            <a:picLocks noGrp="1" noChangeAspect="1"/>
          </p:cNvPicPr>
          <p:nvPr>
            <p:ph idx="1"/>
          </p:nvPr>
        </p:nvPicPr>
        <p:blipFill>
          <a:blip r:embed="rId2"/>
          <a:stretch>
            <a:fillRect/>
          </a:stretch>
        </p:blipFill>
        <p:spPr>
          <a:xfrm>
            <a:off x="1195034" y="1219200"/>
            <a:ext cx="6753931" cy="4906963"/>
          </a:xfrm>
          <a:prstGeom prst="rect">
            <a:avLst/>
          </a:prstGeom>
        </p:spPr>
      </p:pic>
    </p:spTree>
    <p:extLst>
      <p:ext uri="{BB962C8B-B14F-4D97-AF65-F5344CB8AC3E}">
        <p14:creationId xmlns:p14="http://schemas.microsoft.com/office/powerpoint/2010/main" val="3153114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6E8B-947A-4D70-9DD8-684E8A0F8281}"/>
              </a:ext>
            </a:extLst>
          </p:cNvPr>
          <p:cNvSpPr>
            <a:spLocks noGrp="1"/>
          </p:cNvSpPr>
          <p:nvPr>
            <p:ph type="title"/>
          </p:nvPr>
        </p:nvSpPr>
        <p:spPr/>
        <p:txBody>
          <a:bodyPr/>
          <a:lstStyle/>
          <a:p>
            <a:r>
              <a:rPr lang="en-US" dirty="0"/>
              <a:t>QXFA142 Average Temperature &amp; Dwell Time</a:t>
            </a:r>
          </a:p>
        </p:txBody>
      </p:sp>
      <p:sp>
        <p:nvSpPr>
          <p:cNvPr id="4" name="Slide Number Placeholder 3">
            <a:extLst>
              <a:ext uri="{FF2B5EF4-FFF2-40B4-BE49-F238E27FC236}">
                <a16:creationId xmlns:a16="http://schemas.microsoft.com/office/drawing/2014/main" id="{95DA1588-3759-49AD-9D0B-E49E805A7D4C}"/>
              </a:ext>
            </a:extLst>
          </p:cNvPr>
          <p:cNvSpPr>
            <a:spLocks noGrp="1"/>
          </p:cNvSpPr>
          <p:nvPr>
            <p:ph type="sldNum" sz="quarter" idx="12"/>
          </p:nvPr>
        </p:nvSpPr>
        <p:spPr/>
        <p:txBody>
          <a:bodyPr/>
          <a:lstStyle/>
          <a:p>
            <a:fld id="{BFDCA1C4-9514-7B4F-976F-D92F7E296653}" type="slidenum">
              <a:rPr lang="fr-FR" smtClean="0"/>
              <a:pPr/>
              <a:t>26</a:t>
            </a:fld>
            <a:endParaRPr lang="fr-FR" dirty="0"/>
          </a:p>
        </p:txBody>
      </p:sp>
      <p:sp>
        <p:nvSpPr>
          <p:cNvPr id="5" name="Footer Placeholder 4">
            <a:extLst>
              <a:ext uri="{FF2B5EF4-FFF2-40B4-BE49-F238E27FC236}">
                <a16:creationId xmlns:a16="http://schemas.microsoft.com/office/drawing/2014/main" id="{3FA7FAB7-F5F8-415B-BD82-E760C96607ED}"/>
              </a:ext>
            </a:extLst>
          </p:cNvPr>
          <p:cNvSpPr>
            <a:spLocks noGrp="1"/>
          </p:cNvSpPr>
          <p:nvPr>
            <p:ph type="ftr" sz="quarter" idx="3"/>
          </p:nvPr>
        </p:nvSpPr>
        <p:spPr/>
        <p:txBody>
          <a:bodyPr/>
          <a:lstStyle/>
          <a:p>
            <a:r>
              <a:rPr lang="en-US"/>
              <a:t>MQXFA20 Coils Acceptance Review  – December 12, 2024</a:t>
            </a:r>
            <a:endParaRPr lang="en-GB" dirty="0"/>
          </a:p>
        </p:txBody>
      </p:sp>
      <p:pic>
        <p:nvPicPr>
          <p:cNvPr id="9" name="Content Placeholder 8">
            <a:extLst>
              <a:ext uri="{FF2B5EF4-FFF2-40B4-BE49-F238E27FC236}">
                <a16:creationId xmlns:a16="http://schemas.microsoft.com/office/drawing/2014/main" id="{740428EB-2EC0-A844-1C68-C79AA9AAED42}"/>
              </a:ext>
            </a:extLst>
          </p:cNvPr>
          <p:cNvPicPr>
            <a:picLocks noGrp="1" noChangeAspect="1"/>
          </p:cNvPicPr>
          <p:nvPr>
            <p:ph idx="1"/>
          </p:nvPr>
        </p:nvPicPr>
        <p:blipFill>
          <a:blip r:embed="rId2"/>
          <a:stretch>
            <a:fillRect/>
          </a:stretch>
        </p:blipFill>
        <p:spPr>
          <a:xfrm>
            <a:off x="1201130" y="1219200"/>
            <a:ext cx="6741740" cy="4906963"/>
          </a:xfrm>
          <a:prstGeom prst="rect">
            <a:avLst/>
          </a:prstGeom>
        </p:spPr>
      </p:pic>
    </p:spTree>
    <p:extLst>
      <p:ext uri="{BB962C8B-B14F-4D97-AF65-F5344CB8AC3E}">
        <p14:creationId xmlns:p14="http://schemas.microsoft.com/office/powerpoint/2010/main" val="208896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CFAC-87BA-45F0-9E65-5BBA9F9F2C4A}"/>
              </a:ext>
            </a:extLst>
          </p:cNvPr>
          <p:cNvSpPr>
            <a:spLocks noGrp="1"/>
          </p:cNvSpPr>
          <p:nvPr>
            <p:ph type="title"/>
          </p:nvPr>
        </p:nvSpPr>
        <p:spPr/>
        <p:txBody>
          <a:bodyPr/>
          <a:lstStyle/>
          <a:p>
            <a:r>
              <a:rPr lang="en-US" dirty="0"/>
              <a:t>QXFA142 210° C Plateau</a:t>
            </a:r>
          </a:p>
        </p:txBody>
      </p:sp>
      <p:sp>
        <p:nvSpPr>
          <p:cNvPr id="4" name="Slide Number Placeholder 3">
            <a:extLst>
              <a:ext uri="{FF2B5EF4-FFF2-40B4-BE49-F238E27FC236}">
                <a16:creationId xmlns:a16="http://schemas.microsoft.com/office/drawing/2014/main" id="{11129A06-8EE9-4B73-B2F3-C3290262ACE2}"/>
              </a:ext>
            </a:extLst>
          </p:cNvPr>
          <p:cNvSpPr>
            <a:spLocks noGrp="1"/>
          </p:cNvSpPr>
          <p:nvPr>
            <p:ph type="sldNum" sz="quarter" idx="12"/>
          </p:nvPr>
        </p:nvSpPr>
        <p:spPr/>
        <p:txBody>
          <a:bodyPr/>
          <a:lstStyle/>
          <a:p>
            <a:fld id="{BFDCA1C4-9514-7B4F-976F-D92F7E296653}" type="slidenum">
              <a:rPr lang="fr-FR" smtClean="0"/>
              <a:pPr/>
              <a:t>27</a:t>
            </a:fld>
            <a:endParaRPr lang="fr-FR" dirty="0"/>
          </a:p>
        </p:txBody>
      </p:sp>
      <p:sp>
        <p:nvSpPr>
          <p:cNvPr id="5" name="Footer Placeholder 4">
            <a:extLst>
              <a:ext uri="{FF2B5EF4-FFF2-40B4-BE49-F238E27FC236}">
                <a16:creationId xmlns:a16="http://schemas.microsoft.com/office/drawing/2014/main" id="{C8D701EB-412E-4A6B-9B6F-0006833640F8}"/>
              </a:ext>
            </a:extLst>
          </p:cNvPr>
          <p:cNvSpPr>
            <a:spLocks noGrp="1"/>
          </p:cNvSpPr>
          <p:nvPr>
            <p:ph type="ftr" sz="quarter" idx="3"/>
          </p:nvPr>
        </p:nvSpPr>
        <p:spPr/>
        <p:txBody>
          <a:bodyPr/>
          <a:lstStyle/>
          <a:p>
            <a:r>
              <a:rPr lang="en-US"/>
              <a:t>MQXFA20 Coils Acceptance Review  – December 12, 2024</a:t>
            </a:r>
            <a:endParaRPr lang="en-GB" dirty="0"/>
          </a:p>
        </p:txBody>
      </p:sp>
      <p:pic>
        <p:nvPicPr>
          <p:cNvPr id="9" name="Content Placeholder 8">
            <a:extLst>
              <a:ext uri="{FF2B5EF4-FFF2-40B4-BE49-F238E27FC236}">
                <a16:creationId xmlns:a16="http://schemas.microsoft.com/office/drawing/2014/main" id="{67C147D9-D0E2-F934-5C20-8ACB7980B4B4}"/>
              </a:ext>
            </a:extLst>
          </p:cNvPr>
          <p:cNvPicPr>
            <a:picLocks noGrp="1" noChangeAspect="1"/>
          </p:cNvPicPr>
          <p:nvPr>
            <p:ph idx="1"/>
          </p:nvPr>
        </p:nvPicPr>
        <p:blipFill>
          <a:blip r:embed="rId2"/>
          <a:stretch>
            <a:fillRect/>
          </a:stretch>
        </p:blipFill>
        <p:spPr>
          <a:xfrm>
            <a:off x="1201130" y="1219200"/>
            <a:ext cx="6741740" cy="4906963"/>
          </a:xfrm>
          <a:prstGeom prst="rect">
            <a:avLst/>
          </a:prstGeom>
        </p:spPr>
      </p:pic>
    </p:spTree>
    <p:extLst>
      <p:ext uri="{BB962C8B-B14F-4D97-AF65-F5344CB8AC3E}">
        <p14:creationId xmlns:p14="http://schemas.microsoft.com/office/powerpoint/2010/main" val="1433833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3C63-8180-4012-9BEF-6F9B3374FA7C}"/>
              </a:ext>
            </a:extLst>
          </p:cNvPr>
          <p:cNvSpPr>
            <a:spLocks noGrp="1"/>
          </p:cNvSpPr>
          <p:nvPr>
            <p:ph type="title"/>
          </p:nvPr>
        </p:nvSpPr>
        <p:spPr/>
        <p:txBody>
          <a:bodyPr/>
          <a:lstStyle/>
          <a:p>
            <a:r>
              <a:rPr lang="en-US" dirty="0"/>
              <a:t>QXFA142 395° C Plateau</a:t>
            </a:r>
          </a:p>
        </p:txBody>
      </p:sp>
      <p:sp>
        <p:nvSpPr>
          <p:cNvPr id="4" name="Slide Number Placeholder 3">
            <a:extLst>
              <a:ext uri="{FF2B5EF4-FFF2-40B4-BE49-F238E27FC236}">
                <a16:creationId xmlns:a16="http://schemas.microsoft.com/office/drawing/2014/main" id="{7357FBC4-C4B1-453F-9CAF-A639CBFBEA03}"/>
              </a:ext>
            </a:extLst>
          </p:cNvPr>
          <p:cNvSpPr>
            <a:spLocks noGrp="1"/>
          </p:cNvSpPr>
          <p:nvPr>
            <p:ph type="sldNum" sz="quarter" idx="12"/>
          </p:nvPr>
        </p:nvSpPr>
        <p:spPr/>
        <p:txBody>
          <a:bodyPr/>
          <a:lstStyle/>
          <a:p>
            <a:fld id="{BFDCA1C4-9514-7B4F-976F-D92F7E296653}" type="slidenum">
              <a:rPr lang="fr-FR" smtClean="0"/>
              <a:pPr/>
              <a:t>28</a:t>
            </a:fld>
            <a:endParaRPr lang="fr-FR" dirty="0"/>
          </a:p>
        </p:txBody>
      </p:sp>
      <p:sp>
        <p:nvSpPr>
          <p:cNvPr id="5" name="Footer Placeholder 4">
            <a:extLst>
              <a:ext uri="{FF2B5EF4-FFF2-40B4-BE49-F238E27FC236}">
                <a16:creationId xmlns:a16="http://schemas.microsoft.com/office/drawing/2014/main" id="{DCCE2640-2426-4E9E-AD6E-846177A8D214}"/>
              </a:ext>
            </a:extLst>
          </p:cNvPr>
          <p:cNvSpPr>
            <a:spLocks noGrp="1"/>
          </p:cNvSpPr>
          <p:nvPr>
            <p:ph type="ftr" sz="quarter" idx="3"/>
          </p:nvPr>
        </p:nvSpPr>
        <p:spPr/>
        <p:txBody>
          <a:bodyPr/>
          <a:lstStyle/>
          <a:p>
            <a:r>
              <a:rPr lang="en-US"/>
              <a:t>MQXFA20 Coils Acceptance Review  – December 12, 2024</a:t>
            </a:r>
            <a:endParaRPr lang="en-GB" dirty="0"/>
          </a:p>
        </p:txBody>
      </p:sp>
      <p:pic>
        <p:nvPicPr>
          <p:cNvPr id="11" name="Content Placeholder 10">
            <a:extLst>
              <a:ext uri="{FF2B5EF4-FFF2-40B4-BE49-F238E27FC236}">
                <a16:creationId xmlns:a16="http://schemas.microsoft.com/office/drawing/2014/main" id="{5B862DE7-7577-2C26-C00F-6D468CE0137F}"/>
              </a:ext>
            </a:extLst>
          </p:cNvPr>
          <p:cNvPicPr>
            <a:picLocks noGrp="1" noChangeAspect="1"/>
          </p:cNvPicPr>
          <p:nvPr>
            <p:ph idx="1"/>
          </p:nvPr>
        </p:nvPicPr>
        <p:blipFill>
          <a:blip r:embed="rId2"/>
          <a:stretch>
            <a:fillRect/>
          </a:stretch>
        </p:blipFill>
        <p:spPr>
          <a:xfrm>
            <a:off x="1201130" y="1219200"/>
            <a:ext cx="6741740" cy="4906963"/>
          </a:xfrm>
          <a:prstGeom prst="rect">
            <a:avLst/>
          </a:prstGeom>
        </p:spPr>
      </p:pic>
    </p:spTree>
    <p:extLst>
      <p:ext uri="{BB962C8B-B14F-4D97-AF65-F5344CB8AC3E}">
        <p14:creationId xmlns:p14="http://schemas.microsoft.com/office/powerpoint/2010/main" val="3824588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6E1D-C063-48DE-BB0C-4936501A5E8B}"/>
              </a:ext>
            </a:extLst>
          </p:cNvPr>
          <p:cNvSpPr>
            <a:spLocks noGrp="1"/>
          </p:cNvSpPr>
          <p:nvPr>
            <p:ph type="title"/>
          </p:nvPr>
        </p:nvSpPr>
        <p:spPr/>
        <p:txBody>
          <a:bodyPr/>
          <a:lstStyle/>
          <a:p>
            <a:r>
              <a:rPr lang="en-US" dirty="0"/>
              <a:t>QXFA142 665° C Plateau</a:t>
            </a:r>
          </a:p>
        </p:txBody>
      </p:sp>
      <p:sp>
        <p:nvSpPr>
          <p:cNvPr id="4" name="Slide Number Placeholder 3">
            <a:extLst>
              <a:ext uri="{FF2B5EF4-FFF2-40B4-BE49-F238E27FC236}">
                <a16:creationId xmlns:a16="http://schemas.microsoft.com/office/drawing/2014/main" id="{21601F23-7DD0-43BF-9833-CA3EDE094992}"/>
              </a:ext>
            </a:extLst>
          </p:cNvPr>
          <p:cNvSpPr>
            <a:spLocks noGrp="1"/>
          </p:cNvSpPr>
          <p:nvPr>
            <p:ph type="sldNum" sz="quarter" idx="12"/>
          </p:nvPr>
        </p:nvSpPr>
        <p:spPr/>
        <p:txBody>
          <a:bodyPr/>
          <a:lstStyle/>
          <a:p>
            <a:fld id="{BFDCA1C4-9514-7B4F-976F-D92F7E296653}" type="slidenum">
              <a:rPr lang="fr-FR" smtClean="0"/>
              <a:pPr/>
              <a:t>29</a:t>
            </a:fld>
            <a:endParaRPr lang="fr-FR" dirty="0"/>
          </a:p>
        </p:txBody>
      </p:sp>
      <p:sp>
        <p:nvSpPr>
          <p:cNvPr id="5" name="Footer Placeholder 4">
            <a:extLst>
              <a:ext uri="{FF2B5EF4-FFF2-40B4-BE49-F238E27FC236}">
                <a16:creationId xmlns:a16="http://schemas.microsoft.com/office/drawing/2014/main" id="{1A22652F-CCEF-46B4-B4FF-84436BAEE774}"/>
              </a:ext>
            </a:extLst>
          </p:cNvPr>
          <p:cNvSpPr>
            <a:spLocks noGrp="1"/>
          </p:cNvSpPr>
          <p:nvPr>
            <p:ph type="ftr" sz="quarter" idx="3"/>
          </p:nvPr>
        </p:nvSpPr>
        <p:spPr/>
        <p:txBody>
          <a:bodyPr/>
          <a:lstStyle/>
          <a:p>
            <a:r>
              <a:rPr lang="en-US"/>
              <a:t>MQXFA20 Coils Acceptance Review  – December 12, 2024</a:t>
            </a:r>
            <a:endParaRPr lang="en-GB" dirty="0"/>
          </a:p>
        </p:txBody>
      </p:sp>
      <p:pic>
        <p:nvPicPr>
          <p:cNvPr id="9" name="Content Placeholder 8">
            <a:extLst>
              <a:ext uri="{FF2B5EF4-FFF2-40B4-BE49-F238E27FC236}">
                <a16:creationId xmlns:a16="http://schemas.microsoft.com/office/drawing/2014/main" id="{84DA4EAA-5564-DE57-F9E1-51704994308E}"/>
              </a:ext>
            </a:extLst>
          </p:cNvPr>
          <p:cNvPicPr>
            <a:picLocks noGrp="1" noChangeAspect="1"/>
          </p:cNvPicPr>
          <p:nvPr>
            <p:ph idx="1"/>
          </p:nvPr>
        </p:nvPicPr>
        <p:blipFill>
          <a:blip r:embed="rId2"/>
          <a:stretch>
            <a:fillRect/>
          </a:stretch>
        </p:blipFill>
        <p:spPr>
          <a:xfrm>
            <a:off x="1201130" y="1219200"/>
            <a:ext cx="6741740" cy="4906963"/>
          </a:xfrm>
          <a:prstGeom prst="rect">
            <a:avLst/>
          </a:prstGeom>
        </p:spPr>
      </p:pic>
    </p:spTree>
    <p:extLst>
      <p:ext uri="{BB962C8B-B14F-4D97-AF65-F5344CB8AC3E}">
        <p14:creationId xmlns:p14="http://schemas.microsoft.com/office/powerpoint/2010/main" val="128145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7B6A-2E10-4AB2-8B16-77178317C9DF}"/>
              </a:ext>
            </a:extLst>
          </p:cNvPr>
          <p:cNvSpPr>
            <a:spLocks noGrp="1"/>
          </p:cNvSpPr>
          <p:nvPr>
            <p:ph type="title"/>
          </p:nvPr>
        </p:nvSpPr>
        <p:spPr/>
        <p:txBody>
          <a:bodyPr/>
          <a:lstStyle/>
          <a:p>
            <a:r>
              <a:rPr lang="en-US" dirty="0"/>
              <a:t>DR Summary</a:t>
            </a:r>
          </a:p>
        </p:txBody>
      </p:sp>
      <p:sp>
        <p:nvSpPr>
          <p:cNvPr id="4" name="Slide Number Placeholder 3">
            <a:extLst>
              <a:ext uri="{FF2B5EF4-FFF2-40B4-BE49-F238E27FC236}">
                <a16:creationId xmlns:a16="http://schemas.microsoft.com/office/drawing/2014/main" id="{2603D907-DC2F-4CFE-A954-95C8603155D5}"/>
              </a:ext>
            </a:extLst>
          </p:cNvPr>
          <p:cNvSpPr>
            <a:spLocks noGrp="1"/>
          </p:cNvSpPr>
          <p:nvPr>
            <p:ph type="sldNum" sz="quarter" idx="12"/>
          </p:nvPr>
        </p:nvSpPr>
        <p:spPr/>
        <p:txBody>
          <a:bodyPr/>
          <a:lstStyle/>
          <a:p>
            <a:fld id="{BFDCA1C4-9514-7B4F-976F-D92F7E296653}" type="slidenum">
              <a:rPr lang="fr-FR" smtClean="0"/>
              <a:pPr/>
              <a:t>3</a:t>
            </a:fld>
            <a:endParaRPr lang="fr-FR"/>
          </a:p>
        </p:txBody>
      </p:sp>
      <p:sp>
        <p:nvSpPr>
          <p:cNvPr id="5" name="Footer Placeholder 4">
            <a:extLst>
              <a:ext uri="{FF2B5EF4-FFF2-40B4-BE49-F238E27FC236}">
                <a16:creationId xmlns:a16="http://schemas.microsoft.com/office/drawing/2014/main" id="{D18109D2-19C0-41C9-8BAC-BE68823F3EF2}"/>
              </a:ext>
            </a:extLst>
          </p:cNvPr>
          <p:cNvSpPr>
            <a:spLocks noGrp="1"/>
          </p:cNvSpPr>
          <p:nvPr>
            <p:ph type="ftr" sz="quarter" idx="3"/>
          </p:nvPr>
        </p:nvSpPr>
        <p:spPr/>
        <p:txBody>
          <a:bodyPr/>
          <a:lstStyle/>
          <a:p>
            <a:r>
              <a:rPr lang="en-US"/>
              <a:t>MQXFA20 Coils Acceptance Review  – December 12, 2024</a:t>
            </a:r>
            <a:endParaRPr lang="en-GB" dirty="0"/>
          </a:p>
        </p:txBody>
      </p:sp>
      <p:graphicFrame>
        <p:nvGraphicFramePr>
          <p:cNvPr id="8" name="Table 7">
            <a:extLst>
              <a:ext uri="{FF2B5EF4-FFF2-40B4-BE49-F238E27FC236}">
                <a16:creationId xmlns:a16="http://schemas.microsoft.com/office/drawing/2014/main" id="{8E0CA40F-4C89-477D-A94C-6F309BB00002}"/>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Noncritical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9" name="Rectangle 8">
            <a:extLst>
              <a:ext uri="{FF2B5EF4-FFF2-40B4-BE49-F238E27FC236}">
                <a16:creationId xmlns:a16="http://schemas.microsoft.com/office/drawing/2014/main" id="{33874396-E13A-42B8-B674-5D0948421141}"/>
              </a:ext>
            </a:extLst>
          </p:cNvPr>
          <p:cNvSpPr/>
          <p:nvPr/>
        </p:nvSpPr>
        <p:spPr>
          <a:xfrm>
            <a:off x="5004048" y="908720"/>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graphicFrame>
        <p:nvGraphicFramePr>
          <p:cNvPr id="7" name="Table 11">
            <a:extLst>
              <a:ext uri="{FF2B5EF4-FFF2-40B4-BE49-F238E27FC236}">
                <a16:creationId xmlns:a16="http://schemas.microsoft.com/office/drawing/2014/main" id="{E29F339C-133F-71B9-C49F-A9AA6231A826}"/>
              </a:ext>
            </a:extLst>
          </p:cNvPr>
          <p:cNvGraphicFramePr>
            <a:graphicFrameLocks noGrp="1"/>
          </p:cNvGraphicFramePr>
          <p:nvPr>
            <p:extLst>
              <p:ext uri="{D42A27DB-BD31-4B8C-83A1-F6EECF244321}">
                <p14:modId xmlns:p14="http://schemas.microsoft.com/office/powerpoint/2010/main" val="3298690779"/>
              </p:ext>
            </p:extLst>
          </p:nvPr>
        </p:nvGraphicFramePr>
        <p:xfrm>
          <a:off x="404207" y="1792489"/>
          <a:ext cx="8424936" cy="2719142"/>
        </p:xfrm>
        <a:graphic>
          <a:graphicData uri="http://schemas.openxmlformats.org/drawingml/2006/table">
            <a:tbl>
              <a:tblPr firstRow="1" bandRow="1">
                <a:tableStyleId>{5C22544A-7EE6-4342-B048-85BDC9FD1C3A}</a:tableStyleId>
              </a:tblPr>
              <a:tblGrid>
                <a:gridCol w="1287473">
                  <a:extLst>
                    <a:ext uri="{9D8B030D-6E8A-4147-A177-3AD203B41FA5}">
                      <a16:colId xmlns:a16="http://schemas.microsoft.com/office/drawing/2014/main" val="2769546005"/>
                    </a:ext>
                  </a:extLst>
                </a:gridCol>
                <a:gridCol w="818761">
                  <a:extLst>
                    <a:ext uri="{9D8B030D-6E8A-4147-A177-3AD203B41FA5}">
                      <a16:colId xmlns:a16="http://schemas.microsoft.com/office/drawing/2014/main" val="314634793"/>
                    </a:ext>
                  </a:extLst>
                </a:gridCol>
                <a:gridCol w="1053117">
                  <a:extLst>
                    <a:ext uri="{9D8B030D-6E8A-4147-A177-3AD203B41FA5}">
                      <a16:colId xmlns:a16="http://schemas.microsoft.com/office/drawing/2014/main" val="2477958233"/>
                    </a:ext>
                  </a:extLst>
                </a:gridCol>
                <a:gridCol w="945105">
                  <a:extLst>
                    <a:ext uri="{9D8B030D-6E8A-4147-A177-3AD203B41FA5}">
                      <a16:colId xmlns:a16="http://schemas.microsoft.com/office/drawing/2014/main" val="841958088"/>
                    </a:ext>
                  </a:extLst>
                </a:gridCol>
                <a:gridCol w="1161129">
                  <a:extLst>
                    <a:ext uri="{9D8B030D-6E8A-4147-A177-3AD203B41FA5}">
                      <a16:colId xmlns:a16="http://schemas.microsoft.com/office/drawing/2014/main" val="4197285505"/>
                    </a:ext>
                  </a:extLst>
                </a:gridCol>
                <a:gridCol w="1215135">
                  <a:extLst>
                    <a:ext uri="{9D8B030D-6E8A-4147-A177-3AD203B41FA5}">
                      <a16:colId xmlns:a16="http://schemas.microsoft.com/office/drawing/2014/main" val="1436985001"/>
                    </a:ext>
                  </a:extLst>
                </a:gridCol>
                <a:gridCol w="891099">
                  <a:extLst>
                    <a:ext uri="{9D8B030D-6E8A-4147-A177-3AD203B41FA5}">
                      <a16:colId xmlns:a16="http://schemas.microsoft.com/office/drawing/2014/main" val="1259239574"/>
                    </a:ext>
                  </a:extLst>
                </a:gridCol>
                <a:gridCol w="1053117">
                  <a:extLst>
                    <a:ext uri="{9D8B030D-6E8A-4147-A177-3AD203B41FA5}">
                      <a16:colId xmlns:a16="http://schemas.microsoft.com/office/drawing/2014/main" val="1982426345"/>
                    </a:ext>
                  </a:extLst>
                </a:gridCol>
              </a:tblGrid>
              <a:tr h="399451">
                <a:tc>
                  <a:txBody>
                    <a:bodyPr/>
                    <a:lstStyle/>
                    <a:p>
                      <a:pPr algn="ctr"/>
                      <a:r>
                        <a:rPr lang="en-US" dirty="0"/>
                        <a:t>Coil #</a:t>
                      </a:r>
                    </a:p>
                  </a:txBody>
                  <a:tcPr anchor="ctr"/>
                </a:tc>
                <a:tc>
                  <a:txBody>
                    <a:bodyPr/>
                    <a:lstStyle/>
                    <a:p>
                      <a:pPr algn="ctr"/>
                      <a:r>
                        <a:rPr lang="en-US" dirty="0"/>
                        <a:t>W&amp;C</a:t>
                      </a:r>
                    </a:p>
                    <a:p>
                      <a:pPr algn="ctr"/>
                      <a:r>
                        <a:rPr lang="en-US" dirty="0"/>
                        <a:t>Prep</a:t>
                      </a:r>
                    </a:p>
                  </a:txBody>
                  <a:tcPr/>
                </a:tc>
                <a:tc>
                  <a:txBody>
                    <a:bodyPr/>
                    <a:lstStyle/>
                    <a:p>
                      <a:pPr algn="ctr"/>
                      <a:r>
                        <a:rPr lang="en-US" dirty="0"/>
                        <a:t>React</a:t>
                      </a:r>
                    </a:p>
                  </a:txBody>
                  <a:tcPr anchor="ctr"/>
                </a:tc>
                <a:tc>
                  <a:txBody>
                    <a:bodyPr/>
                    <a:lstStyle/>
                    <a:p>
                      <a:pPr algn="ctr"/>
                      <a:r>
                        <a:rPr lang="en-US" dirty="0"/>
                        <a:t>Impreg</a:t>
                      </a:r>
                    </a:p>
                  </a:txBody>
                  <a:tcPr anchor="ctr"/>
                </a:tc>
                <a:tc>
                  <a:txBody>
                    <a:bodyPr/>
                    <a:lstStyle/>
                    <a:p>
                      <a:pPr algn="ctr"/>
                      <a:r>
                        <a:rPr lang="en-US" dirty="0"/>
                        <a:t>CMM   Interface</a:t>
                      </a:r>
                    </a:p>
                  </a:txBody>
                  <a:tcPr/>
                </a:tc>
                <a:tc>
                  <a:txBody>
                    <a:bodyPr/>
                    <a:lstStyle/>
                    <a:p>
                      <a:pPr algn="ctr"/>
                      <a:r>
                        <a:rPr lang="en-US" dirty="0"/>
                        <a:t>Electrical</a:t>
                      </a:r>
                    </a:p>
                  </a:txBody>
                  <a:tcPr anchor="ctr"/>
                </a:tc>
                <a:tc>
                  <a:txBody>
                    <a:bodyPr/>
                    <a:lstStyle/>
                    <a:p>
                      <a:pPr algn="ctr"/>
                      <a:r>
                        <a:rPr lang="en-US" dirty="0"/>
                        <a:t>Total DR’s</a:t>
                      </a:r>
                    </a:p>
                  </a:txBody>
                  <a:tcPr anchor="ctr"/>
                </a:tc>
                <a:tc>
                  <a:txBody>
                    <a:bodyPr/>
                    <a:lstStyle/>
                    <a:p>
                      <a:pPr algn="ctr"/>
                      <a:r>
                        <a:rPr lang="en-US" dirty="0"/>
                        <a:t>Critical DR’s</a:t>
                      </a:r>
                    </a:p>
                  </a:txBody>
                  <a:tcPr anchor="ctr"/>
                </a:tc>
                <a:extLst>
                  <a:ext uri="{0D108BD9-81ED-4DB2-BD59-A6C34878D82A}">
                    <a16:rowId xmlns:a16="http://schemas.microsoft.com/office/drawing/2014/main" val="2970714490"/>
                  </a:ext>
                </a:extLst>
              </a:tr>
              <a:tr h="399451">
                <a:tc>
                  <a:txBody>
                    <a:bodyPr/>
                    <a:lstStyle/>
                    <a:p>
                      <a:pPr algn="ctr"/>
                      <a:r>
                        <a:rPr lang="en-US" dirty="0">
                          <a:solidFill>
                            <a:schemeClr val="tx1"/>
                          </a:solidFill>
                        </a:rPr>
                        <a:t>QXFA121</a:t>
                      </a:r>
                    </a:p>
                  </a:txBody>
                  <a:tcPr anchor="ctr"/>
                </a:tc>
                <a:tc>
                  <a:txBody>
                    <a:bodyPr/>
                    <a:lstStyle/>
                    <a:p>
                      <a:pPr algn="ctr"/>
                      <a:endParaRPr lang="en-US" dirty="0">
                        <a:solidFill>
                          <a:schemeClr val="tx1"/>
                        </a:solidFill>
                      </a:endParaRPr>
                    </a:p>
                  </a:txBody>
                  <a:tcPr/>
                </a:tc>
                <a:tc>
                  <a:txBody>
                    <a:bodyPr/>
                    <a:lstStyle/>
                    <a:p>
                      <a:pPr algn="ctr"/>
                      <a:r>
                        <a:rPr lang="en-US" dirty="0">
                          <a:solidFill>
                            <a:schemeClr val="tx1"/>
                          </a:solidFill>
                        </a:rPr>
                        <a:t>1</a:t>
                      </a:r>
                    </a:p>
                  </a:txBody>
                  <a:tcPr/>
                </a:tc>
                <a:tc>
                  <a:txBody>
                    <a:bodyPr/>
                    <a:lstStyle/>
                    <a:p>
                      <a:pPr algn="ctr"/>
                      <a:r>
                        <a:rPr lang="en-US" dirty="0">
                          <a:solidFill>
                            <a:srgbClr val="FF0000"/>
                          </a:solidFill>
                        </a:rPr>
                        <a:t>1</a:t>
                      </a:r>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a:t>2</a:t>
                      </a:r>
                    </a:p>
                  </a:txBody>
                  <a:tcPr anchor="ctr"/>
                </a:tc>
                <a:tc>
                  <a:txBody>
                    <a:bodyPr/>
                    <a:lstStyle/>
                    <a:p>
                      <a:pPr algn="ctr"/>
                      <a:r>
                        <a:rPr lang="en-US" dirty="0">
                          <a:solidFill>
                            <a:srgbClr val="FF0000"/>
                          </a:solidFill>
                        </a:rPr>
                        <a:t>1</a:t>
                      </a:r>
                    </a:p>
                  </a:txBody>
                  <a:tcPr anchor="ctr">
                    <a:solidFill>
                      <a:srgbClr val="D3E7F1"/>
                    </a:solidFill>
                  </a:tcPr>
                </a:tc>
                <a:extLst>
                  <a:ext uri="{0D108BD9-81ED-4DB2-BD59-A6C34878D82A}">
                    <a16:rowId xmlns:a16="http://schemas.microsoft.com/office/drawing/2014/main" val="495120728"/>
                  </a:ext>
                </a:extLst>
              </a:tr>
              <a:tr h="399451">
                <a:tc>
                  <a:txBody>
                    <a:bodyPr/>
                    <a:lstStyle/>
                    <a:p>
                      <a:pPr algn="ctr"/>
                      <a:r>
                        <a:rPr lang="en-US" dirty="0">
                          <a:solidFill>
                            <a:schemeClr val="tx1"/>
                          </a:solidFill>
                        </a:rPr>
                        <a:t>QXFA125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3</a:t>
                      </a:r>
                    </a:p>
                  </a:txBody>
                  <a:tcPr/>
                </a:tc>
                <a:tc>
                  <a:txBody>
                    <a:bodyPr/>
                    <a:lstStyle/>
                    <a:p>
                      <a:pPr algn="ctr"/>
                      <a:endParaRPr lang="en-US" dirty="0"/>
                    </a:p>
                  </a:txBody>
                  <a:tcPr/>
                </a:tc>
                <a:tc>
                  <a:txBody>
                    <a:bodyPr/>
                    <a:lstStyle/>
                    <a:p>
                      <a:pPr algn="ctr"/>
                      <a:r>
                        <a:rPr lang="en-US" dirty="0">
                          <a:solidFill>
                            <a:schemeClr val="tx1"/>
                          </a:solidFill>
                        </a:rPr>
                        <a:t>4+</a:t>
                      </a:r>
                      <a:r>
                        <a:rPr lang="en-US" dirty="0">
                          <a:solidFill>
                            <a:srgbClr val="FF0000"/>
                          </a:solidFill>
                        </a:rPr>
                        <a:t>1</a:t>
                      </a:r>
                    </a:p>
                  </a:txBody>
                  <a:tcPr/>
                </a:tc>
                <a:tc>
                  <a:txBody>
                    <a:bodyPr/>
                    <a:lstStyle/>
                    <a:p>
                      <a:pPr algn="ctr"/>
                      <a:endParaRPr lang="en-US" dirty="0"/>
                    </a:p>
                  </a:txBody>
                  <a:tcPr/>
                </a:tc>
                <a:tc>
                  <a:txBody>
                    <a:bodyPr/>
                    <a:lstStyle/>
                    <a:p>
                      <a:pPr algn="ctr"/>
                      <a:r>
                        <a:rPr lang="en-US" dirty="0"/>
                        <a:t>5</a:t>
                      </a:r>
                    </a:p>
                  </a:txBody>
                  <a:tcPr/>
                </a:tc>
                <a:tc>
                  <a:txBody>
                    <a:bodyPr/>
                    <a:lstStyle/>
                    <a:p>
                      <a:pPr algn="ctr"/>
                      <a:r>
                        <a:rPr lang="en-US" dirty="0"/>
                        <a:t>13</a:t>
                      </a:r>
                    </a:p>
                  </a:txBody>
                  <a:tcPr anchor="ctr">
                    <a:solidFill>
                      <a:srgbClr val="EAF4F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1</a:t>
                      </a:r>
                    </a:p>
                  </a:txBody>
                  <a:tcPr anchor="ctr">
                    <a:solidFill>
                      <a:srgbClr val="EAF4F8"/>
                    </a:solidFill>
                  </a:tcPr>
                </a:tc>
                <a:extLst>
                  <a:ext uri="{0D108BD9-81ED-4DB2-BD59-A6C34878D82A}">
                    <a16:rowId xmlns:a16="http://schemas.microsoft.com/office/drawing/2014/main" val="2055211895"/>
                  </a:ext>
                </a:extLst>
              </a:tr>
              <a:tr h="399451">
                <a:tc>
                  <a:txBody>
                    <a:bodyPr/>
                    <a:lstStyle/>
                    <a:p>
                      <a:pPr algn="ctr"/>
                      <a:r>
                        <a:rPr lang="en-GB" sz="1800" dirty="0"/>
                        <a:t>QXFA142</a:t>
                      </a:r>
                    </a:p>
                    <a:p>
                      <a:pPr algn="ctr"/>
                      <a:r>
                        <a:rPr lang="en-GB" sz="1800" dirty="0">
                          <a:solidFill>
                            <a:schemeClr val="tx1"/>
                          </a:solidFill>
                        </a:rPr>
                        <a:t>MQXFA14</a:t>
                      </a:r>
                      <a:endParaRPr lang="en-US" dirty="0">
                        <a:solidFill>
                          <a:schemeClr val="tx1"/>
                        </a:solidFill>
                      </a:endParaRPr>
                    </a:p>
                  </a:txBody>
                  <a:tcPr anchor="ctr"/>
                </a:tc>
                <a:tc>
                  <a:txBody>
                    <a:bodyPr/>
                    <a:lstStyle/>
                    <a:p>
                      <a:pPr algn="ctr"/>
                      <a:r>
                        <a:rPr lang="en-US" dirty="0">
                          <a:solidFill>
                            <a:schemeClr val="tx1"/>
                          </a:solidFill>
                        </a:rPr>
                        <a:t>1</a:t>
                      </a:r>
                      <a:endParaRPr lang="en-US" dirty="0">
                        <a:solidFill>
                          <a:srgbClr val="00B050"/>
                        </a:solidFill>
                      </a:endParaRPr>
                    </a:p>
                  </a:txBody>
                  <a:tcPr/>
                </a:tc>
                <a:tc>
                  <a:txBody>
                    <a:bodyPr/>
                    <a:lstStyle/>
                    <a:p>
                      <a:pPr algn="ctr"/>
                      <a:r>
                        <a:rPr lang="en-US" dirty="0">
                          <a:solidFill>
                            <a:schemeClr val="tx1"/>
                          </a:solidFill>
                        </a:rPr>
                        <a:t>2</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8*</a:t>
                      </a:r>
                    </a:p>
                    <a:p>
                      <a:pPr algn="ctr"/>
                      <a:r>
                        <a:rPr lang="en-US" dirty="0"/>
                        <a:t>1</a:t>
                      </a:r>
                    </a:p>
                  </a:txBody>
                  <a:tcPr/>
                </a:tc>
                <a:tc>
                  <a:txBody>
                    <a:bodyPr/>
                    <a:lstStyle/>
                    <a:p>
                      <a:pPr algn="ctr"/>
                      <a:r>
                        <a:rPr lang="en-US" dirty="0"/>
                        <a:t>12</a:t>
                      </a:r>
                    </a:p>
                  </a:txBody>
                  <a:tcPr>
                    <a:solidFill>
                      <a:srgbClr val="D3E7F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1</a:t>
                      </a:r>
                    </a:p>
                  </a:txBody>
                  <a:tcPr anchor="b">
                    <a:solidFill>
                      <a:srgbClr val="D3E7F1"/>
                    </a:solidFill>
                  </a:tcPr>
                </a:tc>
                <a:extLst>
                  <a:ext uri="{0D108BD9-81ED-4DB2-BD59-A6C34878D82A}">
                    <a16:rowId xmlns:a16="http://schemas.microsoft.com/office/drawing/2014/main" val="1538098752"/>
                  </a:ext>
                </a:extLst>
              </a:tr>
              <a:tr h="399451">
                <a:tc>
                  <a:txBody>
                    <a:bodyPr/>
                    <a:lstStyle/>
                    <a:p>
                      <a:pPr algn="ctr"/>
                      <a:r>
                        <a:rPr lang="en-GB" sz="1800" dirty="0"/>
                        <a:t>QXFA146</a:t>
                      </a:r>
                      <a:endParaRPr lang="en-US" dirty="0">
                        <a:solidFill>
                          <a:schemeClr val="tx1"/>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4</a:t>
                      </a:r>
                    </a:p>
                  </a:txBody>
                  <a:tcPr/>
                </a:tc>
                <a:tc>
                  <a:txBody>
                    <a:bodyPr/>
                    <a:lstStyle/>
                    <a:p>
                      <a:pPr algn="ctr"/>
                      <a:r>
                        <a:rPr lang="en-US" dirty="0"/>
                        <a:t>1</a:t>
                      </a:r>
                    </a:p>
                  </a:txBody>
                  <a:tcPr/>
                </a:tc>
                <a:tc>
                  <a:txBody>
                    <a:bodyPr/>
                    <a:lstStyle/>
                    <a:p>
                      <a:pPr algn="ctr"/>
                      <a:endParaRPr lang="en-US"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1</a:t>
                      </a:r>
                    </a:p>
                    <a:p>
                      <a:pPr algn="ctr"/>
                      <a:endParaRPr lang="en-US" dirty="0"/>
                    </a:p>
                  </a:txBody>
                  <a:tcPr/>
                </a:tc>
                <a:tc>
                  <a:txBody>
                    <a:bodyPr/>
                    <a:lstStyle/>
                    <a:p>
                      <a:pPr algn="ctr"/>
                      <a:r>
                        <a:rPr lang="en-US" dirty="0"/>
                        <a:t>1</a:t>
                      </a:r>
                    </a:p>
                  </a:txBody>
                  <a:tcPr/>
                </a:tc>
                <a:tc>
                  <a:txBody>
                    <a:bodyPr/>
                    <a:lstStyle/>
                    <a:p>
                      <a:pPr algn="ctr"/>
                      <a:r>
                        <a:rPr lang="en-US" dirty="0"/>
                        <a:t>7</a:t>
                      </a:r>
                    </a:p>
                  </a:txBody>
                  <a:tcPr anchor="ctr">
                    <a:solidFill>
                      <a:srgbClr val="EAF4F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1</a:t>
                      </a:r>
                    </a:p>
                  </a:txBody>
                  <a:tcPr anchor="ctr">
                    <a:solidFill>
                      <a:srgbClr val="EAF4F8"/>
                    </a:solidFill>
                  </a:tcPr>
                </a:tc>
                <a:extLst>
                  <a:ext uri="{0D108BD9-81ED-4DB2-BD59-A6C34878D82A}">
                    <a16:rowId xmlns:a16="http://schemas.microsoft.com/office/drawing/2014/main" val="3212003345"/>
                  </a:ext>
                </a:extLst>
              </a:tr>
            </a:tbl>
          </a:graphicData>
        </a:graphic>
      </p:graphicFrame>
      <p:sp>
        <p:nvSpPr>
          <p:cNvPr id="6" name="Rectangle 5">
            <a:extLst>
              <a:ext uri="{FF2B5EF4-FFF2-40B4-BE49-F238E27FC236}">
                <a16:creationId xmlns:a16="http://schemas.microsoft.com/office/drawing/2014/main" id="{C732F6B4-A383-3E45-7DA5-4285D9564862}"/>
              </a:ext>
            </a:extLst>
          </p:cNvPr>
          <p:cNvSpPr/>
          <p:nvPr/>
        </p:nvSpPr>
        <p:spPr>
          <a:xfrm>
            <a:off x="612000" y="4211503"/>
            <a:ext cx="7910388" cy="1923604"/>
          </a:xfrm>
          <a:prstGeom prst="rect">
            <a:avLst/>
          </a:prstGeom>
        </p:spPr>
        <p:txBody>
          <a:bodyPr wrap="square">
            <a:spAutoFit/>
          </a:bodyPr>
          <a:lstStyle/>
          <a:p>
            <a:pPr>
              <a:spcBef>
                <a:spcPts val="600"/>
              </a:spcBef>
            </a:pPr>
            <a:r>
              <a:rPr lang="en-US" sz="1600" dirty="0">
                <a:solidFill>
                  <a:schemeClr val="accent5"/>
                </a:solidFill>
              </a:rPr>
              <a:t>* 8 electrical DR’s for temp/humidity out of spec. Majority were caused by elevated shop floor temperature.</a:t>
            </a:r>
            <a:endParaRPr lang="en-US" sz="1100" dirty="0">
              <a:solidFill>
                <a:schemeClr val="accent5"/>
              </a:solidFill>
            </a:endParaRPr>
          </a:p>
          <a:p>
            <a:pPr>
              <a:spcBef>
                <a:spcPts val="600"/>
              </a:spcBef>
            </a:pPr>
            <a:endParaRPr lang="en-US" sz="1600" dirty="0">
              <a:solidFill>
                <a:schemeClr val="accent5"/>
              </a:solidFill>
            </a:endParaRPr>
          </a:p>
          <a:p>
            <a:pPr>
              <a:spcBef>
                <a:spcPts val="600"/>
              </a:spcBef>
            </a:pPr>
            <a:r>
              <a:rPr lang="en-US" sz="1600" dirty="0">
                <a:solidFill>
                  <a:schemeClr val="accent5"/>
                </a:solidFill>
              </a:rPr>
              <a:t>Links to all DR’s</a:t>
            </a:r>
            <a:r>
              <a:rPr lang="en-US" dirty="0">
                <a:solidFill>
                  <a:schemeClr val="accent5"/>
                </a:solidFill>
              </a:rPr>
              <a:t>: </a:t>
            </a:r>
            <a:r>
              <a:rPr lang="en-US" sz="1200" dirty="0">
                <a:solidFill>
                  <a:schemeClr val="accent6"/>
                </a:solidFill>
              </a:rPr>
              <a:t>(VPN or FNAL services account required)</a:t>
            </a:r>
            <a:r>
              <a:rPr lang="en-US" sz="1200" dirty="0">
                <a:solidFill>
                  <a:schemeClr val="accent5"/>
                </a:solidFill>
              </a:rPr>
              <a:t> </a:t>
            </a:r>
          </a:p>
          <a:p>
            <a:pPr>
              <a:spcBef>
                <a:spcPts val="600"/>
              </a:spcBef>
            </a:pPr>
            <a:r>
              <a:rPr lang="en-US" sz="1600" dirty="0"/>
              <a:t>Discrepancy Reports </a:t>
            </a:r>
            <a:r>
              <a:rPr lang="en-US" sz="1400" dirty="0">
                <a:solidFill>
                  <a:schemeClr val="accent5"/>
                </a:solidFill>
              </a:rPr>
              <a:t>– </a:t>
            </a:r>
            <a:r>
              <a:rPr lang="en-US" sz="1400" dirty="0">
                <a:solidFill>
                  <a:schemeClr val="accent5"/>
                </a:solidFill>
                <a:hlinkClick r:id="rId2"/>
              </a:rPr>
              <a:t>QXFA121</a:t>
            </a:r>
            <a:r>
              <a:rPr lang="en-US" sz="1400" dirty="0">
                <a:solidFill>
                  <a:schemeClr val="accent5"/>
                </a:solidFill>
              </a:rPr>
              <a:t>,  </a:t>
            </a:r>
            <a:r>
              <a:rPr lang="en-US" sz="1400" dirty="0">
                <a:solidFill>
                  <a:schemeClr val="accent5"/>
                </a:solidFill>
                <a:hlinkClick r:id="rId3"/>
              </a:rPr>
              <a:t>QXFA125</a:t>
            </a:r>
            <a:r>
              <a:rPr lang="en-US" sz="1400" dirty="0">
                <a:solidFill>
                  <a:schemeClr val="accent5"/>
                </a:solidFill>
              </a:rPr>
              <a:t>,  </a:t>
            </a:r>
            <a:r>
              <a:rPr lang="en-US" sz="1400" dirty="0">
                <a:solidFill>
                  <a:schemeClr val="accent5"/>
                </a:solidFill>
                <a:hlinkClick r:id="rId4"/>
              </a:rPr>
              <a:t>QXFA142</a:t>
            </a:r>
            <a:r>
              <a:rPr lang="en-US" sz="1400" dirty="0">
                <a:solidFill>
                  <a:schemeClr val="accent5"/>
                </a:solidFill>
              </a:rPr>
              <a:t>, </a:t>
            </a:r>
            <a:r>
              <a:rPr lang="en-US" sz="1400" dirty="0">
                <a:solidFill>
                  <a:schemeClr val="accent5"/>
                </a:solidFill>
                <a:hlinkClick r:id="rId5"/>
              </a:rPr>
              <a:t>QXFA146</a:t>
            </a:r>
            <a:endParaRPr lang="en-US" sz="1400" dirty="0">
              <a:solidFill>
                <a:schemeClr val="accent5"/>
              </a:solidFill>
            </a:endParaRPr>
          </a:p>
          <a:p>
            <a:endParaRPr lang="en-US" dirty="0">
              <a:solidFill>
                <a:srgbClr val="5A5A5A"/>
              </a:solidFill>
            </a:endParaRPr>
          </a:p>
        </p:txBody>
      </p:sp>
    </p:spTree>
    <p:extLst>
      <p:ext uri="{BB962C8B-B14F-4D97-AF65-F5344CB8AC3E}">
        <p14:creationId xmlns:p14="http://schemas.microsoft.com/office/powerpoint/2010/main" val="3380975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6E8B-947A-4D70-9DD8-684E8A0F8281}"/>
              </a:ext>
            </a:extLst>
          </p:cNvPr>
          <p:cNvSpPr>
            <a:spLocks noGrp="1"/>
          </p:cNvSpPr>
          <p:nvPr>
            <p:ph type="title"/>
          </p:nvPr>
        </p:nvSpPr>
        <p:spPr/>
        <p:txBody>
          <a:bodyPr/>
          <a:lstStyle/>
          <a:p>
            <a:r>
              <a:rPr lang="en-US" dirty="0"/>
              <a:t>QXFA146 Average Temperature &amp; Dwell Time</a:t>
            </a:r>
          </a:p>
        </p:txBody>
      </p:sp>
      <p:sp>
        <p:nvSpPr>
          <p:cNvPr id="4" name="Slide Number Placeholder 3">
            <a:extLst>
              <a:ext uri="{FF2B5EF4-FFF2-40B4-BE49-F238E27FC236}">
                <a16:creationId xmlns:a16="http://schemas.microsoft.com/office/drawing/2014/main" id="{95DA1588-3759-49AD-9D0B-E49E805A7D4C}"/>
              </a:ext>
            </a:extLst>
          </p:cNvPr>
          <p:cNvSpPr>
            <a:spLocks noGrp="1"/>
          </p:cNvSpPr>
          <p:nvPr>
            <p:ph type="sldNum" sz="quarter" idx="12"/>
          </p:nvPr>
        </p:nvSpPr>
        <p:spPr/>
        <p:txBody>
          <a:bodyPr/>
          <a:lstStyle/>
          <a:p>
            <a:fld id="{BFDCA1C4-9514-7B4F-976F-D92F7E296653}" type="slidenum">
              <a:rPr lang="fr-FR" smtClean="0"/>
              <a:pPr/>
              <a:t>30</a:t>
            </a:fld>
            <a:endParaRPr lang="fr-FR" dirty="0"/>
          </a:p>
        </p:txBody>
      </p:sp>
      <p:sp>
        <p:nvSpPr>
          <p:cNvPr id="5" name="Footer Placeholder 4">
            <a:extLst>
              <a:ext uri="{FF2B5EF4-FFF2-40B4-BE49-F238E27FC236}">
                <a16:creationId xmlns:a16="http://schemas.microsoft.com/office/drawing/2014/main" id="{3FA7FAB7-F5F8-415B-BD82-E760C96607ED}"/>
              </a:ext>
            </a:extLst>
          </p:cNvPr>
          <p:cNvSpPr>
            <a:spLocks noGrp="1"/>
          </p:cNvSpPr>
          <p:nvPr>
            <p:ph type="ftr" sz="quarter" idx="3"/>
          </p:nvPr>
        </p:nvSpPr>
        <p:spPr/>
        <p:txBody>
          <a:bodyPr/>
          <a:lstStyle/>
          <a:p>
            <a:r>
              <a:rPr lang="en-US"/>
              <a:t>MQXFA20 Coils Acceptance Review  – December 12, 2024</a:t>
            </a:r>
            <a:endParaRPr lang="en-GB" dirty="0"/>
          </a:p>
        </p:txBody>
      </p:sp>
      <p:pic>
        <p:nvPicPr>
          <p:cNvPr id="9" name="Content Placeholder 8">
            <a:extLst>
              <a:ext uri="{FF2B5EF4-FFF2-40B4-BE49-F238E27FC236}">
                <a16:creationId xmlns:a16="http://schemas.microsoft.com/office/drawing/2014/main" id="{24F20D9A-9557-FBC5-1068-EE1586196E2A}"/>
              </a:ext>
            </a:extLst>
          </p:cNvPr>
          <p:cNvPicPr>
            <a:picLocks noGrp="1" noChangeAspect="1"/>
          </p:cNvPicPr>
          <p:nvPr>
            <p:ph idx="1"/>
          </p:nvPr>
        </p:nvPicPr>
        <p:blipFill>
          <a:blip r:embed="rId2"/>
          <a:stretch>
            <a:fillRect/>
          </a:stretch>
        </p:blipFill>
        <p:spPr>
          <a:xfrm>
            <a:off x="1195034" y="1219200"/>
            <a:ext cx="6753931" cy="4906963"/>
          </a:xfrm>
          <a:prstGeom prst="rect">
            <a:avLst/>
          </a:prstGeom>
        </p:spPr>
      </p:pic>
    </p:spTree>
    <p:extLst>
      <p:ext uri="{BB962C8B-B14F-4D97-AF65-F5344CB8AC3E}">
        <p14:creationId xmlns:p14="http://schemas.microsoft.com/office/powerpoint/2010/main" val="240349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CCFAC-87BA-45F0-9E65-5BBA9F9F2C4A}"/>
              </a:ext>
            </a:extLst>
          </p:cNvPr>
          <p:cNvSpPr>
            <a:spLocks noGrp="1"/>
          </p:cNvSpPr>
          <p:nvPr>
            <p:ph type="title"/>
          </p:nvPr>
        </p:nvSpPr>
        <p:spPr/>
        <p:txBody>
          <a:bodyPr/>
          <a:lstStyle/>
          <a:p>
            <a:r>
              <a:rPr lang="en-US" dirty="0"/>
              <a:t>QXFA146 210° C Plateau</a:t>
            </a:r>
          </a:p>
        </p:txBody>
      </p:sp>
      <p:sp>
        <p:nvSpPr>
          <p:cNvPr id="4" name="Slide Number Placeholder 3">
            <a:extLst>
              <a:ext uri="{FF2B5EF4-FFF2-40B4-BE49-F238E27FC236}">
                <a16:creationId xmlns:a16="http://schemas.microsoft.com/office/drawing/2014/main" id="{11129A06-8EE9-4B73-B2F3-C3290262ACE2}"/>
              </a:ext>
            </a:extLst>
          </p:cNvPr>
          <p:cNvSpPr>
            <a:spLocks noGrp="1"/>
          </p:cNvSpPr>
          <p:nvPr>
            <p:ph type="sldNum" sz="quarter" idx="12"/>
          </p:nvPr>
        </p:nvSpPr>
        <p:spPr/>
        <p:txBody>
          <a:bodyPr/>
          <a:lstStyle/>
          <a:p>
            <a:fld id="{BFDCA1C4-9514-7B4F-976F-D92F7E296653}" type="slidenum">
              <a:rPr lang="fr-FR" smtClean="0"/>
              <a:pPr/>
              <a:t>31</a:t>
            </a:fld>
            <a:endParaRPr lang="fr-FR" dirty="0"/>
          </a:p>
        </p:txBody>
      </p:sp>
      <p:sp>
        <p:nvSpPr>
          <p:cNvPr id="5" name="Footer Placeholder 4">
            <a:extLst>
              <a:ext uri="{FF2B5EF4-FFF2-40B4-BE49-F238E27FC236}">
                <a16:creationId xmlns:a16="http://schemas.microsoft.com/office/drawing/2014/main" id="{C8D701EB-412E-4A6B-9B6F-0006833640F8}"/>
              </a:ext>
            </a:extLst>
          </p:cNvPr>
          <p:cNvSpPr>
            <a:spLocks noGrp="1"/>
          </p:cNvSpPr>
          <p:nvPr>
            <p:ph type="ftr" sz="quarter" idx="3"/>
          </p:nvPr>
        </p:nvSpPr>
        <p:spPr/>
        <p:txBody>
          <a:bodyPr/>
          <a:lstStyle/>
          <a:p>
            <a:r>
              <a:rPr lang="en-US"/>
              <a:t>MQXFA20 Coils Acceptance Review  – December 12, 2024</a:t>
            </a:r>
            <a:endParaRPr lang="en-GB" dirty="0"/>
          </a:p>
        </p:txBody>
      </p:sp>
      <p:pic>
        <p:nvPicPr>
          <p:cNvPr id="9" name="Content Placeholder 7">
            <a:extLst>
              <a:ext uri="{FF2B5EF4-FFF2-40B4-BE49-F238E27FC236}">
                <a16:creationId xmlns:a16="http://schemas.microsoft.com/office/drawing/2014/main" id="{BF05B196-20CD-F2F3-0962-851607B486EE}"/>
              </a:ext>
            </a:extLst>
          </p:cNvPr>
          <p:cNvPicPr>
            <a:picLocks noGrp="1" noChangeAspect="1"/>
          </p:cNvPicPr>
          <p:nvPr>
            <p:ph idx="1"/>
          </p:nvPr>
        </p:nvPicPr>
        <p:blipFill>
          <a:blip r:embed="rId2"/>
          <a:stretch>
            <a:fillRect/>
          </a:stretch>
        </p:blipFill>
        <p:spPr>
          <a:xfrm>
            <a:off x="1196389" y="1219200"/>
            <a:ext cx="6751222" cy="4906963"/>
          </a:xfrm>
          <a:prstGeom prst="rect">
            <a:avLst/>
          </a:prstGeom>
        </p:spPr>
      </p:pic>
    </p:spTree>
    <p:extLst>
      <p:ext uri="{BB962C8B-B14F-4D97-AF65-F5344CB8AC3E}">
        <p14:creationId xmlns:p14="http://schemas.microsoft.com/office/powerpoint/2010/main" val="4063684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3C63-8180-4012-9BEF-6F9B3374FA7C}"/>
              </a:ext>
            </a:extLst>
          </p:cNvPr>
          <p:cNvSpPr>
            <a:spLocks noGrp="1"/>
          </p:cNvSpPr>
          <p:nvPr>
            <p:ph type="title"/>
          </p:nvPr>
        </p:nvSpPr>
        <p:spPr/>
        <p:txBody>
          <a:bodyPr/>
          <a:lstStyle/>
          <a:p>
            <a:r>
              <a:rPr lang="en-US" dirty="0"/>
              <a:t>QXFA146 395° C Plateau</a:t>
            </a:r>
          </a:p>
        </p:txBody>
      </p:sp>
      <p:sp>
        <p:nvSpPr>
          <p:cNvPr id="4" name="Slide Number Placeholder 3">
            <a:extLst>
              <a:ext uri="{FF2B5EF4-FFF2-40B4-BE49-F238E27FC236}">
                <a16:creationId xmlns:a16="http://schemas.microsoft.com/office/drawing/2014/main" id="{7357FBC4-C4B1-453F-9CAF-A639CBFBEA03}"/>
              </a:ext>
            </a:extLst>
          </p:cNvPr>
          <p:cNvSpPr>
            <a:spLocks noGrp="1"/>
          </p:cNvSpPr>
          <p:nvPr>
            <p:ph type="sldNum" sz="quarter" idx="12"/>
          </p:nvPr>
        </p:nvSpPr>
        <p:spPr/>
        <p:txBody>
          <a:bodyPr/>
          <a:lstStyle/>
          <a:p>
            <a:fld id="{BFDCA1C4-9514-7B4F-976F-D92F7E296653}" type="slidenum">
              <a:rPr lang="fr-FR" smtClean="0"/>
              <a:pPr/>
              <a:t>32</a:t>
            </a:fld>
            <a:endParaRPr lang="fr-FR" dirty="0"/>
          </a:p>
        </p:txBody>
      </p:sp>
      <p:sp>
        <p:nvSpPr>
          <p:cNvPr id="5" name="Footer Placeholder 4">
            <a:extLst>
              <a:ext uri="{FF2B5EF4-FFF2-40B4-BE49-F238E27FC236}">
                <a16:creationId xmlns:a16="http://schemas.microsoft.com/office/drawing/2014/main" id="{DCCE2640-2426-4E9E-AD6E-846177A8D214}"/>
              </a:ext>
            </a:extLst>
          </p:cNvPr>
          <p:cNvSpPr>
            <a:spLocks noGrp="1"/>
          </p:cNvSpPr>
          <p:nvPr>
            <p:ph type="ftr" sz="quarter" idx="3"/>
          </p:nvPr>
        </p:nvSpPr>
        <p:spPr/>
        <p:txBody>
          <a:bodyPr/>
          <a:lstStyle/>
          <a:p>
            <a:r>
              <a:rPr lang="en-US"/>
              <a:t>MQXFA20 Coils Acceptance Review  – December 12, 2024</a:t>
            </a:r>
            <a:endParaRPr lang="en-GB" dirty="0"/>
          </a:p>
        </p:txBody>
      </p:sp>
      <p:sp>
        <p:nvSpPr>
          <p:cNvPr id="8" name="TextBox 1">
            <a:extLst>
              <a:ext uri="{FF2B5EF4-FFF2-40B4-BE49-F238E27FC236}">
                <a16:creationId xmlns:a16="http://schemas.microsoft.com/office/drawing/2014/main" id="{06B35D80-77A5-4C01-91D5-3F4008097DDA}"/>
              </a:ext>
            </a:extLst>
          </p:cNvPr>
          <p:cNvSpPr txBox="1"/>
          <p:nvPr/>
        </p:nvSpPr>
        <p:spPr>
          <a:xfrm>
            <a:off x="6723275" y="1778597"/>
            <a:ext cx="593994" cy="276469"/>
          </a:xfrm>
          <a:prstGeom prst="rect">
            <a:avLst/>
          </a:prstGeom>
          <a:no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T/C #4</a:t>
            </a:r>
          </a:p>
        </p:txBody>
      </p:sp>
      <p:pic>
        <p:nvPicPr>
          <p:cNvPr id="10" name="Content Placeholder 9">
            <a:extLst>
              <a:ext uri="{FF2B5EF4-FFF2-40B4-BE49-F238E27FC236}">
                <a16:creationId xmlns:a16="http://schemas.microsoft.com/office/drawing/2014/main" id="{D16C583D-2538-86C1-F41F-D1564263F68B}"/>
              </a:ext>
            </a:extLst>
          </p:cNvPr>
          <p:cNvPicPr>
            <a:picLocks noGrp="1" noChangeAspect="1"/>
          </p:cNvPicPr>
          <p:nvPr>
            <p:ph idx="1"/>
          </p:nvPr>
        </p:nvPicPr>
        <p:blipFill>
          <a:blip r:embed="rId2"/>
          <a:stretch>
            <a:fillRect/>
          </a:stretch>
        </p:blipFill>
        <p:spPr>
          <a:xfrm>
            <a:off x="1195034" y="1219200"/>
            <a:ext cx="6753931" cy="4906963"/>
          </a:xfrm>
          <a:prstGeom prst="rect">
            <a:avLst/>
          </a:prstGeom>
        </p:spPr>
      </p:pic>
    </p:spTree>
    <p:extLst>
      <p:ext uri="{BB962C8B-B14F-4D97-AF65-F5344CB8AC3E}">
        <p14:creationId xmlns:p14="http://schemas.microsoft.com/office/powerpoint/2010/main" val="113360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6E1D-C063-48DE-BB0C-4936501A5E8B}"/>
              </a:ext>
            </a:extLst>
          </p:cNvPr>
          <p:cNvSpPr>
            <a:spLocks noGrp="1"/>
          </p:cNvSpPr>
          <p:nvPr>
            <p:ph type="title"/>
          </p:nvPr>
        </p:nvSpPr>
        <p:spPr/>
        <p:txBody>
          <a:bodyPr/>
          <a:lstStyle/>
          <a:p>
            <a:r>
              <a:rPr lang="en-US" dirty="0"/>
              <a:t>QXFA146 665° C Plateau</a:t>
            </a:r>
          </a:p>
        </p:txBody>
      </p:sp>
      <p:sp>
        <p:nvSpPr>
          <p:cNvPr id="4" name="Slide Number Placeholder 3">
            <a:extLst>
              <a:ext uri="{FF2B5EF4-FFF2-40B4-BE49-F238E27FC236}">
                <a16:creationId xmlns:a16="http://schemas.microsoft.com/office/drawing/2014/main" id="{21601F23-7DD0-43BF-9833-CA3EDE094992}"/>
              </a:ext>
            </a:extLst>
          </p:cNvPr>
          <p:cNvSpPr>
            <a:spLocks noGrp="1"/>
          </p:cNvSpPr>
          <p:nvPr>
            <p:ph type="sldNum" sz="quarter" idx="12"/>
          </p:nvPr>
        </p:nvSpPr>
        <p:spPr/>
        <p:txBody>
          <a:bodyPr/>
          <a:lstStyle/>
          <a:p>
            <a:fld id="{BFDCA1C4-9514-7B4F-976F-D92F7E296653}" type="slidenum">
              <a:rPr lang="fr-FR" smtClean="0"/>
              <a:pPr/>
              <a:t>33</a:t>
            </a:fld>
            <a:endParaRPr lang="fr-FR" dirty="0"/>
          </a:p>
        </p:txBody>
      </p:sp>
      <p:sp>
        <p:nvSpPr>
          <p:cNvPr id="5" name="Footer Placeholder 4">
            <a:extLst>
              <a:ext uri="{FF2B5EF4-FFF2-40B4-BE49-F238E27FC236}">
                <a16:creationId xmlns:a16="http://schemas.microsoft.com/office/drawing/2014/main" id="{1A22652F-CCEF-46B4-B4FF-84436BAEE774}"/>
              </a:ext>
            </a:extLst>
          </p:cNvPr>
          <p:cNvSpPr>
            <a:spLocks noGrp="1"/>
          </p:cNvSpPr>
          <p:nvPr>
            <p:ph type="ftr" sz="quarter" idx="3"/>
          </p:nvPr>
        </p:nvSpPr>
        <p:spPr/>
        <p:txBody>
          <a:bodyPr/>
          <a:lstStyle/>
          <a:p>
            <a:r>
              <a:rPr lang="en-US"/>
              <a:t>MQXFA20 Coils Acceptance Review  – December 12, 2024</a:t>
            </a:r>
            <a:endParaRPr lang="en-GB" dirty="0"/>
          </a:p>
        </p:txBody>
      </p:sp>
      <p:pic>
        <p:nvPicPr>
          <p:cNvPr id="9" name="Content Placeholder 8">
            <a:extLst>
              <a:ext uri="{FF2B5EF4-FFF2-40B4-BE49-F238E27FC236}">
                <a16:creationId xmlns:a16="http://schemas.microsoft.com/office/drawing/2014/main" id="{CDCE6B69-63E2-72C3-152E-A340146A348F}"/>
              </a:ext>
            </a:extLst>
          </p:cNvPr>
          <p:cNvPicPr>
            <a:picLocks noGrp="1" noChangeAspect="1"/>
          </p:cNvPicPr>
          <p:nvPr>
            <p:ph idx="1"/>
          </p:nvPr>
        </p:nvPicPr>
        <p:blipFill>
          <a:blip r:embed="rId2"/>
          <a:stretch>
            <a:fillRect/>
          </a:stretch>
        </p:blipFill>
        <p:spPr>
          <a:xfrm>
            <a:off x="1195034" y="1219200"/>
            <a:ext cx="6753931" cy="4906963"/>
          </a:xfrm>
          <a:prstGeom prst="rect">
            <a:avLst/>
          </a:prstGeom>
        </p:spPr>
      </p:pic>
    </p:spTree>
    <p:extLst>
      <p:ext uri="{BB962C8B-B14F-4D97-AF65-F5344CB8AC3E}">
        <p14:creationId xmlns:p14="http://schemas.microsoft.com/office/powerpoint/2010/main" val="4049324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6715-3ED9-414A-BBDC-2909D72DAB5C}"/>
              </a:ext>
            </a:extLst>
          </p:cNvPr>
          <p:cNvSpPr>
            <a:spLocks noGrp="1"/>
          </p:cNvSpPr>
          <p:nvPr>
            <p:ph type="title"/>
          </p:nvPr>
        </p:nvSpPr>
        <p:spPr/>
        <p:txBody>
          <a:bodyPr/>
          <a:lstStyle/>
          <a:p>
            <a:r>
              <a:rPr lang="en-US" dirty="0"/>
              <a:t>QXFA121 Hi-pot &amp; Electrical Checks</a:t>
            </a:r>
          </a:p>
        </p:txBody>
      </p:sp>
      <p:sp>
        <p:nvSpPr>
          <p:cNvPr id="4" name="Slide Number Placeholder 3">
            <a:extLst>
              <a:ext uri="{FF2B5EF4-FFF2-40B4-BE49-F238E27FC236}">
                <a16:creationId xmlns:a16="http://schemas.microsoft.com/office/drawing/2014/main" id="{EDCEFEF0-9CBB-469F-89AB-B08B2E9BA5C8}"/>
              </a:ext>
            </a:extLst>
          </p:cNvPr>
          <p:cNvSpPr>
            <a:spLocks noGrp="1"/>
          </p:cNvSpPr>
          <p:nvPr>
            <p:ph type="sldNum" sz="quarter" idx="12"/>
          </p:nvPr>
        </p:nvSpPr>
        <p:spPr/>
        <p:txBody>
          <a:bodyPr/>
          <a:lstStyle/>
          <a:p>
            <a:fld id="{BFDCA1C4-9514-7B4F-976F-D92F7E296653}" type="slidenum">
              <a:rPr lang="fr-FR" smtClean="0"/>
              <a:pPr/>
              <a:t>34</a:t>
            </a:fld>
            <a:endParaRPr lang="fr-FR"/>
          </a:p>
        </p:txBody>
      </p:sp>
      <p:sp>
        <p:nvSpPr>
          <p:cNvPr id="8" name="Footer Placeholder 4">
            <a:extLst>
              <a:ext uri="{FF2B5EF4-FFF2-40B4-BE49-F238E27FC236}">
                <a16:creationId xmlns:a16="http://schemas.microsoft.com/office/drawing/2014/main" id="{0DFF6FD1-F1DD-0A40-A993-BB1F35775505}"/>
              </a:ext>
            </a:extLst>
          </p:cNvPr>
          <p:cNvSpPr>
            <a:spLocks noGrp="1"/>
          </p:cNvSpPr>
          <p:nvPr>
            <p:ph type="ftr" sz="quarter" idx="3"/>
          </p:nvPr>
        </p:nvSpPr>
        <p:spPr>
          <a:xfrm>
            <a:off x="1981200" y="6356350"/>
            <a:ext cx="6550800" cy="360000"/>
          </a:xfrm>
        </p:spPr>
        <p:txBody>
          <a:bodyPr/>
          <a:lstStyle/>
          <a:p>
            <a:r>
              <a:rPr lang="en-US"/>
              <a:t>MQXFA20 Coils Acceptance Review  – December 12, 2024</a:t>
            </a:r>
            <a:endParaRPr lang="en-GB" dirty="0"/>
          </a:p>
        </p:txBody>
      </p:sp>
      <p:graphicFrame>
        <p:nvGraphicFramePr>
          <p:cNvPr id="5" name="Table 4">
            <a:extLst>
              <a:ext uri="{FF2B5EF4-FFF2-40B4-BE49-F238E27FC236}">
                <a16:creationId xmlns:a16="http://schemas.microsoft.com/office/drawing/2014/main" id="{0C4A740B-776C-4632-DC1F-4FD074AE7558}"/>
              </a:ext>
            </a:extLst>
          </p:cNvPr>
          <p:cNvGraphicFramePr>
            <a:graphicFrameLocks noGrp="1"/>
          </p:cNvGraphicFramePr>
          <p:nvPr>
            <p:extLst>
              <p:ext uri="{D42A27DB-BD31-4B8C-83A1-F6EECF244321}">
                <p14:modId xmlns:p14="http://schemas.microsoft.com/office/powerpoint/2010/main" val="3124314787"/>
              </p:ext>
            </p:extLst>
          </p:nvPr>
        </p:nvGraphicFramePr>
        <p:xfrm>
          <a:off x="5165623" y="931971"/>
          <a:ext cx="3527953" cy="5251002"/>
        </p:xfrm>
        <a:graphic>
          <a:graphicData uri="http://schemas.openxmlformats.org/drawingml/2006/table">
            <a:tbl>
              <a:tblPr/>
              <a:tblGrid>
                <a:gridCol w="700338">
                  <a:extLst>
                    <a:ext uri="{9D8B030D-6E8A-4147-A177-3AD203B41FA5}">
                      <a16:colId xmlns:a16="http://schemas.microsoft.com/office/drawing/2014/main" val="3148371581"/>
                    </a:ext>
                  </a:extLst>
                </a:gridCol>
                <a:gridCol w="542762">
                  <a:extLst>
                    <a:ext uri="{9D8B030D-6E8A-4147-A177-3AD203B41FA5}">
                      <a16:colId xmlns:a16="http://schemas.microsoft.com/office/drawing/2014/main" val="3458153509"/>
                    </a:ext>
                  </a:extLst>
                </a:gridCol>
                <a:gridCol w="447142">
                  <a:extLst>
                    <a:ext uri="{9D8B030D-6E8A-4147-A177-3AD203B41FA5}">
                      <a16:colId xmlns:a16="http://schemas.microsoft.com/office/drawing/2014/main" val="3427935824"/>
                    </a:ext>
                  </a:extLst>
                </a:gridCol>
                <a:gridCol w="527495">
                  <a:extLst>
                    <a:ext uri="{9D8B030D-6E8A-4147-A177-3AD203B41FA5}">
                      <a16:colId xmlns:a16="http://schemas.microsoft.com/office/drawing/2014/main" val="953110568"/>
                    </a:ext>
                  </a:extLst>
                </a:gridCol>
                <a:gridCol w="548598">
                  <a:extLst>
                    <a:ext uri="{9D8B030D-6E8A-4147-A177-3AD203B41FA5}">
                      <a16:colId xmlns:a16="http://schemas.microsoft.com/office/drawing/2014/main" val="2692749707"/>
                    </a:ext>
                  </a:extLst>
                </a:gridCol>
                <a:gridCol w="380809">
                  <a:extLst>
                    <a:ext uri="{9D8B030D-6E8A-4147-A177-3AD203B41FA5}">
                      <a16:colId xmlns:a16="http://schemas.microsoft.com/office/drawing/2014/main" val="1930411260"/>
                    </a:ext>
                  </a:extLst>
                </a:gridCol>
                <a:gridCol w="380809">
                  <a:extLst>
                    <a:ext uri="{9D8B030D-6E8A-4147-A177-3AD203B41FA5}">
                      <a16:colId xmlns:a16="http://schemas.microsoft.com/office/drawing/2014/main" val="2385246978"/>
                    </a:ext>
                  </a:extLst>
                </a:gridCol>
              </a:tblGrid>
              <a:tr h="187956">
                <a:tc>
                  <a:txBody>
                    <a:bodyPr/>
                    <a:lstStyle/>
                    <a:p>
                      <a:pPr algn="ctr" rtl="0" fontAlgn="ctr"/>
                      <a:r>
                        <a:rPr lang="en-US" sz="800" b="1" i="0" u="none" strike="noStrike" dirty="0">
                          <a:solidFill>
                            <a:srgbClr val="000000"/>
                          </a:solidFill>
                          <a:effectLst/>
                          <a:latin typeface="Calibri" panose="020F0502020204030204" pitchFamily="34" charset="0"/>
                        </a:rPr>
                        <a:t>Measurement</a:t>
                      </a:r>
                    </a:p>
                  </a:txBody>
                  <a:tcPr marL="4333" marR="4333" marT="4333"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QXFA 121</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Average</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STD</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STD/AVG</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Min</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MAX</a:t>
                      </a:r>
                    </a:p>
                  </a:txBody>
                  <a:tcPr marL="4333" marR="4333" marT="4333"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0960293"/>
                  </a:ext>
                </a:extLst>
              </a:tr>
              <a:tr h="199703">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442653"/>
                  </a:ext>
                </a:extLst>
              </a:tr>
              <a:tr h="352417">
                <a:tc>
                  <a:txBody>
                    <a:bodyPr/>
                    <a:lstStyle/>
                    <a:p>
                      <a:pPr algn="ctr" rtl="0" fontAlgn="ctr"/>
                      <a:r>
                        <a:rPr lang="en-US" sz="800" b="1" i="0" u="none" strike="noStrike" dirty="0">
                          <a:solidFill>
                            <a:srgbClr val="000000"/>
                          </a:solidFill>
                          <a:effectLst/>
                          <a:latin typeface="Calibri" panose="020F0502020204030204" pitchFamily="34" charset="0"/>
                        </a:rPr>
                        <a:t>Coil R @1 A (m</a:t>
                      </a:r>
                      <a:r>
                        <a:rPr lang="el-GR" sz="800" b="1" i="0" u="none" strike="noStrike" dirty="0">
                          <a:solidFill>
                            <a:srgbClr val="000000"/>
                          </a:solidFill>
                          <a:effectLst/>
                          <a:latin typeface="Calibri" panose="020F0502020204030204" pitchFamily="34" charset="0"/>
                        </a:rPr>
                        <a:t>Ω)</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608.13</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605.90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4.55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0.01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595.73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614.75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51853905"/>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Ls @ 20 Hz (</a:t>
                      </a:r>
                      <a:r>
                        <a:rPr lang="en-US" sz="800" b="1" i="0" u="none" strike="noStrike" dirty="0" err="1">
                          <a:solidFill>
                            <a:srgbClr val="000000"/>
                          </a:solidFill>
                          <a:effectLst/>
                          <a:latin typeface="Calibri" panose="020F0502020204030204" pitchFamily="34" charset="0"/>
                        </a:rPr>
                        <a:t>mH</a:t>
                      </a:r>
                      <a:r>
                        <a:rPr lang="en-US" sz="800" b="1" i="0" u="none" strike="noStrike" dirty="0">
                          <a:solidFill>
                            <a:srgbClr val="000000"/>
                          </a:solidFill>
                          <a:effectLst/>
                          <a:latin typeface="Calibri" panose="020F0502020204030204" pitchFamily="34" charset="0"/>
                        </a:rPr>
                        <a:t>)</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5.1</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4.86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4.56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6.29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60851614"/>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Q</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0.834</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0.79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0.10</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0.73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1.28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8980781"/>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Ls @ 100 Hz (</a:t>
                      </a:r>
                      <a:r>
                        <a:rPr lang="en-US" sz="800" b="1" i="0" u="none" strike="noStrike" dirty="0" err="1">
                          <a:solidFill>
                            <a:srgbClr val="000000"/>
                          </a:solidFill>
                          <a:effectLst/>
                          <a:latin typeface="Calibri" panose="020F0502020204030204" pitchFamily="34" charset="0"/>
                        </a:rPr>
                        <a:t>mH</a:t>
                      </a:r>
                      <a:r>
                        <a:rPr lang="en-US" sz="800" b="1" i="0" u="none" strike="noStrike" dirty="0">
                          <a:solidFill>
                            <a:srgbClr val="000000"/>
                          </a:solidFill>
                          <a:effectLst/>
                          <a:latin typeface="Calibri" panose="020F0502020204030204" pitchFamily="34" charset="0"/>
                        </a:rPr>
                        <a:t>)</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3.6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3.43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0.61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3.17</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6.24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7738621"/>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Q</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1.68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1.76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0.78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0.44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1.55</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5.44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9625576"/>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Ls @ 1 kHz (</a:t>
                      </a:r>
                      <a:r>
                        <a:rPr lang="en-US" sz="800" b="1" i="0" u="none" strike="noStrike" dirty="0" err="1">
                          <a:solidFill>
                            <a:srgbClr val="000000"/>
                          </a:solidFill>
                          <a:effectLst/>
                          <a:latin typeface="Calibri" panose="020F0502020204030204" pitchFamily="34" charset="0"/>
                        </a:rPr>
                        <a:t>mH</a:t>
                      </a:r>
                      <a:r>
                        <a:rPr lang="en-US" sz="800" b="1" i="0" u="none" strike="noStrike" dirty="0">
                          <a:solidFill>
                            <a:srgbClr val="000000"/>
                          </a:solidFill>
                          <a:effectLst/>
                          <a:latin typeface="Calibri" panose="020F0502020204030204" pitchFamily="34" charset="0"/>
                        </a:rPr>
                        <a:t>)</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1.94</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2.06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0.79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0.38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1.85</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5.75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14043502"/>
                  </a:ext>
                </a:extLst>
              </a:tr>
              <a:tr h="270186">
                <a:tc>
                  <a:txBody>
                    <a:bodyPr/>
                    <a:lstStyle/>
                    <a:p>
                      <a:pPr algn="ctr" rtl="0" fontAlgn="ctr"/>
                      <a:r>
                        <a:rPr lang="en-US" sz="800" b="1" i="0" u="none" strike="noStrike" dirty="0">
                          <a:solidFill>
                            <a:srgbClr val="000000"/>
                          </a:solidFill>
                          <a:effectLst/>
                          <a:latin typeface="Calibri" panose="020F0502020204030204" pitchFamily="34" charset="0"/>
                        </a:rPr>
                        <a:t>Q</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1.92</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2.32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1.30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0.56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1.95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8.41</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681729"/>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VTA1 (m</a:t>
                      </a:r>
                      <a:r>
                        <a:rPr lang="el-GR" sz="800" b="1" i="0" u="none" strike="noStrike" dirty="0">
                          <a:solidFill>
                            <a:srgbClr val="000000"/>
                          </a:solidFill>
                          <a:effectLst/>
                          <a:latin typeface="Calibri" panose="020F0502020204030204" pitchFamily="34" charset="0"/>
                        </a:rPr>
                        <a:t>Ω)</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0.3</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0.32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0.28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0.87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0.02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0.98</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30124626"/>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VTA2</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0.38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0.29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0.76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0518327"/>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VTB2</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608.76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604.94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4.96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593.70</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614.70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22334232"/>
                  </a:ext>
                </a:extLst>
              </a:tr>
              <a:tr h="264312">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Calibri" panose="020F0502020204030204" pitchFamily="34" charset="0"/>
                        </a:rPr>
                        <a:t>VTB1</a:t>
                      </a:r>
                    </a:p>
                    <a:p>
                      <a:pPr algn="ctr" rtl="0" fontAlgn="ctr"/>
                      <a:endParaRPr lang="en-US" sz="800" b="1" i="0" u="none" strike="noStrike" dirty="0">
                        <a:solidFill>
                          <a:srgbClr val="000000"/>
                        </a:solidFill>
                        <a:effectLst/>
                        <a:latin typeface="Calibri" panose="020F0502020204030204" pitchFamily="34" charset="0"/>
                      </a:endParaRP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000000"/>
                          </a:solidFill>
                          <a:effectLst/>
                          <a:latin typeface="Calibri" panose="020F0502020204030204" pitchFamily="34" charset="0"/>
                        </a:rPr>
                        <a:t>608.8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dirty="0">
                          <a:solidFill>
                            <a:srgbClr val="000000"/>
                          </a:solidFill>
                          <a:effectLst/>
                          <a:latin typeface="Calibri" panose="020F0502020204030204" pitchFamily="34" charset="0"/>
                        </a:rPr>
                        <a:t>605.54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4.33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595.61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614.80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77636103"/>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VTA01 – VTA02</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0.3</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0.19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tcPr>
                </a:tc>
                <a:tc>
                  <a:txBody>
                    <a:bodyPr/>
                    <a:lstStyle/>
                    <a:p>
                      <a:pPr algn="ctr" rtl="0" fontAlgn="b"/>
                      <a:r>
                        <a:rPr lang="en-US" sz="800" b="0" i="0" u="none" strike="noStrike" dirty="0">
                          <a:solidFill>
                            <a:srgbClr val="000000"/>
                          </a:solidFill>
                          <a:effectLst/>
                          <a:latin typeface="Calibri" panose="020F0502020204030204" pitchFamily="34" charset="0"/>
                        </a:rPr>
                        <a:t>1.64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0.00</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0.80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4913323"/>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VTB02 – VTB01</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0.04</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0.09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0.05</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0.51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5193735"/>
                  </a:ext>
                </a:extLst>
              </a:tr>
              <a:tr h="270186">
                <a:tc>
                  <a:txBody>
                    <a:bodyPr/>
                    <a:lstStyle/>
                    <a:p>
                      <a:pPr algn="ctr" rtl="0" fontAlgn="ctr"/>
                      <a:r>
                        <a:rPr lang="en-US" sz="800" b="1" i="0" u="none" strike="noStrike" dirty="0">
                          <a:solidFill>
                            <a:srgbClr val="000000"/>
                          </a:solidFill>
                          <a:effectLst/>
                          <a:latin typeface="Calibri" panose="020F0502020204030204" pitchFamily="34" charset="0"/>
                        </a:rPr>
                        <a:t>VTB01-VTA01</a:t>
                      </a:r>
                    </a:p>
                    <a:p>
                      <a:pPr algn="ctr" rtl="0" fontAlgn="ctr"/>
                      <a:endParaRPr lang="en-US" sz="800" b="1" i="0" u="none" strike="noStrike" dirty="0">
                        <a:solidFill>
                          <a:srgbClr val="000000"/>
                        </a:solidFill>
                        <a:effectLst/>
                        <a:latin typeface="Calibri" panose="020F0502020204030204" pitchFamily="34" charset="0"/>
                      </a:endParaRP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608.5</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800" b="0" i="0" u="none" strike="noStrike" dirty="0">
                          <a:solidFill>
                            <a:srgbClr val="000000"/>
                          </a:solidFill>
                          <a:effectLst/>
                          <a:latin typeface="Calibri" panose="020F0502020204030204" pitchFamily="34" charset="0"/>
                        </a:rPr>
                        <a:t>607.76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1.86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0.00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605.52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610.22</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354621"/>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QHB1</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a:solidFill>
                            <a:srgbClr val="000000"/>
                          </a:solidFill>
                          <a:effectLst/>
                          <a:latin typeface="Calibri" panose="020F0502020204030204" pitchFamily="34" charset="0"/>
                        </a:rPr>
                        <a:t>1.79</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n-US" sz="800" b="0" i="0" u="none" strike="noStrike" dirty="0">
                          <a:solidFill>
                            <a:srgbClr val="000000"/>
                          </a:solidFill>
                          <a:effectLst/>
                          <a:latin typeface="Calibri" panose="020F0502020204030204" pitchFamily="34" charset="0"/>
                        </a:rPr>
                        <a:t>1.96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0.15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0.08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1.61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2.20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83217558"/>
                  </a:ext>
                </a:extLst>
              </a:tr>
              <a:tr h="264312">
                <a:tc>
                  <a:txBody>
                    <a:bodyPr/>
                    <a:lstStyle/>
                    <a:p>
                      <a:pPr algn="ctr" rtl="0" fontAlgn="ctr"/>
                      <a:r>
                        <a:rPr lang="en-US" sz="800" b="1" i="0" u="none" strike="noStrike">
                          <a:solidFill>
                            <a:srgbClr val="000000"/>
                          </a:solidFill>
                          <a:effectLst/>
                          <a:latin typeface="Calibri" panose="020F0502020204030204" pitchFamily="34" charset="0"/>
                        </a:rPr>
                        <a:t>QHB2</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1.82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1.98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1.65</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2.21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65903228"/>
                  </a:ext>
                </a:extLst>
              </a:tr>
              <a:tr h="264312">
                <a:tc>
                  <a:txBody>
                    <a:bodyPr/>
                    <a:lstStyle/>
                    <a:p>
                      <a:pPr algn="ctr" rtl="0" fontAlgn="ctr"/>
                      <a:r>
                        <a:rPr lang="en-US" sz="800" b="1" i="0" u="none" strike="noStrike">
                          <a:solidFill>
                            <a:srgbClr val="000000"/>
                          </a:solidFill>
                          <a:effectLst/>
                          <a:latin typeface="Calibri" panose="020F0502020204030204" pitchFamily="34" charset="0"/>
                        </a:rPr>
                        <a:t>QHB3</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1.79</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1.98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1.62</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2.22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5069630"/>
                  </a:ext>
                </a:extLst>
              </a:tr>
              <a:tr h="270186">
                <a:tc>
                  <a:txBody>
                    <a:bodyPr/>
                    <a:lstStyle/>
                    <a:p>
                      <a:pPr algn="ctr" rtl="0" fontAlgn="ctr"/>
                      <a:r>
                        <a:rPr lang="en-US" sz="800" b="1" i="0" u="none" strike="noStrike" dirty="0">
                          <a:solidFill>
                            <a:srgbClr val="000000"/>
                          </a:solidFill>
                          <a:effectLst/>
                          <a:latin typeface="Calibri" panose="020F0502020204030204" pitchFamily="34" charset="0"/>
                        </a:rPr>
                        <a:t>QHB4</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1.78</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800" b="0" i="0" u="none" strike="noStrike" dirty="0">
                          <a:solidFill>
                            <a:srgbClr val="000000"/>
                          </a:solidFill>
                          <a:effectLst/>
                          <a:latin typeface="Calibri" panose="020F0502020204030204" pitchFamily="34" charset="0"/>
                        </a:rPr>
                        <a:t>1.97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0.14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1.61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Calibri" panose="020F0502020204030204" pitchFamily="34" charset="0"/>
                        </a:rPr>
                        <a:t>2.23</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655059"/>
                  </a:ext>
                </a:extLst>
              </a:tr>
            </a:tbl>
          </a:graphicData>
        </a:graphic>
      </p:graphicFrame>
      <p:graphicFrame>
        <p:nvGraphicFramePr>
          <p:cNvPr id="6" name="Table 5">
            <a:extLst>
              <a:ext uri="{FF2B5EF4-FFF2-40B4-BE49-F238E27FC236}">
                <a16:creationId xmlns:a16="http://schemas.microsoft.com/office/drawing/2014/main" id="{1CF0B16C-6C28-0FDC-943B-9C926B245288}"/>
              </a:ext>
            </a:extLst>
          </p:cNvPr>
          <p:cNvGraphicFramePr>
            <a:graphicFrameLocks noGrp="1"/>
          </p:cNvGraphicFramePr>
          <p:nvPr>
            <p:extLst>
              <p:ext uri="{D42A27DB-BD31-4B8C-83A1-F6EECF244321}">
                <p14:modId xmlns:p14="http://schemas.microsoft.com/office/powerpoint/2010/main" val="2099761117"/>
              </p:ext>
            </p:extLst>
          </p:nvPr>
        </p:nvGraphicFramePr>
        <p:xfrm>
          <a:off x="505493" y="931971"/>
          <a:ext cx="4464496" cy="4373548"/>
        </p:xfrm>
        <a:graphic>
          <a:graphicData uri="http://schemas.openxmlformats.org/drawingml/2006/table">
            <a:tbl>
              <a:tblPr/>
              <a:tblGrid>
                <a:gridCol w="1440160">
                  <a:extLst>
                    <a:ext uri="{9D8B030D-6E8A-4147-A177-3AD203B41FA5}">
                      <a16:colId xmlns:a16="http://schemas.microsoft.com/office/drawing/2014/main" val="2440943247"/>
                    </a:ext>
                  </a:extLst>
                </a:gridCol>
                <a:gridCol w="1047409">
                  <a:extLst>
                    <a:ext uri="{9D8B030D-6E8A-4147-A177-3AD203B41FA5}">
                      <a16:colId xmlns:a16="http://schemas.microsoft.com/office/drawing/2014/main" val="2678009671"/>
                    </a:ext>
                  </a:extLst>
                </a:gridCol>
                <a:gridCol w="962930">
                  <a:extLst>
                    <a:ext uri="{9D8B030D-6E8A-4147-A177-3AD203B41FA5}">
                      <a16:colId xmlns:a16="http://schemas.microsoft.com/office/drawing/2014/main" val="2202308458"/>
                    </a:ext>
                  </a:extLst>
                </a:gridCol>
                <a:gridCol w="1013997">
                  <a:extLst>
                    <a:ext uri="{9D8B030D-6E8A-4147-A177-3AD203B41FA5}">
                      <a16:colId xmlns:a16="http://schemas.microsoft.com/office/drawing/2014/main" val="3072777390"/>
                    </a:ext>
                  </a:extLst>
                </a:gridCol>
              </a:tblGrid>
              <a:tr h="201999">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Hipot:</a:t>
                      </a:r>
                    </a:p>
                  </a:txBody>
                  <a:tcPr marL="3758" marR="3758" marT="375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Final Test Voltage [V]</a:t>
                      </a:r>
                    </a:p>
                  </a:txBody>
                  <a:tcPr marL="3758" marR="3758" marT="375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Max Leakage (µA)</a:t>
                      </a:r>
                    </a:p>
                  </a:txBody>
                  <a:tcPr marL="3758" marR="3758" marT="375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Final Leakage (µA)</a:t>
                      </a:r>
                    </a:p>
                  </a:txBody>
                  <a:tcPr marL="3758" marR="3758" marT="375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32782261"/>
                  </a:ext>
                </a:extLst>
              </a:tr>
              <a:tr h="206696">
                <a:tc>
                  <a:txBody>
                    <a:bodyPr/>
                    <a:lstStyle/>
                    <a:p>
                      <a:pPr algn="ctr" fontAlgn="b"/>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3758" marR="3758" marT="375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3758" marR="3758" marT="375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3758" marR="3758" marT="375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3758" marR="3758" marT="375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934631"/>
                  </a:ext>
                </a:extLst>
              </a:tr>
              <a:tr h="216126">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Pole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100</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8494584"/>
                  </a:ext>
                </a:extLst>
              </a:tr>
              <a:tr h="15032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PHB01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3680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0.5</a:t>
                      </a:r>
                    </a:p>
                  </a:txBody>
                  <a:tcPr marL="6350" marR="6350" marT="6350"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1523093"/>
                  </a:ext>
                </a:extLst>
              </a:tr>
              <a:tr h="159721">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PHB02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3680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it-IT" sz="800" b="0" i="0" u="none" strike="noStrike" dirty="0">
                          <a:solidFill>
                            <a:srgbClr val="000000"/>
                          </a:solidFill>
                          <a:effectLst/>
                          <a:latin typeface="Calibri" panose="020F0502020204030204" pitchFamily="34" charset="0"/>
                        </a:rPr>
                        <a:t>0.8</a:t>
                      </a:r>
                      <a:endParaRPr lang="en-US" sz="800" b="0" i="0" u="none" strike="noStrike" dirty="0">
                        <a:solidFill>
                          <a:srgbClr val="000000"/>
                        </a:solidFill>
                        <a:effectLst/>
                        <a:latin typeface="Calibri" panose="020F0502020204030204" pitchFamily="34" charset="0"/>
                      </a:endParaRPr>
                    </a:p>
                  </a:txBody>
                  <a:tcPr marL="6350" marR="6350" marT="6350"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9560213"/>
                  </a:ext>
                </a:extLst>
              </a:tr>
              <a:tr h="281860">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PHB03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3680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it-IT" sz="800" b="0" i="0" u="none" strike="noStrike" dirty="0">
                          <a:solidFill>
                            <a:srgbClr val="000000"/>
                          </a:solidFill>
                          <a:effectLst/>
                          <a:latin typeface="Calibri" panose="020F0502020204030204" pitchFamily="34" charset="0"/>
                        </a:rPr>
                        <a:t>0.8</a:t>
                      </a:r>
                    </a:p>
                  </a:txBody>
                  <a:tcPr marL="6350" marR="6350" marT="6350"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9444087"/>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PHB04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3680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it-IT" sz="800" b="0" i="0" u="none" strike="noStrike" dirty="0">
                          <a:solidFill>
                            <a:srgbClr val="000000"/>
                          </a:solidFill>
                          <a:effectLst/>
                          <a:latin typeface="Calibri" panose="020F0502020204030204" pitchFamily="34" charset="0"/>
                        </a:rPr>
                        <a:t>0.7</a:t>
                      </a:r>
                      <a:endParaRPr lang="en-US" sz="800" b="0" i="0" u="none" strike="noStrike" dirty="0">
                        <a:solidFill>
                          <a:srgbClr val="000000"/>
                        </a:solidFill>
                        <a:effectLst/>
                        <a:latin typeface="Calibri" panose="020F0502020204030204" pitchFamily="34" charset="0"/>
                      </a:endParaRPr>
                    </a:p>
                  </a:txBody>
                  <a:tcPr marL="6350" marR="6350" marT="6350"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74429056"/>
                  </a:ext>
                </a:extLst>
              </a:tr>
              <a:tr h="211394">
                <a:tc>
                  <a:txBody>
                    <a:bodyPr/>
                    <a:lstStyle/>
                    <a:p>
                      <a:pPr algn="ctr" rtl="0" fontAlgn="ctr"/>
                      <a:r>
                        <a:rPr lang="en-US" sz="800" b="1" i="0" u="none" strike="noStrike">
                          <a:solidFill>
                            <a:srgbClr val="000000"/>
                          </a:solidFill>
                          <a:effectLst/>
                          <a:latin typeface="Calibri" panose="020F0502020204030204" pitchFamily="34" charset="0"/>
                          <a:cs typeface="Calibri" panose="020F0502020204030204" pitchFamily="34" charset="0"/>
                        </a:rPr>
                        <a:t>LE IL Endshoe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0.0</a:t>
                      </a:r>
                    </a:p>
                  </a:txBody>
                  <a:tcPr marL="6350" marR="6350" marT="6350"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6111423"/>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0.0</a:t>
                      </a:r>
                    </a:p>
                  </a:txBody>
                  <a:tcPr marL="6350" marR="6350" marT="6350"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1433424"/>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IL Endshoe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0.0</a:t>
                      </a:r>
                    </a:p>
                  </a:txBody>
                  <a:tcPr marL="6350" marR="6350" marT="6350"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389433"/>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0.0</a:t>
                      </a:r>
                    </a:p>
                  </a:txBody>
                  <a:tcPr marL="6350" marR="6350" marT="6350"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38772001"/>
                  </a:ext>
                </a:extLst>
              </a:tr>
              <a:tr h="216093">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PHB01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34540031"/>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PHB02</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0.1</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9610939"/>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PHB03</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0.1</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4593131"/>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PHB04</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7471774"/>
                  </a:ext>
                </a:extLst>
              </a:tr>
              <a:tr h="216093">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PHB01</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42363249"/>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PHB02</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5287957"/>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PHB03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09828167"/>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PHB04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6188994"/>
                  </a:ext>
                </a:extLst>
              </a:tr>
              <a:tr h="216093">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IL Endshoe to LE OL Endshoe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39163527"/>
                  </a:ext>
                </a:extLst>
              </a:tr>
              <a:tr h="183209">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IL Endshoe to RE OL Endshoe</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525700"/>
                  </a:ext>
                </a:extLst>
              </a:tr>
            </a:tbl>
          </a:graphicData>
        </a:graphic>
      </p:graphicFrame>
      <p:graphicFrame>
        <p:nvGraphicFramePr>
          <p:cNvPr id="11" name="Table 10">
            <a:extLst>
              <a:ext uri="{FF2B5EF4-FFF2-40B4-BE49-F238E27FC236}">
                <a16:creationId xmlns:a16="http://schemas.microsoft.com/office/drawing/2014/main" id="{AB562449-D28E-D078-992E-5271771A5C66}"/>
              </a:ext>
            </a:extLst>
          </p:cNvPr>
          <p:cNvGraphicFramePr>
            <a:graphicFrameLocks noGrp="1"/>
          </p:cNvGraphicFramePr>
          <p:nvPr>
            <p:extLst>
              <p:ext uri="{D42A27DB-BD31-4B8C-83A1-F6EECF244321}">
                <p14:modId xmlns:p14="http://schemas.microsoft.com/office/powerpoint/2010/main" val="870473249"/>
              </p:ext>
            </p:extLst>
          </p:nvPr>
        </p:nvGraphicFramePr>
        <p:xfrm>
          <a:off x="505493" y="5492850"/>
          <a:ext cx="1944216" cy="628552"/>
        </p:xfrm>
        <a:graphic>
          <a:graphicData uri="http://schemas.openxmlformats.org/drawingml/2006/table">
            <a:tbl>
              <a:tblPr/>
              <a:tblGrid>
                <a:gridCol w="1338769">
                  <a:extLst>
                    <a:ext uri="{9D8B030D-6E8A-4147-A177-3AD203B41FA5}">
                      <a16:colId xmlns:a16="http://schemas.microsoft.com/office/drawing/2014/main" val="175163155"/>
                    </a:ext>
                  </a:extLst>
                </a:gridCol>
                <a:gridCol w="605447">
                  <a:extLst>
                    <a:ext uri="{9D8B030D-6E8A-4147-A177-3AD203B41FA5}">
                      <a16:colId xmlns:a16="http://schemas.microsoft.com/office/drawing/2014/main" val="3390220157"/>
                    </a:ext>
                  </a:extLst>
                </a:gridCol>
              </a:tblGrid>
              <a:tr h="209555">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Test Time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11/20/24 </a:t>
                      </a:r>
                    </a:p>
                    <a:p>
                      <a:pPr algn="ctr" fontAlgn="ctr"/>
                      <a:r>
                        <a:rPr lang="en-US" sz="800" b="0" i="0" u="none" strike="noStrike" dirty="0">
                          <a:solidFill>
                            <a:srgbClr val="000000"/>
                          </a:solidFill>
                          <a:effectLst/>
                          <a:latin typeface="Calibri" panose="020F0502020204030204" pitchFamily="34" charset="0"/>
                        </a:rPr>
                        <a:t>11 am</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90508246"/>
                  </a:ext>
                </a:extLst>
              </a:tr>
              <a:tr h="224197">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Room Temperature [F]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68.40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18776043"/>
                  </a:ext>
                </a:extLst>
              </a:tr>
              <a:tr h="150990">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Relative Humidity [%]: </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800" b="0" i="0" u="none" strike="noStrike" dirty="0">
                          <a:solidFill>
                            <a:srgbClr val="000000"/>
                          </a:solidFill>
                          <a:effectLst/>
                          <a:latin typeface="Calibri" panose="020F0502020204030204" pitchFamily="34" charset="0"/>
                        </a:rPr>
                        <a:t>31</a:t>
                      </a:r>
                      <a:r>
                        <a:rPr lang="en-US" sz="800" b="0" i="0" u="none" strike="noStrike" dirty="0">
                          <a:solidFill>
                            <a:srgbClr val="000000"/>
                          </a:solidFill>
                          <a:effectLst/>
                          <a:latin typeface="Calibri" panose="020F0502020204030204" pitchFamily="34" charset="0"/>
                        </a:rPr>
                        <a:t>.1</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4338558"/>
                  </a:ext>
                </a:extLst>
              </a:tr>
            </a:tbl>
          </a:graphicData>
        </a:graphic>
      </p:graphicFrame>
    </p:spTree>
    <p:extLst>
      <p:ext uri="{BB962C8B-B14F-4D97-AF65-F5344CB8AC3E}">
        <p14:creationId xmlns:p14="http://schemas.microsoft.com/office/powerpoint/2010/main" val="1086840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3F9D-CCE9-441E-BD6B-DE6A60297335}"/>
              </a:ext>
            </a:extLst>
          </p:cNvPr>
          <p:cNvSpPr>
            <a:spLocks noGrp="1"/>
          </p:cNvSpPr>
          <p:nvPr>
            <p:ph type="title"/>
          </p:nvPr>
        </p:nvSpPr>
        <p:spPr>
          <a:xfrm>
            <a:off x="612000" y="180000"/>
            <a:ext cx="7920000" cy="720000"/>
          </a:xfrm>
        </p:spPr>
        <p:txBody>
          <a:bodyPr anchor="ctr">
            <a:normAutofit/>
          </a:bodyPr>
          <a:lstStyle/>
          <a:p>
            <a:r>
              <a:rPr lang="en-US" dirty="0"/>
              <a:t>QXFA121 Impulse Test</a:t>
            </a:r>
          </a:p>
        </p:txBody>
      </p:sp>
      <p:sp>
        <p:nvSpPr>
          <p:cNvPr id="4" name="Slide Number Placeholder 3">
            <a:extLst>
              <a:ext uri="{FF2B5EF4-FFF2-40B4-BE49-F238E27FC236}">
                <a16:creationId xmlns:a16="http://schemas.microsoft.com/office/drawing/2014/main" id="{0050AA8D-BBCA-48DC-A3A9-CD808CC0E026}"/>
              </a:ext>
            </a:extLst>
          </p:cNvPr>
          <p:cNvSpPr>
            <a:spLocks noGrp="1"/>
          </p:cNvSpPr>
          <p:nvPr>
            <p:ph type="sldNum" sz="quarter" idx="12"/>
          </p:nvPr>
        </p:nvSpPr>
        <p:spPr>
          <a:xfrm>
            <a:off x="8686800" y="6356350"/>
            <a:ext cx="360000" cy="360000"/>
          </a:xfrm>
        </p:spPr>
        <p:txBody>
          <a:bodyPr anchor="b">
            <a:normAutofit/>
          </a:bodyPr>
          <a:lstStyle/>
          <a:p>
            <a:pPr>
              <a:spcAft>
                <a:spcPts val="600"/>
              </a:spcAft>
            </a:pPr>
            <a:fld id="{BFDCA1C4-9514-7B4F-976F-D92F7E296653}" type="slidenum">
              <a:rPr lang="fr-FR" smtClean="0"/>
              <a:pPr>
                <a:spcAft>
                  <a:spcPts val="600"/>
                </a:spcAft>
              </a:pPr>
              <a:t>35</a:t>
            </a:fld>
            <a:endParaRPr lang="fr-FR"/>
          </a:p>
        </p:txBody>
      </p:sp>
      <p:sp>
        <p:nvSpPr>
          <p:cNvPr id="11" name="Footer Placeholder 4">
            <a:extLst>
              <a:ext uri="{FF2B5EF4-FFF2-40B4-BE49-F238E27FC236}">
                <a16:creationId xmlns:a16="http://schemas.microsoft.com/office/drawing/2014/main" id="{210D3314-1A51-4D44-9FA1-83E6BC71849E}"/>
              </a:ext>
            </a:extLst>
          </p:cNvPr>
          <p:cNvSpPr>
            <a:spLocks noGrp="1"/>
          </p:cNvSpPr>
          <p:nvPr>
            <p:ph type="ftr" sz="quarter" idx="3"/>
          </p:nvPr>
        </p:nvSpPr>
        <p:spPr>
          <a:xfrm>
            <a:off x="1981200" y="6356350"/>
            <a:ext cx="6550800" cy="360000"/>
          </a:xfrm>
        </p:spPr>
        <p:txBody>
          <a:bodyPr/>
          <a:lstStyle/>
          <a:p>
            <a:r>
              <a:rPr lang="en-US"/>
              <a:t>MQXFA20 Coils Acceptance Review  – December 12, 2024</a:t>
            </a:r>
            <a:endParaRPr lang="en-GB" dirty="0"/>
          </a:p>
        </p:txBody>
      </p:sp>
      <p:pic>
        <p:nvPicPr>
          <p:cNvPr id="6" name="Picture 5">
            <a:extLst>
              <a:ext uri="{FF2B5EF4-FFF2-40B4-BE49-F238E27FC236}">
                <a16:creationId xmlns:a16="http://schemas.microsoft.com/office/drawing/2014/main" id="{04ADC1A2-C5BF-A217-66B5-37A57E4A7430}"/>
              </a:ext>
            </a:extLst>
          </p:cNvPr>
          <p:cNvPicPr>
            <a:picLocks noChangeAspect="1"/>
          </p:cNvPicPr>
          <p:nvPr/>
        </p:nvPicPr>
        <p:blipFill>
          <a:blip r:embed="rId2"/>
          <a:stretch>
            <a:fillRect/>
          </a:stretch>
        </p:blipFill>
        <p:spPr>
          <a:xfrm>
            <a:off x="0" y="1546272"/>
            <a:ext cx="9144000" cy="3765455"/>
          </a:xfrm>
          <a:prstGeom prst="rect">
            <a:avLst/>
          </a:prstGeom>
        </p:spPr>
      </p:pic>
    </p:spTree>
    <p:extLst>
      <p:ext uri="{BB962C8B-B14F-4D97-AF65-F5344CB8AC3E}">
        <p14:creationId xmlns:p14="http://schemas.microsoft.com/office/powerpoint/2010/main" val="173550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6715-3ED9-414A-BBDC-2909D72DAB5C}"/>
              </a:ext>
            </a:extLst>
          </p:cNvPr>
          <p:cNvSpPr>
            <a:spLocks noGrp="1"/>
          </p:cNvSpPr>
          <p:nvPr>
            <p:ph type="title"/>
          </p:nvPr>
        </p:nvSpPr>
        <p:spPr/>
        <p:txBody>
          <a:bodyPr/>
          <a:lstStyle/>
          <a:p>
            <a:r>
              <a:rPr lang="en-US" dirty="0"/>
              <a:t>QXFA125 Hi-pot &amp; Electrical Checks</a:t>
            </a:r>
          </a:p>
        </p:txBody>
      </p:sp>
      <p:sp>
        <p:nvSpPr>
          <p:cNvPr id="4" name="Slide Number Placeholder 3">
            <a:extLst>
              <a:ext uri="{FF2B5EF4-FFF2-40B4-BE49-F238E27FC236}">
                <a16:creationId xmlns:a16="http://schemas.microsoft.com/office/drawing/2014/main" id="{EDCEFEF0-9CBB-469F-89AB-B08B2E9BA5C8}"/>
              </a:ext>
            </a:extLst>
          </p:cNvPr>
          <p:cNvSpPr>
            <a:spLocks noGrp="1"/>
          </p:cNvSpPr>
          <p:nvPr>
            <p:ph type="sldNum" sz="quarter" idx="12"/>
          </p:nvPr>
        </p:nvSpPr>
        <p:spPr/>
        <p:txBody>
          <a:bodyPr/>
          <a:lstStyle/>
          <a:p>
            <a:fld id="{BFDCA1C4-9514-7B4F-976F-D92F7E296653}" type="slidenum">
              <a:rPr lang="fr-FR" smtClean="0"/>
              <a:pPr/>
              <a:t>36</a:t>
            </a:fld>
            <a:endParaRPr lang="fr-FR"/>
          </a:p>
        </p:txBody>
      </p:sp>
      <p:sp>
        <p:nvSpPr>
          <p:cNvPr id="8" name="Footer Placeholder 4">
            <a:extLst>
              <a:ext uri="{FF2B5EF4-FFF2-40B4-BE49-F238E27FC236}">
                <a16:creationId xmlns:a16="http://schemas.microsoft.com/office/drawing/2014/main" id="{0DFF6FD1-F1DD-0A40-A993-BB1F35775505}"/>
              </a:ext>
            </a:extLst>
          </p:cNvPr>
          <p:cNvSpPr>
            <a:spLocks noGrp="1"/>
          </p:cNvSpPr>
          <p:nvPr>
            <p:ph type="ftr" sz="quarter" idx="3"/>
          </p:nvPr>
        </p:nvSpPr>
        <p:spPr>
          <a:xfrm>
            <a:off x="1981200" y="6356350"/>
            <a:ext cx="6550800" cy="360000"/>
          </a:xfrm>
        </p:spPr>
        <p:txBody>
          <a:bodyPr/>
          <a:lstStyle/>
          <a:p>
            <a:r>
              <a:rPr lang="en-US"/>
              <a:t>MQXFA20 Coils Acceptance Review  – December 12, 2024</a:t>
            </a:r>
            <a:endParaRPr lang="en-GB" dirty="0"/>
          </a:p>
        </p:txBody>
      </p:sp>
      <p:graphicFrame>
        <p:nvGraphicFramePr>
          <p:cNvPr id="5" name="Table 4">
            <a:extLst>
              <a:ext uri="{FF2B5EF4-FFF2-40B4-BE49-F238E27FC236}">
                <a16:creationId xmlns:a16="http://schemas.microsoft.com/office/drawing/2014/main" id="{5F8D74E9-1946-2C96-DDE7-3B735DFF1FDE}"/>
              </a:ext>
            </a:extLst>
          </p:cNvPr>
          <p:cNvGraphicFramePr>
            <a:graphicFrameLocks noGrp="1"/>
          </p:cNvGraphicFramePr>
          <p:nvPr>
            <p:extLst>
              <p:ext uri="{D42A27DB-BD31-4B8C-83A1-F6EECF244321}">
                <p14:modId xmlns:p14="http://schemas.microsoft.com/office/powerpoint/2010/main" val="2633492431"/>
              </p:ext>
            </p:extLst>
          </p:nvPr>
        </p:nvGraphicFramePr>
        <p:xfrm>
          <a:off x="5165623" y="931971"/>
          <a:ext cx="3527953" cy="5251002"/>
        </p:xfrm>
        <a:graphic>
          <a:graphicData uri="http://schemas.openxmlformats.org/drawingml/2006/table">
            <a:tbl>
              <a:tblPr/>
              <a:tblGrid>
                <a:gridCol w="700338">
                  <a:extLst>
                    <a:ext uri="{9D8B030D-6E8A-4147-A177-3AD203B41FA5}">
                      <a16:colId xmlns:a16="http://schemas.microsoft.com/office/drawing/2014/main" val="3148371581"/>
                    </a:ext>
                  </a:extLst>
                </a:gridCol>
                <a:gridCol w="542762">
                  <a:extLst>
                    <a:ext uri="{9D8B030D-6E8A-4147-A177-3AD203B41FA5}">
                      <a16:colId xmlns:a16="http://schemas.microsoft.com/office/drawing/2014/main" val="3458153509"/>
                    </a:ext>
                  </a:extLst>
                </a:gridCol>
                <a:gridCol w="447142">
                  <a:extLst>
                    <a:ext uri="{9D8B030D-6E8A-4147-A177-3AD203B41FA5}">
                      <a16:colId xmlns:a16="http://schemas.microsoft.com/office/drawing/2014/main" val="3427935824"/>
                    </a:ext>
                  </a:extLst>
                </a:gridCol>
                <a:gridCol w="527495">
                  <a:extLst>
                    <a:ext uri="{9D8B030D-6E8A-4147-A177-3AD203B41FA5}">
                      <a16:colId xmlns:a16="http://schemas.microsoft.com/office/drawing/2014/main" val="953110568"/>
                    </a:ext>
                  </a:extLst>
                </a:gridCol>
                <a:gridCol w="548598">
                  <a:extLst>
                    <a:ext uri="{9D8B030D-6E8A-4147-A177-3AD203B41FA5}">
                      <a16:colId xmlns:a16="http://schemas.microsoft.com/office/drawing/2014/main" val="2692749707"/>
                    </a:ext>
                  </a:extLst>
                </a:gridCol>
                <a:gridCol w="380809">
                  <a:extLst>
                    <a:ext uri="{9D8B030D-6E8A-4147-A177-3AD203B41FA5}">
                      <a16:colId xmlns:a16="http://schemas.microsoft.com/office/drawing/2014/main" val="1930411260"/>
                    </a:ext>
                  </a:extLst>
                </a:gridCol>
                <a:gridCol w="380809">
                  <a:extLst>
                    <a:ext uri="{9D8B030D-6E8A-4147-A177-3AD203B41FA5}">
                      <a16:colId xmlns:a16="http://schemas.microsoft.com/office/drawing/2014/main" val="2385246978"/>
                    </a:ext>
                  </a:extLst>
                </a:gridCol>
              </a:tblGrid>
              <a:tr h="187956">
                <a:tc>
                  <a:txBody>
                    <a:bodyPr/>
                    <a:lstStyle/>
                    <a:p>
                      <a:pPr algn="ctr" rtl="0" fontAlgn="ctr"/>
                      <a:r>
                        <a:rPr lang="en-US" sz="800" b="1" i="0" u="none" strike="noStrike" dirty="0">
                          <a:solidFill>
                            <a:srgbClr val="000000"/>
                          </a:solidFill>
                          <a:effectLst/>
                          <a:latin typeface="Calibri" panose="020F0502020204030204" pitchFamily="34" charset="0"/>
                        </a:rPr>
                        <a:t>Measurement</a:t>
                      </a:r>
                    </a:p>
                  </a:txBody>
                  <a:tcPr marL="4333" marR="4333" marT="4333"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QXFA 125</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Average</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STD</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STD/AVG</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Min</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MAX</a:t>
                      </a:r>
                    </a:p>
                  </a:txBody>
                  <a:tcPr marL="4333" marR="4333" marT="4333"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0960293"/>
                  </a:ext>
                </a:extLst>
              </a:tr>
              <a:tr h="199703">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442653"/>
                  </a:ext>
                </a:extLst>
              </a:tr>
              <a:tr h="352417">
                <a:tc>
                  <a:txBody>
                    <a:bodyPr/>
                    <a:lstStyle/>
                    <a:p>
                      <a:pPr algn="ctr" rtl="0" fontAlgn="ctr"/>
                      <a:r>
                        <a:rPr lang="en-US" sz="800" b="1" i="0" u="none" strike="noStrike" dirty="0">
                          <a:solidFill>
                            <a:srgbClr val="000000"/>
                          </a:solidFill>
                          <a:effectLst/>
                          <a:latin typeface="Calibri" panose="020F0502020204030204" pitchFamily="34" charset="0"/>
                        </a:rPr>
                        <a:t>Coil R @1 A (m</a:t>
                      </a:r>
                      <a:r>
                        <a:rPr lang="el-GR" sz="800" b="1" i="0" u="none" strike="noStrike" dirty="0">
                          <a:solidFill>
                            <a:srgbClr val="000000"/>
                          </a:solidFill>
                          <a:effectLst/>
                          <a:latin typeface="Calibri" panose="020F0502020204030204" pitchFamily="34" charset="0"/>
                        </a:rPr>
                        <a:t>Ω)</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604.27</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605.90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4.55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0.01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595.73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614.75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51853905"/>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Ls @ 20 Hz (</a:t>
                      </a:r>
                      <a:r>
                        <a:rPr lang="en-US" sz="800" b="1" i="0" u="none" strike="noStrike" dirty="0" err="1">
                          <a:solidFill>
                            <a:srgbClr val="000000"/>
                          </a:solidFill>
                          <a:effectLst/>
                          <a:latin typeface="Calibri" panose="020F0502020204030204" pitchFamily="34" charset="0"/>
                        </a:rPr>
                        <a:t>mH</a:t>
                      </a:r>
                      <a:r>
                        <a:rPr lang="en-US" sz="800" b="1" i="0" u="none" strike="noStrike" dirty="0">
                          <a:solidFill>
                            <a:srgbClr val="000000"/>
                          </a:solidFill>
                          <a:effectLst/>
                          <a:latin typeface="Calibri" panose="020F0502020204030204" pitchFamily="34" charset="0"/>
                        </a:rPr>
                        <a:t>)</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4.8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4.86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4.56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6.29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60851614"/>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Q</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0.77</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0.79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0.10</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0.73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1.28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8980781"/>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Ls @ 100 Hz (</a:t>
                      </a:r>
                      <a:r>
                        <a:rPr lang="en-US" sz="800" b="1" i="0" u="none" strike="noStrike" dirty="0" err="1">
                          <a:solidFill>
                            <a:srgbClr val="000000"/>
                          </a:solidFill>
                          <a:effectLst/>
                          <a:latin typeface="Calibri" panose="020F0502020204030204" pitchFamily="34" charset="0"/>
                        </a:rPr>
                        <a:t>mH</a:t>
                      </a:r>
                      <a:r>
                        <a:rPr lang="en-US" sz="800" b="1" i="0" u="none" strike="noStrike" dirty="0">
                          <a:solidFill>
                            <a:srgbClr val="000000"/>
                          </a:solidFill>
                          <a:effectLst/>
                          <a:latin typeface="Calibri" panose="020F0502020204030204" pitchFamily="34" charset="0"/>
                        </a:rPr>
                        <a:t>)</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3.28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3.43</a:t>
                      </a:r>
                    </a:p>
                  </a:txBody>
                  <a:tcPr marL="9525" marR="9525" marT="9525" marB="0" anchor="ctr">
                    <a:lnL>
                      <a:noFill/>
                    </a:lnL>
                    <a:lnR>
                      <a:noFill/>
                    </a:lnR>
                    <a:lnT>
                      <a:noFill/>
                    </a:lnT>
                    <a:lnB>
                      <a:noFill/>
                    </a:lnB>
                  </a:tcPr>
                </a:tc>
                <a:tc>
                  <a:txBody>
                    <a:bodyPr/>
                    <a:lstStyle/>
                    <a:p>
                      <a:pPr algn="ctr" rtl="0" fontAlgn="b"/>
                      <a:r>
                        <a:rPr lang="en-US" sz="800" b="0" i="0" u="none" strike="noStrike" dirty="0">
                          <a:solidFill>
                            <a:srgbClr val="000000"/>
                          </a:solidFill>
                          <a:effectLst/>
                          <a:latin typeface="Calibri" panose="020F0502020204030204" pitchFamily="34" charset="0"/>
                        </a:rPr>
                        <a:t>0.61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3.17</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6.24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7738621"/>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Q</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1.62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1.76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0.78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0.44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1.55</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5.44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9625576"/>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Ls @ 1 kHz (</a:t>
                      </a:r>
                      <a:r>
                        <a:rPr lang="en-US" sz="800" b="1" i="0" u="none" strike="noStrike" dirty="0" err="1">
                          <a:solidFill>
                            <a:srgbClr val="000000"/>
                          </a:solidFill>
                          <a:effectLst/>
                          <a:latin typeface="Calibri" panose="020F0502020204030204" pitchFamily="34" charset="0"/>
                        </a:rPr>
                        <a:t>mH</a:t>
                      </a:r>
                      <a:r>
                        <a:rPr lang="en-US" sz="800" b="1" i="0" u="none" strike="noStrike" dirty="0">
                          <a:solidFill>
                            <a:srgbClr val="000000"/>
                          </a:solidFill>
                          <a:effectLst/>
                          <a:latin typeface="Calibri" panose="020F0502020204030204" pitchFamily="34" charset="0"/>
                        </a:rPr>
                        <a:t>)</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1.95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2.06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0.79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0.38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1.85</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5.75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14043502"/>
                  </a:ext>
                </a:extLst>
              </a:tr>
              <a:tr h="270186">
                <a:tc>
                  <a:txBody>
                    <a:bodyPr/>
                    <a:lstStyle/>
                    <a:p>
                      <a:pPr algn="ctr" rtl="0" fontAlgn="ctr"/>
                      <a:r>
                        <a:rPr lang="en-US" sz="800" b="1" i="0" u="none" strike="noStrike" dirty="0">
                          <a:solidFill>
                            <a:srgbClr val="000000"/>
                          </a:solidFill>
                          <a:effectLst/>
                          <a:latin typeface="Calibri" panose="020F0502020204030204" pitchFamily="34" charset="0"/>
                        </a:rPr>
                        <a:t>Q</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2.1</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2.32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1.30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0.56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1.95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8.41</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681729"/>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VTA1 (m</a:t>
                      </a:r>
                      <a:r>
                        <a:rPr lang="el-GR" sz="800" b="1" i="0" u="none" strike="noStrike" dirty="0">
                          <a:solidFill>
                            <a:srgbClr val="000000"/>
                          </a:solidFill>
                          <a:effectLst/>
                          <a:latin typeface="Calibri" panose="020F0502020204030204" pitchFamily="34" charset="0"/>
                        </a:rPr>
                        <a:t>Ω)</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a:solidFill>
                            <a:srgbClr val="000000"/>
                          </a:solidFill>
                          <a:effectLst/>
                          <a:latin typeface="Calibri" panose="020F0502020204030204" pitchFamily="34" charset="0"/>
                        </a:rPr>
                        <a:t>0.3</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0.32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0.28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0.87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0.02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0.98</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30124626"/>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VTA2</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0.32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0.38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0.29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0.76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0518327"/>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VTB2</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604.18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604.94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4.96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593.70</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614.70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22334232"/>
                  </a:ext>
                </a:extLst>
              </a:tr>
              <a:tr h="264312">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Calibri" panose="020F0502020204030204" pitchFamily="34" charset="0"/>
                        </a:rPr>
                        <a:t>VTB1</a:t>
                      </a:r>
                    </a:p>
                    <a:p>
                      <a:pPr algn="ctr" rtl="0" fontAlgn="ctr"/>
                      <a:endParaRPr lang="en-US" sz="800" b="1" i="0" u="none" strike="noStrike" dirty="0">
                        <a:solidFill>
                          <a:srgbClr val="000000"/>
                        </a:solidFill>
                        <a:effectLst/>
                        <a:latin typeface="Calibri" panose="020F0502020204030204" pitchFamily="34" charset="0"/>
                      </a:endParaRP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604.2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dirty="0">
                          <a:solidFill>
                            <a:srgbClr val="000000"/>
                          </a:solidFill>
                          <a:effectLst/>
                          <a:latin typeface="Calibri" panose="020F0502020204030204" pitchFamily="34" charset="0"/>
                        </a:rPr>
                        <a:t>605.54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4.33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595.61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614.80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77636103"/>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VTA01 – VTA02</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0.02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0.19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tcPr>
                </a:tc>
                <a:tc>
                  <a:txBody>
                    <a:bodyPr/>
                    <a:lstStyle/>
                    <a:p>
                      <a:pPr algn="ctr" rtl="0" fontAlgn="b"/>
                      <a:r>
                        <a:rPr lang="en-US" sz="800" b="0" i="0" u="none" strike="noStrike" dirty="0">
                          <a:solidFill>
                            <a:srgbClr val="000000"/>
                          </a:solidFill>
                          <a:effectLst/>
                          <a:latin typeface="Calibri" panose="020F0502020204030204" pitchFamily="34" charset="0"/>
                        </a:rPr>
                        <a:t>1.64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0.00</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0.80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4913323"/>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VTB02 – VTB01</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0.02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0.09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0.05</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0.51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5193735"/>
                  </a:ext>
                </a:extLst>
              </a:tr>
              <a:tr h="270186">
                <a:tc>
                  <a:txBody>
                    <a:bodyPr/>
                    <a:lstStyle/>
                    <a:p>
                      <a:pPr algn="ctr" rtl="0" fontAlgn="ctr"/>
                      <a:r>
                        <a:rPr lang="en-US" sz="800" b="1" i="0" u="none" strike="noStrike" dirty="0">
                          <a:solidFill>
                            <a:srgbClr val="000000"/>
                          </a:solidFill>
                          <a:effectLst/>
                          <a:latin typeface="Calibri" panose="020F0502020204030204" pitchFamily="34" charset="0"/>
                        </a:rPr>
                        <a:t>VTB01-VTA01</a:t>
                      </a:r>
                    </a:p>
                    <a:p>
                      <a:pPr algn="ctr" rtl="0" fontAlgn="ctr"/>
                      <a:endParaRPr lang="en-US" sz="800" b="1" i="0" u="none" strike="noStrike" dirty="0">
                        <a:solidFill>
                          <a:srgbClr val="000000"/>
                        </a:solidFill>
                        <a:effectLst/>
                        <a:latin typeface="Calibri" panose="020F0502020204030204" pitchFamily="34" charset="0"/>
                      </a:endParaRP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603.9</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800" b="0" i="0" u="none" strike="noStrike" dirty="0">
                          <a:solidFill>
                            <a:srgbClr val="000000"/>
                          </a:solidFill>
                          <a:effectLst/>
                          <a:latin typeface="Calibri" panose="020F0502020204030204" pitchFamily="34" charset="0"/>
                        </a:rPr>
                        <a:t>607.76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1.86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0.00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605.52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610.22</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354621"/>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QHB1</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a:solidFill>
                            <a:srgbClr val="000000"/>
                          </a:solidFill>
                          <a:effectLst/>
                          <a:latin typeface="Calibri" panose="020F0502020204030204" pitchFamily="34" charset="0"/>
                        </a:rPr>
                        <a:t>2.12</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n-US" sz="800" b="0" i="0" u="none" strike="noStrike" dirty="0">
                          <a:solidFill>
                            <a:srgbClr val="000000"/>
                          </a:solidFill>
                          <a:effectLst/>
                          <a:latin typeface="Calibri" panose="020F0502020204030204" pitchFamily="34" charset="0"/>
                        </a:rPr>
                        <a:t>1.96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0.15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0.08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1.61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2.20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83217558"/>
                  </a:ext>
                </a:extLst>
              </a:tr>
              <a:tr h="264312">
                <a:tc>
                  <a:txBody>
                    <a:bodyPr/>
                    <a:lstStyle/>
                    <a:p>
                      <a:pPr algn="ctr" rtl="0" fontAlgn="ctr"/>
                      <a:r>
                        <a:rPr lang="en-US" sz="800" b="1" i="0" u="none" strike="noStrike">
                          <a:solidFill>
                            <a:srgbClr val="000000"/>
                          </a:solidFill>
                          <a:effectLst/>
                          <a:latin typeface="Calibri" panose="020F0502020204030204" pitchFamily="34" charset="0"/>
                        </a:rPr>
                        <a:t>QHB2</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2.12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1.98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1.65</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2.21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65903228"/>
                  </a:ext>
                </a:extLst>
              </a:tr>
              <a:tr h="264312">
                <a:tc>
                  <a:txBody>
                    <a:bodyPr/>
                    <a:lstStyle/>
                    <a:p>
                      <a:pPr algn="ctr" rtl="0" fontAlgn="ctr"/>
                      <a:r>
                        <a:rPr lang="en-US" sz="800" b="1" i="0" u="none" strike="noStrike">
                          <a:solidFill>
                            <a:srgbClr val="000000"/>
                          </a:solidFill>
                          <a:effectLst/>
                          <a:latin typeface="Calibri" panose="020F0502020204030204" pitchFamily="34" charset="0"/>
                        </a:rPr>
                        <a:t>QHB3</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2.08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1.98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1.62</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2.22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5069630"/>
                  </a:ext>
                </a:extLst>
              </a:tr>
              <a:tr h="270186">
                <a:tc>
                  <a:txBody>
                    <a:bodyPr/>
                    <a:lstStyle/>
                    <a:p>
                      <a:pPr algn="ctr" rtl="0" fontAlgn="ctr"/>
                      <a:r>
                        <a:rPr lang="en-US" sz="800" b="1" i="0" u="none" strike="noStrike" dirty="0">
                          <a:solidFill>
                            <a:srgbClr val="000000"/>
                          </a:solidFill>
                          <a:effectLst/>
                          <a:latin typeface="Calibri" panose="020F0502020204030204" pitchFamily="34" charset="0"/>
                        </a:rPr>
                        <a:t>QHB4</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2.07</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800" b="0" i="0" u="none" strike="noStrike" dirty="0">
                          <a:solidFill>
                            <a:srgbClr val="000000"/>
                          </a:solidFill>
                          <a:effectLst/>
                          <a:latin typeface="Calibri" panose="020F0502020204030204" pitchFamily="34" charset="0"/>
                        </a:rPr>
                        <a:t>1.97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0.14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1.61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Calibri" panose="020F0502020204030204" pitchFamily="34" charset="0"/>
                        </a:rPr>
                        <a:t>2.23</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655059"/>
                  </a:ext>
                </a:extLst>
              </a:tr>
            </a:tbl>
          </a:graphicData>
        </a:graphic>
      </p:graphicFrame>
      <p:graphicFrame>
        <p:nvGraphicFramePr>
          <p:cNvPr id="6" name="Table 5">
            <a:extLst>
              <a:ext uri="{FF2B5EF4-FFF2-40B4-BE49-F238E27FC236}">
                <a16:creationId xmlns:a16="http://schemas.microsoft.com/office/drawing/2014/main" id="{F7A48084-6861-4976-A088-851357174A94}"/>
              </a:ext>
            </a:extLst>
          </p:cNvPr>
          <p:cNvGraphicFramePr>
            <a:graphicFrameLocks noGrp="1"/>
          </p:cNvGraphicFramePr>
          <p:nvPr>
            <p:extLst>
              <p:ext uri="{D42A27DB-BD31-4B8C-83A1-F6EECF244321}">
                <p14:modId xmlns:p14="http://schemas.microsoft.com/office/powerpoint/2010/main" val="1297996432"/>
              </p:ext>
            </p:extLst>
          </p:nvPr>
        </p:nvGraphicFramePr>
        <p:xfrm>
          <a:off x="505493" y="931971"/>
          <a:ext cx="4464496" cy="4373548"/>
        </p:xfrm>
        <a:graphic>
          <a:graphicData uri="http://schemas.openxmlformats.org/drawingml/2006/table">
            <a:tbl>
              <a:tblPr/>
              <a:tblGrid>
                <a:gridCol w="1440160">
                  <a:extLst>
                    <a:ext uri="{9D8B030D-6E8A-4147-A177-3AD203B41FA5}">
                      <a16:colId xmlns:a16="http://schemas.microsoft.com/office/drawing/2014/main" val="2440943247"/>
                    </a:ext>
                  </a:extLst>
                </a:gridCol>
                <a:gridCol w="1047409">
                  <a:extLst>
                    <a:ext uri="{9D8B030D-6E8A-4147-A177-3AD203B41FA5}">
                      <a16:colId xmlns:a16="http://schemas.microsoft.com/office/drawing/2014/main" val="2678009671"/>
                    </a:ext>
                  </a:extLst>
                </a:gridCol>
                <a:gridCol w="962930">
                  <a:extLst>
                    <a:ext uri="{9D8B030D-6E8A-4147-A177-3AD203B41FA5}">
                      <a16:colId xmlns:a16="http://schemas.microsoft.com/office/drawing/2014/main" val="2202308458"/>
                    </a:ext>
                  </a:extLst>
                </a:gridCol>
                <a:gridCol w="1013997">
                  <a:extLst>
                    <a:ext uri="{9D8B030D-6E8A-4147-A177-3AD203B41FA5}">
                      <a16:colId xmlns:a16="http://schemas.microsoft.com/office/drawing/2014/main" val="3072777390"/>
                    </a:ext>
                  </a:extLst>
                </a:gridCol>
              </a:tblGrid>
              <a:tr h="201999">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Hipot:</a:t>
                      </a:r>
                    </a:p>
                  </a:txBody>
                  <a:tcPr marL="3758" marR="3758" marT="375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Final Test Voltage [V]</a:t>
                      </a:r>
                    </a:p>
                  </a:txBody>
                  <a:tcPr marL="3758" marR="3758" marT="375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Max Leakage (µA)</a:t>
                      </a:r>
                    </a:p>
                  </a:txBody>
                  <a:tcPr marL="3758" marR="3758" marT="375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Final Leakage (µA)</a:t>
                      </a:r>
                    </a:p>
                  </a:txBody>
                  <a:tcPr marL="3758" marR="3758" marT="375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32782261"/>
                  </a:ext>
                </a:extLst>
              </a:tr>
              <a:tr h="206696">
                <a:tc>
                  <a:txBody>
                    <a:bodyPr/>
                    <a:lstStyle/>
                    <a:p>
                      <a:pPr algn="ctr" fontAlgn="b"/>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3758" marR="3758" marT="375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3758" marR="3758" marT="375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3758" marR="3758" marT="375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3758" marR="3758" marT="375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934631"/>
                  </a:ext>
                </a:extLst>
              </a:tr>
              <a:tr h="216126">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Pole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100</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8494584"/>
                  </a:ext>
                </a:extLst>
              </a:tr>
              <a:tr h="15032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PHB01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3680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0.8</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1523093"/>
                  </a:ext>
                </a:extLst>
              </a:tr>
              <a:tr h="159721">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PHB02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3680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0.6</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9560213"/>
                  </a:ext>
                </a:extLst>
              </a:tr>
              <a:tr h="281860">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PHB03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3680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0.7</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9444087"/>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PHB04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3680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0.7</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74429056"/>
                  </a:ext>
                </a:extLst>
              </a:tr>
              <a:tr h="211394">
                <a:tc>
                  <a:txBody>
                    <a:bodyPr/>
                    <a:lstStyle/>
                    <a:p>
                      <a:pPr algn="ctr" rtl="0" fontAlgn="ctr"/>
                      <a:r>
                        <a:rPr lang="en-US" sz="800" b="1" i="0" u="none" strike="noStrike">
                          <a:solidFill>
                            <a:srgbClr val="000000"/>
                          </a:solidFill>
                          <a:effectLst/>
                          <a:latin typeface="Calibri" panose="020F0502020204030204" pitchFamily="34" charset="0"/>
                          <a:cs typeface="Calibri" panose="020F0502020204030204" pitchFamily="34" charset="0"/>
                        </a:rPr>
                        <a:t>LE IL Endshoe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0.1</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6111423"/>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0.1</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1433424"/>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IL Endshoe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389433"/>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38772001"/>
                  </a:ext>
                </a:extLst>
              </a:tr>
              <a:tr h="216093">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PHB01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34540031"/>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PHB02</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9610939"/>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PHB03</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0.1</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4593131"/>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PHB04</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7471774"/>
                  </a:ext>
                </a:extLst>
              </a:tr>
              <a:tr h="216093">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PHB01</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0.1</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42363249"/>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PHB02</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5287957"/>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PHB03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09828167"/>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PHB04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6188994"/>
                  </a:ext>
                </a:extLst>
              </a:tr>
              <a:tr h="216093">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IL Endshoe to LE OL Endshoe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39163527"/>
                  </a:ext>
                </a:extLst>
              </a:tr>
              <a:tr h="183209">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IL Endshoe to RE OL Endshoe</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525700"/>
                  </a:ext>
                </a:extLst>
              </a:tr>
            </a:tbl>
          </a:graphicData>
        </a:graphic>
      </p:graphicFrame>
      <p:graphicFrame>
        <p:nvGraphicFramePr>
          <p:cNvPr id="11" name="Table 10">
            <a:extLst>
              <a:ext uri="{FF2B5EF4-FFF2-40B4-BE49-F238E27FC236}">
                <a16:creationId xmlns:a16="http://schemas.microsoft.com/office/drawing/2014/main" id="{7AFE8D4D-6C60-3B62-98A1-227531208388}"/>
              </a:ext>
            </a:extLst>
          </p:cNvPr>
          <p:cNvGraphicFramePr>
            <a:graphicFrameLocks noGrp="1"/>
          </p:cNvGraphicFramePr>
          <p:nvPr>
            <p:extLst>
              <p:ext uri="{D42A27DB-BD31-4B8C-83A1-F6EECF244321}">
                <p14:modId xmlns:p14="http://schemas.microsoft.com/office/powerpoint/2010/main" val="3330152981"/>
              </p:ext>
            </p:extLst>
          </p:nvPr>
        </p:nvGraphicFramePr>
        <p:xfrm>
          <a:off x="505493" y="5492850"/>
          <a:ext cx="1944216" cy="628552"/>
        </p:xfrm>
        <a:graphic>
          <a:graphicData uri="http://schemas.openxmlformats.org/drawingml/2006/table">
            <a:tbl>
              <a:tblPr/>
              <a:tblGrid>
                <a:gridCol w="1338769">
                  <a:extLst>
                    <a:ext uri="{9D8B030D-6E8A-4147-A177-3AD203B41FA5}">
                      <a16:colId xmlns:a16="http://schemas.microsoft.com/office/drawing/2014/main" val="175163155"/>
                    </a:ext>
                  </a:extLst>
                </a:gridCol>
                <a:gridCol w="605447">
                  <a:extLst>
                    <a:ext uri="{9D8B030D-6E8A-4147-A177-3AD203B41FA5}">
                      <a16:colId xmlns:a16="http://schemas.microsoft.com/office/drawing/2014/main" val="3390220157"/>
                    </a:ext>
                  </a:extLst>
                </a:gridCol>
              </a:tblGrid>
              <a:tr h="209555">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Test Time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11/18/24 </a:t>
                      </a:r>
                    </a:p>
                    <a:p>
                      <a:pPr algn="ctr" fontAlgn="ctr"/>
                      <a:r>
                        <a:rPr lang="en-US" sz="800" b="0" i="0" u="none" strike="noStrike" dirty="0">
                          <a:solidFill>
                            <a:srgbClr val="000000"/>
                          </a:solidFill>
                          <a:effectLst/>
                          <a:latin typeface="Calibri" panose="020F0502020204030204" pitchFamily="34" charset="0"/>
                        </a:rPr>
                        <a:t>10 am</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90508246"/>
                  </a:ext>
                </a:extLst>
              </a:tr>
              <a:tr h="224197">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Room Temperature [F]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68.49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18776043"/>
                  </a:ext>
                </a:extLst>
              </a:tr>
              <a:tr h="150990">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Relative Humidity [%]: </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800" b="0" i="0" u="none" strike="noStrike" dirty="0">
                          <a:solidFill>
                            <a:srgbClr val="000000"/>
                          </a:solidFill>
                          <a:effectLst/>
                          <a:latin typeface="Calibri" panose="020F0502020204030204" pitchFamily="34" charset="0"/>
                        </a:rPr>
                        <a:t>48.1</a:t>
                      </a:r>
                      <a:endParaRPr lang="en-US" sz="8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4338558"/>
                  </a:ext>
                </a:extLst>
              </a:tr>
            </a:tbl>
          </a:graphicData>
        </a:graphic>
      </p:graphicFrame>
    </p:spTree>
    <p:extLst>
      <p:ext uri="{BB962C8B-B14F-4D97-AF65-F5344CB8AC3E}">
        <p14:creationId xmlns:p14="http://schemas.microsoft.com/office/powerpoint/2010/main" val="39869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3F9D-CCE9-441E-BD6B-DE6A60297335}"/>
              </a:ext>
            </a:extLst>
          </p:cNvPr>
          <p:cNvSpPr>
            <a:spLocks noGrp="1"/>
          </p:cNvSpPr>
          <p:nvPr>
            <p:ph type="title"/>
          </p:nvPr>
        </p:nvSpPr>
        <p:spPr>
          <a:xfrm>
            <a:off x="612000" y="180000"/>
            <a:ext cx="7920000" cy="720000"/>
          </a:xfrm>
        </p:spPr>
        <p:txBody>
          <a:bodyPr anchor="ctr">
            <a:normAutofit/>
          </a:bodyPr>
          <a:lstStyle/>
          <a:p>
            <a:r>
              <a:rPr lang="en-US" dirty="0"/>
              <a:t>QXFA165 Impulse Test</a:t>
            </a:r>
          </a:p>
        </p:txBody>
      </p:sp>
      <p:sp>
        <p:nvSpPr>
          <p:cNvPr id="4" name="Slide Number Placeholder 3">
            <a:extLst>
              <a:ext uri="{FF2B5EF4-FFF2-40B4-BE49-F238E27FC236}">
                <a16:creationId xmlns:a16="http://schemas.microsoft.com/office/drawing/2014/main" id="{0050AA8D-BBCA-48DC-A3A9-CD808CC0E026}"/>
              </a:ext>
            </a:extLst>
          </p:cNvPr>
          <p:cNvSpPr>
            <a:spLocks noGrp="1"/>
          </p:cNvSpPr>
          <p:nvPr>
            <p:ph type="sldNum" sz="quarter" idx="12"/>
          </p:nvPr>
        </p:nvSpPr>
        <p:spPr>
          <a:xfrm>
            <a:off x="8686800" y="6356350"/>
            <a:ext cx="360000" cy="360000"/>
          </a:xfrm>
        </p:spPr>
        <p:txBody>
          <a:bodyPr anchor="b">
            <a:normAutofit/>
          </a:bodyPr>
          <a:lstStyle/>
          <a:p>
            <a:pPr>
              <a:spcAft>
                <a:spcPts val="600"/>
              </a:spcAft>
            </a:pPr>
            <a:fld id="{BFDCA1C4-9514-7B4F-976F-D92F7E296653}" type="slidenum">
              <a:rPr lang="fr-FR" smtClean="0"/>
              <a:pPr>
                <a:spcAft>
                  <a:spcPts val="600"/>
                </a:spcAft>
              </a:pPr>
              <a:t>37</a:t>
            </a:fld>
            <a:endParaRPr lang="fr-FR"/>
          </a:p>
        </p:txBody>
      </p:sp>
      <p:sp>
        <p:nvSpPr>
          <p:cNvPr id="11" name="Footer Placeholder 4">
            <a:extLst>
              <a:ext uri="{FF2B5EF4-FFF2-40B4-BE49-F238E27FC236}">
                <a16:creationId xmlns:a16="http://schemas.microsoft.com/office/drawing/2014/main" id="{210D3314-1A51-4D44-9FA1-83E6BC71849E}"/>
              </a:ext>
            </a:extLst>
          </p:cNvPr>
          <p:cNvSpPr>
            <a:spLocks noGrp="1"/>
          </p:cNvSpPr>
          <p:nvPr>
            <p:ph type="ftr" sz="quarter" idx="3"/>
          </p:nvPr>
        </p:nvSpPr>
        <p:spPr>
          <a:xfrm>
            <a:off x="1981200" y="6356350"/>
            <a:ext cx="6550800" cy="360000"/>
          </a:xfrm>
        </p:spPr>
        <p:txBody>
          <a:bodyPr/>
          <a:lstStyle/>
          <a:p>
            <a:r>
              <a:rPr lang="en-US"/>
              <a:t>MQXFA20 Coils Acceptance Review  – December 12, 2024</a:t>
            </a:r>
            <a:endParaRPr lang="en-GB" dirty="0"/>
          </a:p>
        </p:txBody>
      </p:sp>
      <p:pic>
        <p:nvPicPr>
          <p:cNvPr id="6" name="Picture 5">
            <a:extLst>
              <a:ext uri="{FF2B5EF4-FFF2-40B4-BE49-F238E27FC236}">
                <a16:creationId xmlns:a16="http://schemas.microsoft.com/office/drawing/2014/main" id="{576B39A6-DDFE-512F-99D9-84C5487E28AF}"/>
              </a:ext>
            </a:extLst>
          </p:cNvPr>
          <p:cNvPicPr>
            <a:picLocks noChangeAspect="1"/>
          </p:cNvPicPr>
          <p:nvPr/>
        </p:nvPicPr>
        <p:blipFill>
          <a:blip r:embed="rId2"/>
          <a:stretch>
            <a:fillRect/>
          </a:stretch>
        </p:blipFill>
        <p:spPr>
          <a:xfrm>
            <a:off x="0" y="1542368"/>
            <a:ext cx="9144000" cy="3773263"/>
          </a:xfrm>
          <a:prstGeom prst="rect">
            <a:avLst/>
          </a:prstGeom>
        </p:spPr>
      </p:pic>
    </p:spTree>
    <p:extLst>
      <p:ext uri="{BB962C8B-B14F-4D97-AF65-F5344CB8AC3E}">
        <p14:creationId xmlns:p14="http://schemas.microsoft.com/office/powerpoint/2010/main" val="782323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6715-3ED9-414A-BBDC-2909D72DAB5C}"/>
              </a:ext>
            </a:extLst>
          </p:cNvPr>
          <p:cNvSpPr>
            <a:spLocks noGrp="1"/>
          </p:cNvSpPr>
          <p:nvPr>
            <p:ph type="title"/>
          </p:nvPr>
        </p:nvSpPr>
        <p:spPr/>
        <p:txBody>
          <a:bodyPr/>
          <a:lstStyle/>
          <a:p>
            <a:r>
              <a:rPr lang="en-US" dirty="0"/>
              <a:t>QXFA142 Hi-pot &amp; Electrical Checks</a:t>
            </a:r>
          </a:p>
        </p:txBody>
      </p:sp>
      <p:sp>
        <p:nvSpPr>
          <p:cNvPr id="4" name="Slide Number Placeholder 3">
            <a:extLst>
              <a:ext uri="{FF2B5EF4-FFF2-40B4-BE49-F238E27FC236}">
                <a16:creationId xmlns:a16="http://schemas.microsoft.com/office/drawing/2014/main" id="{EDCEFEF0-9CBB-469F-89AB-B08B2E9BA5C8}"/>
              </a:ext>
            </a:extLst>
          </p:cNvPr>
          <p:cNvSpPr>
            <a:spLocks noGrp="1"/>
          </p:cNvSpPr>
          <p:nvPr>
            <p:ph type="sldNum" sz="quarter" idx="12"/>
          </p:nvPr>
        </p:nvSpPr>
        <p:spPr/>
        <p:txBody>
          <a:bodyPr/>
          <a:lstStyle/>
          <a:p>
            <a:fld id="{BFDCA1C4-9514-7B4F-976F-D92F7E296653}" type="slidenum">
              <a:rPr lang="fr-FR" smtClean="0"/>
              <a:pPr/>
              <a:t>38</a:t>
            </a:fld>
            <a:endParaRPr lang="fr-FR"/>
          </a:p>
        </p:txBody>
      </p:sp>
      <p:sp>
        <p:nvSpPr>
          <p:cNvPr id="8" name="Footer Placeholder 4">
            <a:extLst>
              <a:ext uri="{FF2B5EF4-FFF2-40B4-BE49-F238E27FC236}">
                <a16:creationId xmlns:a16="http://schemas.microsoft.com/office/drawing/2014/main" id="{0DFF6FD1-F1DD-0A40-A993-BB1F35775505}"/>
              </a:ext>
            </a:extLst>
          </p:cNvPr>
          <p:cNvSpPr>
            <a:spLocks noGrp="1"/>
          </p:cNvSpPr>
          <p:nvPr>
            <p:ph type="ftr" sz="quarter" idx="3"/>
          </p:nvPr>
        </p:nvSpPr>
        <p:spPr>
          <a:xfrm>
            <a:off x="1981200" y="6356350"/>
            <a:ext cx="6550800" cy="360000"/>
          </a:xfrm>
        </p:spPr>
        <p:txBody>
          <a:bodyPr/>
          <a:lstStyle/>
          <a:p>
            <a:r>
              <a:rPr lang="en-US"/>
              <a:t>MQXFA20 Coils Acceptance Review  – December 12, 2024</a:t>
            </a:r>
            <a:endParaRPr lang="en-GB" dirty="0"/>
          </a:p>
        </p:txBody>
      </p:sp>
      <p:graphicFrame>
        <p:nvGraphicFramePr>
          <p:cNvPr id="5" name="Table 4">
            <a:extLst>
              <a:ext uri="{FF2B5EF4-FFF2-40B4-BE49-F238E27FC236}">
                <a16:creationId xmlns:a16="http://schemas.microsoft.com/office/drawing/2014/main" id="{C3811F6A-4EE0-952F-E231-4BE82CB9B438}"/>
              </a:ext>
            </a:extLst>
          </p:cNvPr>
          <p:cNvGraphicFramePr>
            <a:graphicFrameLocks noGrp="1"/>
          </p:cNvGraphicFramePr>
          <p:nvPr>
            <p:extLst>
              <p:ext uri="{D42A27DB-BD31-4B8C-83A1-F6EECF244321}">
                <p14:modId xmlns:p14="http://schemas.microsoft.com/office/powerpoint/2010/main" val="3247171078"/>
              </p:ext>
            </p:extLst>
          </p:nvPr>
        </p:nvGraphicFramePr>
        <p:xfrm>
          <a:off x="5165623" y="931971"/>
          <a:ext cx="3527953" cy="5251002"/>
        </p:xfrm>
        <a:graphic>
          <a:graphicData uri="http://schemas.openxmlformats.org/drawingml/2006/table">
            <a:tbl>
              <a:tblPr/>
              <a:tblGrid>
                <a:gridCol w="700338">
                  <a:extLst>
                    <a:ext uri="{9D8B030D-6E8A-4147-A177-3AD203B41FA5}">
                      <a16:colId xmlns:a16="http://schemas.microsoft.com/office/drawing/2014/main" val="3148371581"/>
                    </a:ext>
                  </a:extLst>
                </a:gridCol>
                <a:gridCol w="542762">
                  <a:extLst>
                    <a:ext uri="{9D8B030D-6E8A-4147-A177-3AD203B41FA5}">
                      <a16:colId xmlns:a16="http://schemas.microsoft.com/office/drawing/2014/main" val="3458153509"/>
                    </a:ext>
                  </a:extLst>
                </a:gridCol>
                <a:gridCol w="447142">
                  <a:extLst>
                    <a:ext uri="{9D8B030D-6E8A-4147-A177-3AD203B41FA5}">
                      <a16:colId xmlns:a16="http://schemas.microsoft.com/office/drawing/2014/main" val="3427935824"/>
                    </a:ext>
                  </a:extLst>
                </a:gridCol>
                <a:gridCol w="527495">
                  <a:extLst>
                    <a:ext uri="{9D8B030D-6E8A-4147-A177-3AD203B41FA5}">
                      <a16:colId xmlns:a16="http://schemas.microsoft.com/office/drawing/2014/main" val="953110568"/>
                    </a:ext>
                  </a:extLst>
                </a:gridCol>
                <a:gridCol w="548598">
                  <a:extLst>
                    <a:ext uri="{9D8B030D-6E8A-4147-A177-3AD203B41FA5}">
                      <a16:colId xmlns:a16="http://schemas.microsoft.com/office/drawing/2014/main" val="2692749707"/>
                    </a:ext>
                  </a:extLst>
                </a:gridCol>
                <a:gridCol w="380809">
                  <a:extLst>
                    <a:ext uri="{9D8B030D-6E8A-4147-A177-3AD203B41FA5}">
                      <a16:colId xmlns:a16="http://schemas.microsoft.com/office/drawing/2014/main" val="1930411260"/>
                    </a:ext>
                  </a:extLst>
                </a:gridCol>
                <a:gridCol w="380809">
                  <a:extLst>
                    <a:ext uri="{9D8B030D-6E8A-4147-A177-3AD203B41FA5}">
                      <a16:colId xmlns:a16="http://schemas.microsoft.com/office/drawing/2014/main" val="2385246978"/>
                    </a:ext>
                  </a:extLst>
                </a:gridCol>
              </a:tblGrid>
              <a:tr h="187956">
                <a:tc>
                  <a:txBody>
                    <a:bodyPr/>
                    <a:lstStyle/>
                    <a:p>
                      <a:pPr algn="ctr" rtl="0" fontAlgn="ctr"/>
                      <a:r>
                        <a:rPr lang="en-US" sz="800" b="1" i="0" u="none" strike="noStrike" dirty="0">
                          <a:solidFill>
                            <a:srgbClr val="000000"/>
                          </a:solidFill>
                          <a:effectLst/>
                          <a:latin typeface="Calibri" panose="020F0502020204030204" pitchFamily="34" charset="0"/>
                        </a:rPr>
                        <a:t>Measurement</a:t>
                      </a:r>
                    </a:p>
                  </a:txBody>
                  <a:tcPr marL="4333" marR="4333" marT="4333"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QXFA 142</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Average</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STD</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STD/AVG</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Min</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MAX</a:t>
                      </a:r>
                    </a:p>
                  </a:txBody>
                  <a:tcPr marL="4333" marR="4333" marT="4333"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0960293"/>
                  </a:ext>
                </a:extLst>
              </a:tr>
              <a:tr h="199703">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442653"/>
                  </a:ext>
                </a:extLst>
              </a:tr>
              <a:tr h="352417">
                <a:tc>
                  <a:txBody>
                    <a:bodyPr/>
                    <a:lstStyle/>
                    <a:p>
                      <a:pPr algn="ctr" rtl="0" fontAlgn="ctr"/>
                      <a:r>
                        <a:rPr lang="en-US" sz="800" b="1" i="0" u="none" strike="noStrike" dirty="0">
                          <a:solidFill>
                            <a:srgbClr val="000000"/>
                          </a:solidFill>
                          <a:effectLst/>
                          <a:latin typeface="Calibri" panose="020F0502020204030204" pitchFamily="34" charset="0"/>
                        </a:rPr>
                        <a:t>Coil R @1 A (m</a:t>
                      </a:r>
                      <a:r>
                        <a:rPr lang="el-GR" sz="800" b="1" i="0" u="none" strike="noStrike" dirty="0">
                          <a:solidFill>
                            <a:srgbClr val="000000"/>
                          </a:solidFill>
                          <a:effectLst/>
                          <a:latin typeface="Calibri" panose="020F0502020204030204" pitchFamily="34" charset="0"/>
                        </a:rPr>
                        <a:t>Ω)</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601.78</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605.90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4.55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0.01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595.73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614.75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51853905"/>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Ls @ 20 Hz (</a:t>
                      </a:r>
                      <a:r>
                        <a:rPr lang="en-US" sz="800" b="1" i="0" u="none" strike="noStrike" dirty="0" err="1">
                          <a:solidFill>
                            <a:srgbClr val="000000"/>
                          </a:solidFill>
                          <a:effectLst/>
                          <a:latin typeface="Calibri" panose="020F0502020204030204" pitchFamily="34" charset="0"/>
                        </a:rPr>
                        <a:t>mH</a:t>
                      </a:r>
                      <a:r>
                        <a:rPr lang="en-US" sz="800" b="1" i="0" u="none" strike="noStrike" dirty="0">
                          <a:solidFill>
                            <a:srgbClr val="000000"/>
                          </a:solidFill>
                          <a:effectLst/>
                          <a:latin typeface="Calibri" panose="020F0502020204030204" pitchFamily="34" charset="0"/>
                        </a:rPr>
                        <a:t>)</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4.8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4.86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4.56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6.29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60851614"/>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Q</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0.78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0.79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0.10</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0.73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1.28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8980781"/>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Ls @ 100 Hz (</a:t>
                      </a:r>
                      <a:r>
                        <a:rPr lang="en-US" sz="800" b="1" i="0" u="none" strike="noStrike" dirty="0" err="1">
                          <a:solidFill>
                            <a:srgbClr val="000000"/>
                          </a:solidFill>
                          <a:effectLst/>
                          <a:latin typeface="Calibri" panose="020F0502020204030204" pitchFamily="34" charset="0"/>
                        </a:rPr>
                        <a:t>mH</a:t>
                      </a:r>
                      <a:r>
                        <a:rPr lang="en-US" sz="800" b="1" i="0" u="none" strike="noStrike" dirty="0">
                          <a:solidFill>
                            <a:srgbClr val="000000"/>
                          </a:solidFill>
                          <a:effectLst/>
                          <a:latin typeface="Calibri" panose="020F0502020204030204" pitchFamily="34" charset="0"/>
                        </a:rPr>
                        <a:t>)</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3.32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3.43</a:t>
                      </a:r>
                    </a:p>
                  </a:txBody>
                  <a:tcPr marL="9525" marR="9525" marT="9525" marB="0" anchor="ctr">
                    <a:lnL>
                      <a:noFill/>
                    </a:lnL>
                    <a:lnR>
                      <a:noFill/>
                    </a:lnR>
                    <a:lnT>
                      <a:noFill/>
                    </a:lnT>
                    <a:lnB>
                      <a:noFill/>
                    </a:lnB>
                  </a:tcPr>
                </a:tc>
                <a:tc>
                  <a:txBody>
                    <a:bodyPr/>
                    <a:lstStyle/>
                    <a:p>
                      <a:pPr algn="ctr" rtl="0" fontAlgn="b"/>
                      <a:r>
                        <a:rPr lang="en-US" sz="800" b="0" i="0" u="none" strike="noStrike" dirty="0">
                          <a:solidFill>
                            <a:srgbClr val="000000"/>
                          </a:solidFill>
                          <a:effectLst/>
                          <a:latin typeface="Calibri" panose="020F0502020204030204" pitchFamily="34" charset="0"/>
                        </a:rPr>
                        <a:t>0.61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3.17</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6.24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7738621"/>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Q</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1.62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1.76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0.78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0.44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1.55</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5.44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9625576"/>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Ls @ 1 kHz (</a:t>
                      </a:r>
                      <a:r>
                        <a:rPr lang="en-US" sz="800" b="1" i="0" u="none" strike="noStrike" dirty="0" err="1">
                          <a:solidFill>
                            <a:srgbClr val="000000"/>
                          </a:solidFill>
                          <a:effectLst/>
                          <a:latin typeface="Calibri" panose="020F0502020204030204" pitchFamily="34" charset="0"/>
                        </a:rPr>
                        <a:t>mH</a:t>
                      </a:r>
                      <a:r>
                        <a:rPr lang="en-US" sz="800" b="1" i="0" u="none" strike="noStrike" dirty="0">
                          <a:solidFill>
                            <a:srgbClr val="000000"/>
                          </a:solidFill>
                          <a:effectLst/>
                          <a:latin typeface="Calibri" panose="020F0502020204030204" pitchFamily="34" charset="0"/>
                        </a:rPr>
                        <a:t>)</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1.92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2.06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0.79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0.38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1.85</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5.75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14043502"/>
                  </a:ext>
                </a:extLst>
              </a:tr>
              <a:tr h="270186">
                <a:tc>
                  <a:txBody>
                    <a:bodyPr/>
                    <a:lstStyle/>
                    <a:p>
                      <a:pPr algn="ctr" rtl="0" fontAlgn="ctr"/>
                      <a:r>
                        <a:rPr lang="en-US" sz="800" b="1" i="0" u="none" strike="noStrike" dirty="0">
                          <a:solidFill>
                            <a:srgbClr val="000000"/>
                          </a:solidFill>
                          <a:effectLst/>
                          <a:latin typeface="Calibri" panose="020F0502020204030204" pitchFamily="34" charset="0"/>
                        </a:rPr>
                        <a:t>Q</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2.08</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2.32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1.30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0.56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1.95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8.41</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681729"/>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VTA1 (m</a:t>
                      </a:r>
                      <a:r>
                        <a:rPr lang="el-GR" sz="800" b="1" i="0" u="none" strike="noStrike" dirty="0">
                          <a:solidFill>
                            <a:srgbClr val="000000"/>
                          </a:solidFill>
                          <a:effectLst/>
                          <a:latin typeface="Calibri" panose="020F0502020204030204" pitchFamily="34" charset="0"/>
                        </a:rPr>
                        <a:t>Ω)</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0.05</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0.32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0.28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0.87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0.02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0.98</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30124626"/>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VTA2</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0.09</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0.38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0.29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0.76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0518327"/>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VTB2</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601.24</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604.94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4.96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593.70</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614.70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22334232"/>
                  </a:ext>
                </a:extLst>
              </a:tr>
              <a:tr h="264312">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Calibri" panose="020F0502020204030204" pitchFamily="34" charset="0"/>
                        </a:rPr>
                        <a:t>VTB1</a:t>
                      </a:r>
                    </a:p>
                    <a:p>
                      <a:pPr algn="ctr" rtl="0" fontAlgn="ctr"/>
                      <a:endParaRPr lang="en-US" sz="800" b="1" i="0" u="none" strike="noStrike" dirty="0">
                        <a:solidFill>
                          <a:srgbClr val="000000"/>
                        </a:solidFill>
                        <a:effectLst/>
                        <a:latin typeface="Calibri" panose="020F0502020204030204" pitchFamily="34" charset="0"/>
                      </a:endParaRP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601.31</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dirty="0">
                          <a:solidFill>
                            <a:srgbClr val="000000"/>
                          </a:solidFill>
                          <a:effectLst/>
                          <a:latin typeface="Calibri" panose="020F0502020204030204" pitchFamily="34" charset="0"/>
                        </a:rPr>
                        <a:t>605.54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4.33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595.61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614.80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77636103"/>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VTA01 – VTA02</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0.04</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0.19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tcPr>
                </a:tc>
                <a:tc>
                  <a:txBody>
                    <a:bodyPr/>
                    <a:lstStyle/>
                    <a:p>
                      <a:pPr algn="ctr" rtl="0" fontAlgn="b"/>
                      <a:r>
                        <a:rPr lang="en-US" sz="800" b="0" i="0" u="none" strike="noStrike" dirty="0">
                          <a:solidFill>
                            <a:srgbClr val="000000"/>
                          </a:solidFill>
                          <a:effectLst/>
                          <a:latin typeface="Calibri" panose="020F0502020204030204" pitchFamily="34" charset="0"/>
                        </a:rPr>
                        <a:t>1.64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0.00</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0.80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4913323"/>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VTB02 – VTB01</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0.07</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0.09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0.05</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0.51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5193735"/>
                  </a:ext>
                </a:extLst>
              </a:tr>
              <a:tr h="270186">
                <a:tc>
                  <a:txBody>
                    <a:bodyPr/>
                    <a:lstStyle/>
                    <a:p>
                      <a:pPr algn="ctr" rtl="0" fontAlgn="ctr"/>
                      <a:r>
                        <a:rPr lang="en-US" sz="800" b="1" i="0" u="none" strike="noStrike" dirty="0">
                          <a:solidFill>
                            <a:srgbClr val="000000"/>
                          </a:solidFill>
                          <a:effectLst/>
                          <a:latin typeface="Calibri" panose="020F0502020204030204" pitchFamily="34" charset="0"/>
                        </a:rPr>
                        <a:t>VTB01-VTA01</a:t>
                      </a:r>
                    </a:p>
                    <a:p>
                      <a:pPr algn="ctr" rtl="0" fontAlgn="ctr"/>
                      <a:endParaRPr lang="en-US" sz="800" b="1" i="0" u="none" strike="noStrike" dirty="0">
                        <a:solidFill>
                          <a:srgbClr val="000000"/>
                        </a:solidFill>
                        <a:effectLst/>
                        <a:latin typeface="Calibri" panose="020F0502020204030204" pitchFamily="34" charset="0"/>
                      </a:endParaRP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601.26</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800" b="0" i="0" u="none" strike="noStrike" dirty="0">
                          <a:solidFill>
                            <a:srgbClr val="000000"/>
                          </a:solidFill>
                          <a:effectLst/>
                          <a:latin typeface="Calibri" panose="020F0502020204030204" pitchFamily="34" charset="0"/>
                        </a:rPr>
                        <a:t>607.76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1.86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0.00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605.52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610.22</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354621"/>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QHB1</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a:solidFill>
                            <a:srgbClr val="000000"/>
                          </a:solidFill>
                          <a:effectLst/>
                          <a:latin typeface="Calibri" panose="020F0502020204030204" pitchFamily="34" charset="0"/>
                        </a:rPr>
                        <a:t>1.82</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n-US" sz="800" b="0" i="0" u="none" strike="noStrike" dirty="0">
                          <a:solidFill>
                            <a:srgbClr val="000000"/>
                          </a:solidFill>
                          <a:effectLst/>
                          <a:latin typeface="Calibri" panose="020F0502020204030204" pitchFamily="34" charset="0"/>
                        </a:rPr>
                        <a:t>1.96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0.15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0.08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1.61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2.20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83217558"/>
                  </a:ext>
                </a:extLst>
              </a:tr>
              <a:tr h="264312">
                <a:tc>
                  <a:txBody>
                    <a:bodyPr/>
                    <a:lstStyle/>
                    <a:p>
                      <a:pPr algn="ctr" rtl="0" fontAlgn="ctr"/>
                      <a:r>
                        <a:rPr lang="en-US" sz="800" b="1" i="0" u="none" strike="noStrike">
                          <a:solidFill>
                            <a:srgbClr val="000000"/>
                          </a:solidFill>
                          <a:effectLst/>
                          <a:latin typeface="Calibri" panose="020F0502020204030204" pitchFamily="34" charset="0"/>
                        </a:rPr>
                        <a:t>QHB2</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1.92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1.98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1.65</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2.21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65903228"/>
                  </a:ext>
                </a:extLst>
              </a:tr>
              <a:tr h="264312">
                <a:tc>
                  <a:txBody>
                    <a:bodyPr/>
                    <a:lstStyle/>
                    <a:p>
                      <a:pPr algn="ctr" rtl="0" fontAlgn="ctr"/>
                      <a:r>
                        <a:rPr lang="en-US" sz="800" b="1" i="0" u="none" strike="noStrike">
                          <a:solidFill>
                            <a:srgbClr val="000000"/>
                          </a:solidFill>
                          <a:effectLst/>
                          <a:latin typeface="Calibri" panose="020F0502020204030204" pitchFamily="34" charset="0"/>
                        </a:rPr>
                        <a:t>QHB3</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1.86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1.98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1.62</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2.22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5069630"/>
                  </a:ext>
                </a:extLst>
              </a:tr>
              <a:tr h="270186">
                <a:tc>
                  <a:txBody>
                    <a:bodyPr/>
                    <a:lstStyle/>
                    <a:p>
                      <a:pPr algn="ctr" rtl="0" fontAlgn="ctr"/>
                      <a:r>
                        <a:rPr lang="en-US" sz="800" b="1" i="0" u="none" strike="noStrike" dirty="0">
                          <a:solidFill>
                            <a:srgbClr val="000000"/>
                          </a:solidFill>
                          <a:effectLst/>
                          <a:latin typeface="Calibri" panose="020F0502020204030204" pitchFamily="34" charset="0"/>
                        </a:rPr>
                        <a:t>QHB4</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1.89</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800" b="0" i="0" u="none" strike="noStrike" dirty="0">
                          <a:solidFill>
                            <a:srgbClr val="000000"/>
                          </a:solidFill>
                          <a:effectLst/>
                          <a:latin typeface="Calibri" panose="020F0502020204030204" pitchFamily="34" charset="0"/>
                        </a:rPr>
                        <a:t>1.97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0.14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1.61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Calibri" panose="020F0502020204030204" pitchFamily="34" charset="0"/>
                        </a:rPr>
                        <a:t>2.23</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655059"/>
                  </a:ext>
                </a:extLst>
              </a:tr>
            </a:tbl>
          </a:graphicData>
        </a:graphic>
      </p:graphicFrame>
      <p:graphicFrame>
        <p:nvGraphicFramePr>
          <p:cNvPr id="6" name="Table 5">
            <a:extLst>
              <a:ext uri="{FF2B5EF4-FFF2-40B4-BE49-F238E27FC236}">
                <a16:creationId xmlns:a16="http://schemas.microsoft.com/office/drawing/2014/main" id="{5011BCFD-579D-8AAD-F820-6A0DC7446AB9}"/>
              </a:ext>
            </a:extLst>
          </p:cNvPr>
          <p:cNvGraphicFramePr>
            <a:graphicFrameLocks noGrp="1"/>
          </p:cNvGraphicFramePr>
          <p:nvPr>
            <p:extLst>
              <p:ext uri="{D42A27DB-BD31-4B8C-83A1-F6EECF244321}">
                <p14:modId xmlns:p14="http://schemas.microsoft.com/office/powerpoint/2010/main" val="401037973"/>
              </p:ext>
            </p:extLst>
          </p:nvPr>
        </p:nvGraphicFramePr>
        <p:xfrm>
          <a:off x="505493" y="931971"/>
          <a:ext cx="4464496" cy="4373548"/>
        </p:xfrm>
        <a:graphic>
          <a:graphicData uri="http://schemas.openxmlformats.org/drawingml/2006/table">
            <a:tbl>
              <a:tblPr/>
              <a:tblGrid>
                <a:gridCol w="1440160">
                  <a:extLst>
                    <a:ext uri="{9D8B030D-6E8A-4147-A177-3AD203B41FA5}">
                      <a16:colId xmlns:a16="http://schemas.microsoft.com/office/drawing/2014/main" val="2440943247"/>
                    </a:ext>
                  </a:extLst>
                </a:gridCol>
                <a:gridCol w="1047409">
                  <a:extLst>
                    <a:ext uri="{9D8B030D-6E8A-4147-A177-3AD203B41FA5}">
                      <a16:colId xmlns:a16="http://schemas.microsoft.com/office/drawing/2014/main" val="2678009671"/>
                    </a:ext>
                  </a:extLst>
                </a:gridCol>
                <a:gridCol w="962930">
                  <a:extLst>
                    <a:ext uri="{9D8B030D-6E8A-4147-A177-3AD203B41FA5}">
                      <a16:colId xmlns:a16="http://schemas.microsoft.com/office/drawing/2014/main" val="2202308458"/>
                    </a:ext>
                  </a:extLst>
                </a:gridCol>
                <a:gridCol w="1013997">
                  <a:extLst>
                    <a:ext uri="{9D8B030D-6E8A-4147-A177-3AD203B41FA5}">
                      <a16:colId xmlns:a16="http://schemas.microsoft.com/office/drawing/2014/main" val="3072777390"/>
                    </a:ext>
                  </a:extLst>
                </a:gridCol>
              </a:tblGrid>
              <a:tr h="201999">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Hipot:</a:t>
                      </a:r>
                    </a:p>
                  </a:txBody>
                  <a:tcPr marL="3758" marR="3758" marT="375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Final Test Voltage [V]</a:t>
                      </a:r>
                    </a:p>
                  </a:txBody>
                  <a:tcPr marL="3758" marR="3758" marT="375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Max Leakage (µA)</a:t>
                      </a:r>
                    </a:p>
                  </a:txBody>
                  <a:tcPr marL="3758" marR="3758" marT="375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Final Leakage (µA)</a:t>
                      </a:r>
                    </a:p>
                  </a:txBody>
                  <a:tcPr marL="3758" marR="3758" marT="375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32782261"/>
                  </a:ext>
                </a:extLst>
              </a:tr>
              <a:tr h="206696">
                <a:tc>
                  <a:txBody>
                    <a:bodyPr/>
                    <a:lstStyle/>
                    <a:p>
                      <a:pPr algn="ctr" fontAlgn="b"/>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3758" marR="3758" marT="375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3758" marR="3758" marT="375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3758" marR="3758" marT="375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3758" marR="3758" marT="375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934631"/>
                  </a:ext>
                </a:extLst>
              </a:tr>
              <a:tr h="216126">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Pole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100</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8494584"/>
                  </a:ext>
                </a:extLst>
              </a:tr>
              <a:tr h="15032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PHB01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3680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0.6</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1523093"/>
                  </a:ext>
                </a:extLst>
              </a:tr>
              <a:tr h="159721">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PHB02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3680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0.7</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9560213"/>
                  </a:ext>
                </a:extLst>
              </a:tr>
              <a:tr h="281860">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PHB03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3680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0.5</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9444087"/>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PHB04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3680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0.6</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74429056"/>
                  </a:ext>
                </a:extLst>
              </a:tr>
              <a:tr h="211394">
                <a:tc>
                  <a:txBody>
                    <a:bodyPr/>
                    <a:lstStyle/>
                    <a:p>
                      <a:pPr algn="ctr" rtl="0" fontAlgn="ctr"/>
                      <a:r>
                        <a:rPr lang="en-US" sz="800" b="1" i="0" u="none" strike="noStrike">
                          <a:solidFill>
                            <a:srgbClr val="000000"/>
                          </a:solidFill>
                          <a:effectLst/>
                          <a:latin typeface="Calibri" panose="020F0502020204030204" pitchFamily="34" charset="0"/>
                          <a:cs typeface="Calibri" panose="020F0502020204030204" pitchFamily="34" charset="0"/>
                        </a:rPr>
                        <a:t>LE IL Endshoe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6111423"/>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1433424"/>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IL Endshoe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389433"/>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38772001"/>
                  </a:ext>
                </a:extLst>
              </a:tr>
              <a:tr h="216093">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PHB01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34540031"/>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PHB02</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9610939"/>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PHB03</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4593131"/>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PHB04</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7471774"/>
                  </a:ext>
                </a:extLst>
              </a:tr>
              <a:tr h="216093">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PHB01</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42363249"/>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PHB02</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0.1</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5287957"/>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PHB03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09828167"/>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PHB04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6188994"/>
                  </a:ext>
                </a:extLst>
              </a:tr>
              <a:tr h="216093">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IL Endshoe to LE OL Endshoe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39163527"/>
                  </a:ext>
                </a:extLst>
              </a:tr>
              <a:tr h="183209">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IL Endshoe to RE OL Endshoe</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525700"/>
                  </a:ext>
                </a:extLst>
              </a:tr>
            </a:tbl>
          </a:graphicData>
        </a:graphic>
      </p:graphicFrame>
      <p:graphicFrame>
        <p:nvGraphicFramePr>
          <p:cNvPr id="11" name="Table 10">
            <a:extLst>
              <a:ext uri="{FF2B5EF4-FFF2-40B4-BE49-F238E27FC236}">
                <a16:creationId xmlns:a16="http://schemas.microsoft.com/office/drawing/2014/main" id="{CDA55D85-2E98-9066-3418-DAADA91B254F}"/>
              </a:ext>
            </a:extLst>
          </p:cNvPr>
          <p:cNvGraphicFramePr>
            <a:graphicFrameLocks noGrp="1"/>
          </p:cNvGraphicFramePr>
          <p:nvPr>
            <p:extLst>
              <p:ext uri="{D42A27DB-BD31-4B8C-83A1-F6EECF244321}">
                <p14:modId xmlns:p14="http://schemas.microsoft.com/office/powerpoint/2010/main" val="2641896656"/>
              </p:ext>
            </p:extLst>
          </p:nvPr>
        </p:nvGraphicFramePr>
        <p:xfrm>
          <a:off x="505493" y="5492850"/>
          <a:ext cx="1944216" cy="628552"/>
        </p:xfrm>
        <a:graphic>
          <a:graphicData uri="http://schemas.openxmlformats.org/drawingml/2006/table">
            <a:tbl>
              <a:tblPr/>
              <a:tblGrid>
                <a:gridCol w="1338769">
                  <a:extLst>
                    <a:ext uri="{9D8B030D-6E8A-4147-A177-3AD203B41FA5}">
                      <a16:colId xmlns:a16="http://schemas.microsoft.com/office/drawing/2014/main" val="175163155"/>
                    </a:ext>
                  </a:extLst>
                </a:gridCol>
                <a:gridCol w="605447">
                  <a:extLst>
                    <a:ext uri="{9D8B030D-6E8A-4147-A177-3AD203B41FA5}">
                      <a16:colId xmlns:a16="http://schemas.microsoft.com/office/drawing/2014/main" val="3390220157"/>
                    </a:ext>
                  </a:extLst>
                </a:gridCol>
              </a:tblGrid>
              <a:tr h="209555">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Test Time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11/22/24 </a:t>
                      </a:r>
                    </a:p>
                    <a:p>
                      <a:pPr algn="ctr" fontAlgn="ctr"/>
                      <a:r>
                        <a:rPr lang="en-US" sz="800" b="0" i="0" u="none" strike="noStrike" dirty="0">
                          <a:solidFill>
                            <a:srgbClr val="000000"/>
                          </a:solidFill>
                          <a:effectLst/>
                          <a:latin typeface="Calibri" panose="020F0502020204030204" pitchFamily="34" charset="0"/>
                        </a:rPr>
                        <a:t>10 am</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90508246"/>
                  </a:ext>
                </a:extLst>
              </a:tr>
              <a:tr h="224197">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Room Temperature [F]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69.4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18776043"/>
                  </a:ext>
                </a:extLst>
              </a:tr>
              <a:tr h="150990">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Relative Humidity [%]: </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800" b="0" i="0" u="none" strike="noStrike" dirty="0">
                          <a:solidFill>
                            <a:srgbClr val="000000"/>
                          </a:solidFill>
                          <a:effectLst/>
                          <a:latin typeface="Calibri" panose="020F0502020204030204" pitchFamily="34" charset="0"/>
                        </a:rPr>
                        <a:t>32.8</a:t>
                      </a:r>
                      <a:endParaRPr lang="en-US" sz="8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4338558"/>
                  </a:ext>
                </a:extLst>
              </a:tr>
            </a:tbl>
          </a:graphicData>
        </a:graphic>
      </p:graphicFrame>
    </p:spTree>
    <p:extLst>
      <p:ext uri="{BB962C8B-B14F-4D97-AF65-F5344CB8AC3E}">
        <p14:creationId xmlns:p14="http://schemas.microsoft.com/office/powerpoint/2010/main" val="1506693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3F9D-CCE9-441E-BD6B-DE6A60297335}"/>
              </a:ext>
            </a:extLst>
          </p:cNvPr>
          <p:cNvSpPr>
            <a:spLocks noGrp="1"/>
          </p:cNvSpPr>
          <p:nvPr>
            <p:ph type="title"/>
          </p:nvPr>
        </p:nvSpPr>
        <p:spPr>
          <a:xfrm>
            <a:off x="612000" y="180000"/>
            <a:ext cx="7920000" cy="720000"/>
          </a:xfrm>
        </p:spPr>
        <p:txBody>
          <a:bodyPr anchor="ctr">
            <a:normAutofit/>
          </a:bodyPr>
          <a:lstStyle/>
          <a:p>
            <a:r>
              <a:rPr lang="en-US" dirty="0"/>
              <a:t>QXFA142 Impulse Test</a:t>
            </a:r>
          </a:p>
        </p:txBody>
      </p:sp>
      <p:sp>
        <p:nvSpPr>
          <p:cNvPr id="4" name="Slide Number Placeholder 3">
            <a:extLst>
              <a:ext uri="{FF2B5EF4-FFF2-40B4-BE49-F238E27FC236}">
                <a16:creationId xmlns:a16="http://schemas.microsoft.com/office/drawing/2014/main" id="{0050AA8D-BBCA-48DC-A3A9-CD808CC0E026}"/>
              </a:ext>
            </a:extLst>
          </p:cNvPr>
          <p:cNvSpPr>
            <a:spLocks noGrp="1"/>
          </p:cNvSpPr>
          <p:nvPr>
            <p:ph type="sldNum" sz="quarter" idx="12"/>
          </p:nvPr>
        </p:nvSpPr>
        <p:spPr>
          <a:xfrm>
            <a:off x="8686800" y="6356350"/>
            <a:ext cx="360000" cy="360000"/>
          </a:xfrm>
        </p:spPr>
        <p:txBody>
          <a:bodyPr anchor="b">
            <a:normAutofit/>
          </a:bodyPr>
          <a:lstStyle/>
          <a:p>
            <a:pPr>
              <a:spcAft>
                <a:spcPts val="600"/>
              </a:spcAft>
            </a:pPr>
            <a:fld id="{BFDCA1C4-9514-7B4F-976F-D92F7E296653}" type="slidenum">
              <a:rPr lang="fr-FR" smtClean="0"/>
              <a:pPr>
                <a:spcAft>
                  <a:spcPts val="600"/>
                </a:spcAft>
              </a:pPr>
              <a:t>39</a:t>
            </a:fld>
            <a:endParaRPr lang="fr-FR"/>
          </a:p>
        </p:txBody>
      </p:sp>
      <p:sp>
        <p:nvSpPr>
          <p:cNvPr id="11" name="Footer Placeholder 4">
            <a:extLst>
              <a:ext uri="{FF2B5EF4-FFF2-40B4-BE49-F238E27FC236}">
                <a16:creationId xmlns:a16="http://schemas.microsoft.com/office/drawing/2014/main" id="{210D3314-1A51-4D44-9FA1-83E6BC71849E}"/>
              </a:ext>
            </a:extLst>
          </p:cNvPr>
          <p:cNvSpPr>
            <a:spLocks noGrp="1"/>
          </p:cNvSpPr>
          <p:nvPr>
            <p:ph type="ftr" sz="quarter" idx="3"/>
          </p:nvPr>
        </p:nvSpPr>
        <p:spPr>
          <a:xfrm>
            <a:off x="1981200" y="6356350"/>
            <a:ext cx="6550800" cy="360000"/>
          </a:xfrm>
        </p:spPr>
        <p:txBody>
          <a:bodyPr/>
          <a:lstStyle/>
          <a:p>
            <a:r>
              <a:rPr lang="en-US"/>
              <a:t>MQXFA20 Coils Acceptance Review  – December 12, 2024</a:t>
            </a:r>
            <a:endParaRPr lang="en-GB" dirty="0"/>
          </a:p>
        </p:txBody>
      </p:sp>
      <p:pic>
        <p:nvPicPr>
          <p:cNvPr id="6" name="Picture 5">
            <a:extLst>
              <a:ext uri="{FF2B5EF4-FFF2-40B4-BE49-F238E27FC236}">
                <a16:creationId xmlns:a16="http://schemas.microsoft.com/office/drawing/2014/main" id="{69878FB1-4124-51BA-1568-630D76113872}"/>
              </a:ext>
            </a:extLst>
          </p:cNvPr>
          <p:cNvPicPr>
            <a:picLocks noChangeAspect="1"/>
          </p:cNvPicPr>
          <p:nvPr/>
        </p:nvPicPr>
        <p:blipFill>
          <a:blip r:embed="rId2"/>
          <a:stretch>
            <a:fillRect/>
          </a:stretch>
        </p:blipFill>
        <p:spPr>
          <a:xfrm>
            <a:off x="0" y="1536482"/>
            <a:ext cx="9144000" cy="3785036"/>
          </a:xfrm>
          <a:prstGeom prst="rect">
            <a:avLst/>
          </a:prstGeom>
        </p:spPr>
      </p:pic>
    </p:spTree>
    <p:extLst>
      <p:ext uri="{BB962C8B-B14F-4D97-AF65-F5344CB8AC3E}">
        <p14:creationId xmlns:p14="http://schemas.microsoft.com/office/powerpoint/2010/main" val="311400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01261D-E904-4C5C-B3BA-EB9D5DFD6BDF}"/>
              </a:ext>
            </a:extLst>
          </p:cNvPr>
          <p:cNvSpPr>
            <a:spLocks noGrp="1"/>
          </p:cNvSpPr>
          <p:nvPr>
            <p:ph type="ftr" sz="quarter" idx="3"/>
          </p:nvPr>
        </p:nvSpPr>
        <p:spPr/>
        <p:txBody>
          <a:bodyPr/>
          <a:lstStyle/>
          <a:p>
            <a:r>
              <a:rPr lang="en-US"/>
              <a:t>MQXFA20 Coils Acceptance Review  – December 12, 2024</a:t>
            </a:r>
            <a:endParaRPr lang="en-GB" dirty="0"/>
          </a:p>
        </p:txBody>
      </p:sp>
      <p:sp>
        <p:nvSpPr>
          <p:cNvPr id="2" name="Title 1">
            <a:extLst>
              <a:ext uri="{FF2B5EF4-FFF2-40B4-BE49-F238E27FC236}">
                <a16:creationId xmlns:a16="http://schemas.microsoft.com/office/drawing/2014/main" id="{7714E457-3F24-45FA-95DC-0957EB93A56C}"/>
              </a:ext>
            </a:extLst>
          </p:cNvPr>
          <p:cNvSpPr>
            <a:spLocks noGrp="1"/>
          </p:cNvSpPr>
          <p:nvPr>
            <p:ph type="title"/>
          </p:nvPr>
        </p:nvSpPr>
        <p:spPr/>
        <p:txBody>
          <a:bodyPr/>
          <a:lstStyle/>
          <a:p>
            <a:r>
              <a:rPr lang="en-US" dirty="0"/>
              <a:t>QXFA121 DR’s</a:t>
            </a:r>
          </a:p>
        </p:txBody>
      </p:sp>
      <p:graphicFrame>
        <p:nvGraphicFramePr>
          <p:cNvPr id="6" name="Content Placeholder 5">
            <a:extLst>
              <a:ext uri="{FF2B5EF4-FFF2-40B4-BE49-F238E27FC236}">
                <a16:creationId xmlns:a16="http://schemas.microsoft.com/office/drawing/2014/main" id="{EB55BD07-B5F5-4D55-B791-ED07C54AB672}"/>
              </a:ext>
            </a:extLst>
          </p:cNvPr>
          <p:cNvGraphicFramePr>
            <a:graphicFrameLocks noGrp="1"/>
          </p:cNvGraphicFramePr>
          <p:nvPr>
            <p:ph idx="1"/>
            <p:extLst>
              <p:ext uri="{D42A27DB-BD31-4B8C-83A1-F6EECF244321}">
                <p14:modId xmlns:p14="http://schemas.microsoft.com/office/powerpoint/2010/main" val="21363227"/>
              </p:ext>
            </p:extLst>
          </p:nvPr>
        </p:nvGraphicFramePr>
        <p:xfrm>
          <a:off x="612000" y="1219201"/>
          <a:ext cx="8208472" cy="3794939"/>
        </p:xfrm>
        <a:graphic>
          <a:graphicData uri="http://schemas.openxmlformats.org/drawingml/2006/table">
            <a:tbl>
              <a:tblPr/>
              <a:tblGrid>
                <a:gridCol w="1343012">
                  <a:extLst>
                    <a:ext uri="{9D8B030D-6E8A-4147-A177-3AD203B41FA5}">
                      <a16:colId xmlns:a16="http://schemas.microsoft.com/office/drawing/2014/main" val="1010575230"/>
                    </a:ext>
                  </a:extLst>
                </a:gridCol>
                <a:gridCol w="2184940">
                  <a:extLst>
                    <a:ext uri="{9D8B030D-6E8A-4147-A177-3AD203B41FA5}">
                      <a16:colId xmlns:a16="http://schemas.microsoft.com/office/drawing/2014/main" val="25379173"/>
                    </a:ext>
                  </a:extLst>
                </a:gridCol>
                <a:gridCol w="2088232">
                  <a:extLst>
                    <a:ext uri="{9D8B030D-6E8A-4147-A177-3AD203B41FA5}">
                      <a16:colId xmlns:a16="http://schemas.microsoft.com/office/drawing/2014/main" val="2863937579"/>
                    </a:ext>
                  </a:extLst>
                </a:gridCol>
                <a:gridCol w="2592288">
                  <a:extLst>
                    <a:ext uri="{9D8B030D-6E8A-4147-A177-3AD203B41FA5}">
                      <a16:colId xmlns:a16="http://schemas.microsoft.com/office/drawing/2014/main" val="2717843156"/>
                    </a:ext>
                  </a:extLst>
                </a:gridCol>
              </a:tblGrid>
              <a:tr h="259570">
                <a:tc>
                  <a:txBody>
                    <a:bodyPr/>
                    <a:lstStyle/>
                    <a:p>
                      <a:pPr algn="ctr"/>
                      <a:r>
                        <a:rPr lang="en-US" sz="1400" b="1" dirty="0"/>
                        <a:t>DR Number</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Description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Disposition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Impact/Corrective Action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extLst>
                  <a:ext uri="{0D108BD9-81ED-4DB2-BD59-A6C34878D82A}">
                    <a16:rowId xmlns:a16="http://schemas.microsoft.com/office/drawing/2014/main" val="1310986574"/>
                  </a:ext>
                </a:extLst>
              </a:tr>
              <a:tr h="9421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2"/>
                        </a:rPr>
                        <a:t>11960</a:t>
                      </a:r>
                      <a:r>
                        <a:rPr lang="en-US" sz="1400" dirty="0"/>
                        <a:t> Reaction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While inspecting the coil ID before reaction, 2 gaps between cable turns were observed.</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t>Resume coil fabrication.</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400" i="0" dirty="0">
                        <a:solidFill>
                          <a:schemeClr val="tx1"/>
                        </a:solidFill>
                      </a:endParaRPr>
                    </a:p>
                    <a:p>
                      <a:r>
                        <a:rPr lang="en-US" sz="1400" i="0" dirty="0">
                          <a:solidFill>
                            <a:schemeClr val="tx1"/>
                          </a:solidFill>
                        </a:rPr>
                        <a:t>Impact: none.</a:t>
                      </a:r>
                    </a:p>
                    <a:p>
                      <a:endParaRPr lang="en-US" sz="1400" i="0" dirty="0">
                        <a:solidFill>
                          <a:schemeClr val="tx1"/>
                        </a:solidFill>
                      </a:endParaRPr>
                    </a:p>
                    <a:p>
                      <a:r>
                        <a:rPr lang="en-US" sz="1400" i="0" dirty="0">
                          <a:solidFill>
                            <a:schemeClr val="tx1"/>
                          </a:solidFill>
                        </a:rPr>
                        <a:t>Corrective action: </a:t>
                      </a:r>
                      <a:r>
                        <a:rPr lang="en-US" sz="1400" dirty="0"/>
                        <a:t>none. </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5728119"/>
                  </a:ext>
                </a:extLst>
              </a:tr>
              <a:tr h="18336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3"/>
                        </a:rPr>
                        <a:t>1</a:t>
                      </a:r>
                      <a:r>
                        <a:rPr lang="en-US" sz="1400" dirty="0">
                          <a:hlinkClick r:id="rId4"/>
                        </a:rPr>
                        <a:t>11968</a:t>
                      </a:r>
                      <a:r>
                        <a:rPr lang="en-US" sz="1400" dirty="0"/>
                        <a:t> Impreg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9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During the removal process of the LE mandrel block, the reacted lead was bumped by the technician's wrist. </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9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Continue with lead soldering per the traveler and subsequent steps. The coil will be epoxy impregnated and quarantined. Additional analysis and cable tests are planned in order to determine if the coil will be taken out of quarantine and shipped to LBNL.</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9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Corrective action: Added tapped holes in LE mandrel blocks to use jack screws during removal. Machined LE mandrel block tabs by 10 mils on each side.  Developed procedure and updated traveler for LE mandrel block removal. Impact: coil on hold.</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99"/>
                    </a:solidFill>
                  </a:tcPr>
                </a:tc>
                <a:extLst>
                  <a:ext uri="{0D108BD9-81ED-4DB2-BD59-A6C34878D82A}">
                    <a16:rowId xmlns:a16="http://schemas.microsoft.com/office/drawing/2014/main" val="1618189535"/>
                  </a:ext>
                </a:extLst>
              </a:tr>
            </a:tbl>
          </a:graphicData>
        </a:graphic>
      </p:graphicFrame>
      <p:sp>
        <p:nvSpPr>
          <p:cNvPr id="4" name="Slide Number Placeholder 3">
            <a:extLst>
              <a:ext uri="{FF2B5EF4-FFF2-40B4-BE49-F238E27FC236}">
                <a16:creationId xmlns:a16="http://schemas.microsoft.com/office/drawing/2014/main" id="{4C6F4A69-BEA0-4AC4-923A-66011EDEC85A}"/>
              </a:ext>
            </a:extLst>
          </p:cNvPr>
          <p:cNvSpPr>
            <a:spLocks noGrp="1"/>
          </p:cNvSpPr>
          <p:nvPr>
            <p:ph type="sldNum" sz="quarter" idx="12"/>
          </p:nvPr>
        </p:nvSpPr>
        <p:spPr/>
        <p:txBody>
          <a:bodyPr/>
          <a:lstStyle/>
          <a:p>
            <a:fld id="{BFDCA1C4-9514-7B4F-976F-D92F7E296653}" type="slidenum">
              <a:rPr lang="fr-FR" smtClean="0"/>
              <a:pPr/>
              <a:t>4</a:t>
            </a:fld>
            <a:endParaRPr lang="fr-FR"/>
          </a:p>
        </p:txBody>
      </p:sp>
      <p:graphicFrame>
        <p:nvGraphicFramePr>
          <p:cNvPr id="7" name="Table 7">
            <a:extLst>
              <a:ext uri="{FF2B5EF4-FFF2-40B4-BE49-F238E27FC236}">
                <a16:creationId xmlns:a16="http://schemas.microsoft.com/office/drawing/2014/main" id="{28B6E40C-C91E-4856-AE3C-12C6E7BAB3F9}"/>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Minor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8" name="Rectangle 7">
            <a:extLst>
              <a:ext uri="{FF2B5EF4-FFF2-40B4-BE49-F238E27FC236}">
                <a16:creationId xmlns:a16="http://schemas.microsoft.com/office/drawing/2014/main" id="{CAF3B74B-FC32-4B81-97BB-51D1B05DE567}"/>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Tree>
    <p:extLst>
      <p:ext uri="{BB962C8B-B14F-4D97-AF65-F5344CB8AC3E}">
        <p14:creationId xmlns:p14="http://schemas.microsoft.com/office/powerpoint/2010/main" val="494918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6715-3ED9-414A-BBDC-2909D72DAB5C}"/>
              </a:ext>
            </a:extLst>
          </p:cNvPr>
          <p:cNvSpPr>
            <a:spLocks noGrp="1"/>
          </p:cNvSpPr>
          <p:nvPr>
            <p:ph type="title"/>
          </p:nvPr>
        </p:nvSpPr>
        <p:spPr/>
        <p:txBody>
          <a:bodyPr/>
          <a:lstStyle/>
          <a:p>
            <a:r>
              <a:rPr lang="en-US" dirty="0"/>
              <a:t>QXFA146 Hi-pot &amp; Electrical Checks</a:t>
            </a:r>
          </a:p>
        </p:txBody>
      </p:sp>
      <p:sp>
        <p:nvSpPr>
          <p:cNvPr id="4" name="Slide Number Placeholder 3">
            <a:extLst>
              <a:ext uri="{FF2B5EF4-FFF2-40B4-BE49-F238E27FC236}">
                <a16:creationId xmlns:a16="http://schemas.microsoft.com/office/drawing/2014/main" id="{EDCEFEF0-9CBB-469F-89AB-B08B2E9BA5C8}"/>
              </a:ext>
            </a:extLst>
          </p:cNvPr>
          <p:cNvSpPr>
            <a:spLocks noGrp="1"/>
          </p:cNvSpPr>
          <p:nvPr>
            <p:ph type="sldNum" sz="quarter" idx="12"/>
          </p:nvPr>
        </p:nvSpPr>
        <p:spPr/>
        <p:txBody>
          <a:bodyPr/>
          <a:lstStyle/>
          <a:p>
            <a:fld id="{BFDCA1C4-9514-7B4F-976F-D92F7E296653}" type="slidenum">
              <a:rPr lang="fr-FR" smtClean="0"/>
              <a:pPr/>
              <a:t>40</a:t>
            </a:fld>
            <a:endParaRPr lang="fr-FR"/>
          </a:p>
        </p:txBody>
      </p:sp>
      <p:sp>
        <p:nvSpPr>
          <p:cNvPr id="8" name="Footer Placeholder 4">
            <a:extLst>
              <a:ext uri="{FF2B5EF4-FFF2-40B4-BE49-F238E27FC236}">
                <a16:creationId xmlns:a16="http://schemas.microsoft.com/office/drawing/2014/main" id="{0DFF6FD1-F1DD-0A40-A993-BB1F35775505}"/>
              </a:ext>
            </a:extLst>
          </p:cNvPr>
          <p:cNvSpPr>
            <a:spLocks noGrp="1"/>
          </p:cNvSpPr>
          <p:nvPr>
            <p:ph type="ftr" sz="quarter" idx="3"/>
          </p:nvPr>
        </p:nvSpPr>
        <p:spPr>
          <a:xfrm>
            <a:off x="1981200" y="6356350"/>
            <a:ext cx="6550800" cy="360000"/>
          </a:xfrm>
        </p:spPr>
        <p:txBody>
          <a:bodyPr/>
          <a:lstStyle/>
          <a:p>
            <a:r>
              <a:rPr lang="en-US"/>
              <a:t>MQXFA20 Coils Acceptance Review  – December 12, 2024</a:t>
            </a:r>
            <a:endParaRPr lang="en-GB" dirty="0"/>
          </a:p>
        </p:txBody>
      </p:sp>
      <p:graphicFrame>
        <p:nvGraphicFramePr>
          <p:cNvPr id="5" name="Table 4">
            <a:extLst>
              <a:ext uri="{FF2B5EF4-FFF2-40B4-BE49-F238E27FC236}">
                <a16:creationId xmlns:a16="http://schemas.microsoft.com/office/drawing/2014/main" id="{AD01866E-B139-C5D7-536C-13DB32AB180D}"/>
              </a:ext>
            </a:extLst>
          </p:cNvPr>
          <p:cNvGraphicFramePr>
            <a:graphicFrameLocks noGrp="1"/>
          </p:cNvGraphicFramePr>
          <p:nvPr>
            <p:extLst>
              <p:ext uri="{D42A27DB-BD31-4B8C-83A1-F6EECF244321}">
                <p14:modId xmlns:p14="http://schemas.microsoft.com/office/powerpoint/2010/main" val="2552796165"/>
              </p:ext>
            </p:extLst>
          </p:nvPr>
        </p:nvGraphicFramePr>
        <p:xfrm>
          <a:off x="5165623" y="931971"/>
          <a:ext cx="3527953" cy="5251002"/>
        </p:xfrm>
        <a:graphic>
          <a:graphicData uri="http://schemas.openxmlformats.org/drawingml/2006/table">
            <a:tbl>
              <a:tblPr/>
              <a:tblGrid>
                <a:gridCol w="700338">
                  <a:extLst>
                    <a:ext uri="{9D8B030D-6E8A-4147-A177-3AD203B41FA5}">
                      <a16:colId xmlns:a16="http://schemas.microsoft.com/office/drawing/2014/main" val="3148371581"/>
                    </a:ext>
                  </a:extLst>
                </a:gridCol>
                <a:gridCol w="542762">
                  <a:extLst>
                    <a:ext uri="{9D8B030D-6E8A-4147-A177-3AD203B41FA5}">
                      <a16:colId xmlns:a16="http://schemas.microsoft.com/office/drawing/2014/main" val="3458153509"/>
                    </a:ext>
                  </a:extLst>
                </a:gridCol>
                <a:gridCol w="447142">
                  <a:extLst>
                    <a:ext uri="{9D8B030D-6E8A-4147-A177-3AD203B41FA5}">
                      <a16:colId xmlns:a16="http://schemas.microsoft.com/office/drawing/2014/main" val="3427935824"/>
                    </a:ext>
                  </a:extLst>
                </a:gridCol>
                <a:gridCol w="527495">
                  <a:extLst>
                    <a:ext uri="{9D8B030D-6E8A-4147-A177-3AD203B41FA5}">
                      <a16:colId xmlns:a16="http://schemas.microsoft.com/office/drawing/2014/main" val="953110568"/>
                    </a:ext>
                  </a:extLst>
                </a:gridCol>
                <a:gridCol w="548598">
                  <a:extLst>
                    <a:ext uri="{9D8B030D-6E8A-4147-A177-3AD203B41FA5}">
                      <a16:colId xmlns:a16="http://schemas.microsoft.com/office/drawing/2014/main" val="2692749707"/>
                    </a:ext>
                  </a:extLst>
                </a:gridCol>
                <a:gridCol w="380809">
                  <a:extLst>
                    <a:ext uri="{9D8B030D-6E8A-4147-A177-3AD203B41FA5}">
                      <a16:colId xmlns:a16="http://schemas.microsoft.com/office/drawing/2014/main" val="1930411260"/>
                    </a:ext>
                  </a:extLst>
                </a:gridCol>
                <a:gridCol w="380809">
                  <a:extLst>
                    <a:ext uri="{9D8B030D-6E8A-4147-A177-3AD203B41FA5}">
                      <a16:colId xmlns:a16="http://schemas.microsoft.com/office/drawing/2014/main" val="2385246978"/>
                    </a:ext>
                  </a:extLst>
                </a:gridCol>
              </a:tblGrid>
              <a:tr h="187956">
                <a:tc>
                  <a:txBody>
                    <a:bodyPr/>
                    <a:lstStyle/>
                    <a:p>
                      <a:pPr algn="ctr" rtl="0" fontAlgn="ctr"/>
                      <a:r>
                        <a:rPr lang="en-US" sz="800" b="1" i="0" u="none" strike="noStrike" dirty="0">
                          <a:solidFill>
                            <a:srgbClr val="000000"/>
                          </a:solidFill>
                          <a:effectLst/>
                          <a:latin typeface="Calibri" panose="020F0502020204030204" pitchFamily="34" charset="0"/>
                        </a:rPr>
                        <a:t>Measurement</a:t>
                      </a:r>
                    </a:p>
                  </a:txBody>
                  <a:tcPr marL="4333" marR="4333" marT="4333"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QXFA 146</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Average</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STD</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STD/AVG</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Min</a:t>
                      </a:r>
                    </a:p>
                  </a:txBody>
                  <a:tcPr marL="4333" marR="4333" marT="4333"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MAX</a:t>
                      </a:r>
                    </a:p>
                  </a:txBody>
                  <a:tcPr marL="4333" marR="4333" marT="4333"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0960293"/>
                  </a:ext>
                </a:extLst>
              </a:tr>
              <a:tr h="199703">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effectLst/>
                        <a:latin typeface="Calibri" panose="020F0502020204030204" pitchFamily="34" charset="0"/>
                      </a:endParaRPr>
                    </a:p>
                  </a:txBody>
                  <a:tcPr marL="4333" marR="4333" marT="4333"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442653"/>
                  </a:ext>
                </a:extLst>
              </a:tr>
              <a:tr h="352417">
                <a:tc>
                  <a:txBody>
                    <a:bodyPr/>
                    <a:lstStyle/>
                    <a:p>
                      <a:pPr algn="ctr" rtl="0" fontAlgn="ctr"/>
                      <a:r>
                        <a:rPr lang="en-US" sz="800" b="1" i="0" u="none" strike="noStrike" dirty="0">
                          <a:solidFill>
                            <a:srgbClr val="000000"/>
                          </a:solidFill>
                          <a:effectLst/>
                          <a:latin typeface="Calibri" panose="020F0502020204030204" pitchFamily="34" charset="0"/>
                        </a:rPr>
                        <a:t>Coil R @1 A (m</a:t>
                      </a:r>
                      <a:r>
                        <a:rPr lang="el-GR" sz="800" b="1" i="0" u="none" strike="noStrike" dirty="0">
                          <a:solidFill>
                            <a:srgbClr val="000000"/>
                          </a:solidFill>
                          <a:effectLst/>
                          <a:latin typeface="Calibri" panose="020F0502020204030204" pitchFamily="34" charset="0"/>
                        </a:rPr>
                        <a:t>Ω)</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600.61</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605.90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4.55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0.01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595.73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614.75</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51853905"/>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Ls @ 20 Hz (</a:t>
                      </a:r>
                      <a:r>
                        <a:rPr lang="en-US" sz="800" b="1" i="0" u="none" strike="noStrike" dirty="0" err="1">
                          <a:solidFill>
                            <a:srgbClr val="000000"/>
                          </a:solidFill>
                          <a:effectLst/>
                          <a:latin typeface="Calibri" panose="020F0502020204030204" pitchFamily="34" charset="0"/>
                        </a:rPr>
                        <a:t>mH</a:t>
                      </a:r>
                      <a:r>
                        <a:rPr lang="en-US" sz="800" b="1" i="0" u="none" strike="noStrike" dirty="0">
                          <a:solidFill>
                            <a:srgbClr val="000000"/>
                          </a:solidFill>
                          <a:effectLst/>
                          <a:latin typeface="Calibri" panose="020F0502020204030204" pitchFamily="34" charset="0"/>
                        </a:rPr>
                        <a:t>)</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4.86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4.56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6.29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60851614"/>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Q</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0.825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0.79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0.10</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0.73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1.28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8980781"/>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Ls @ 100 Hz (</a:t>
                      </a:r>
                      <a:r>
                        <a:rPr lang="en-US" sz="800" b="1" i="0" u="none" strike="noStrike" dirty="0" err="1">
                          <a:solidFill>
                            <a:srgbClr val="000000"/>
                          </a:solidFill>
                          <a:effectLst/>
                          <a:latin typeface="Calibri" panose="020F0502020204030204" pitchFamily="34" charset="0"/>
                        </a:rPr>
                        <a:t>mH</a:t>
                      </a:r>
                      <a:r>
                        <a:rPr lang="en-US" sz="800" b="1" i="0" u="none" strike="noStrike" dirty="0">
                          <a:solidFill>
                            <a:srgbClr val="000000"/>
                          </a:solidFill>
                          <a:effectLst/>
                          <a:latin typeface="Calibri" panose="020F0502020204030204" pitchFamily="34" charset="0"/>
                        </a:rPr>
                        <a:t>)</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3.5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3.43</a:t>
                      </a:r>
                    </a:p>
                  </a:txBody>
                  <a:tcPr marL="9525" marR="9525" marT="9525" marB="0" anchor="ctr">
                    <a:lnL>
                      <a:noFill/>
                    </a:lnL>
                    <a:lnR>
                      <a:noFill/>
                    </a:lnR>
                    <a:lnT>
                      <a:noFill/>
                    </a:lnT>
                    <a:lnB>
                      <a:noFill/>
                    </a:lnB>
                  </a:tcPr>
                </a:tc>
                <a:tc>
                  <a:txBody>
                    <a:bodyPr/>
                    <a:lstStyle/>
                    <a:p>
                      <a:pPr algn="ctr" rtl="0" fontAlgn="b"/>
                      <a:r>
                        <a:rPr lang="en-US" sz="800" b="0" i="0" u="none" strike="noStrike" dirty="0">
                          <a:solidFill>
                            <a:srgbClr val="000000"/>
                          </a:solidFill>
                          <a:effectLst/>
                          <a:latin typeface="Calibri" panose="020F0502020204030204" pitchFamily="34" charset="0"/>
                        </a:rPr>
                        <a:t>0.61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3.17</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6.24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77738621"/>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Q</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1.65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1.76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0.78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0.44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1.55</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5.44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9625576"/>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Ls @ 1 kHz (</a:t>
                      </a:r>
                      <a:r>
                        <a:rPr lang="en-US" sz="800" b="1" i="0" u="none" strike="noStrike" dirty="0" err="1">
                          <a:solidFill>
                            <a:srgbClr val="000000"/>
                          </a:solidFill>
                          <a:effectLst/>
                          <a:latin typeface="Calibri" panose="020F0502020204030204" pitchFamily="34" charset="0"/>
                        </a:rPr>
                        <a:t>mH</a:t>
                      </a:r>
                      <a:r>
                        <a:rPr lang="en-US" sz="800" b="1" i="0" u="none" strike="noStrike" dirty="0">
                          <a:solidFill>
                            <a:srgbClr val="000000"/>
                          </a:solidFill>
                          <a:effectLst/>
                          <a:latin typeface="Calibri" panose="020F0502020204030204" pitchFamily="34" charset="0"/>
                        </a:rPr>
                        <a:t>)</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1.91</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2.06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0.79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0.38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1.85</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5.75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14043502"/>
                  </a:ext>
                </a:extLst>
              </a:tr>
              <a:tr h="270186">
                <a:tc>
                  <a:txBody>
                    <a:bodyPr/>
                    <a:lstStyle/>
                    <a:p>
                      <a:pPr algn="ctr" rtl="0" fontAlgn="ctr"/>
                      <a:r>
                        <a:rPr lang="en-US" sz="800" b="1" i="0" u="none" strike="noStrike" dirty="0">
                          <a:solidFill>
                            <a:srgbClr val="000000"/>
                          </a:solidFill>
                          <a:effectLst/>
                          <a:latin typeface="Calibri" panose="020F0502020204030204" pitchFamily="34" charset="0"/>
                        </a:rPr>
                        <a:t>Q</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1.96</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2.32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1.30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0.56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1.95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8.41</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681729"/>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VTA1 (m</a:t>
                      </a:r>
                      <a:r>
                        <a:rPr lang="el-GR" sz="800" b="1" i="0" u="none" strike="noStrike" dirty="0">
                          <a:solidFill>
                            <a:srgbClr val="000000"/>
                          </a:solidFill>
                          <a:effectLst/>
                          <a:latin typeface="Calibri" panose="020F0502020204030204" pitchFamily="34" charset="0"/>
                        </a:rPr>
                        <a:t>Ω)</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0.75</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0.32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0.28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0.87</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0.02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0.98</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30124626"/>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VTA2</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0.78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0.38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0.29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0.76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0518327"/>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VTB2</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599.02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604.94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4.96</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593.70</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614.70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22334232"/>
                  </a:ext>
                </a:extLst>
              </a:tr>
              <a:tr h="264312">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Calibri" panose="020F0502020204030204" pitchFamily="34" charset="0"/>
                        </a:rPr>
                        <a:t>VTB1</a:t>
                      </a:r>
                    </a:p>
                    <a:p>
                      <a:pPr algn="ctr" rtl="0" fontAlgn="ctr"/>
                      <a:endParaRPr lang="en-US" sz="800" b="1" i="0" u="none" strike="noStrike" dirty="0">
                        <a:solidFill>
                          <a:srgbClr val="000000"/>
                        </a:solidFill>
                        <a:effectLst/>
                        <a:latin typeface="Calibri" panose="020F0502020204030204" pitchFamily="34" charset="0"/>
                      </a:endParaRP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599.1</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dirty="0">
                          <a:solidFill>
                            <a:srgbClr val="000000"/>
                          </a:solidFill>
                          <a:effectLst/>
                          <a:latin typeface="Calibri" panose="020F0502020204030204" pitchFamily="34" charset="0"/>
                        </a:rPr>
                        <a:t>605.54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4.33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595.61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614.80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77636103"/>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VTA01 – VTA02</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0.03</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0.19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0.31</a:t>
                      </a:r>
                    </a:p>
                  </a:txBody>
                  <a:tcPr marL="9525" marR="9525" marT="9525" marB="0" anchor="ctr">
                    <a:lnL>
                      <a:noFill/>
                    </a:lnL>
                    <a:lnR>
                      <a:noFill/>
                    </a:lnR>
                    <a:lnT>
                      <a:noFill/>
                    </a:lnT>
                    <a:lnB>
                      <a:noFill/>
                    </a:lnB>
                  </a:tcPr>
                </a:tc>
                <a:tc>
                  <a:txBody>
                    <a:bodyPr/>
                    <a:lstStyle/>
                    <a:p>
                      <a:pPr algn="ctr" rtl="0" fontAlgn="b"/>
                      <a:r>
                        <a:rPr lang="en-US" sz="800" b="0" i="0" u="none" strike="noStrike" dirty="0">
                          <a:solidFill>
                            <a:srgbClr val="000000"/>
                          </a:solidFill>
                          <a:effectLst/>
                          <a:latin typeface="Calibri" panose="020F0502020204030204" pitchFamily="34" charset="0"/>
                        </a:rPr>
                        <a:t>1.64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0.00</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0.80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04913323"/>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VTB02 – VTB01</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0.08</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0.09</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0.05</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0.51</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5193735"/>
                  </a:ext>
                </a:extLst>
              </a:tr>
              <a:tr h="270186">
                <a:tc>
                  <a:txBody>
                    <a:bodyPr/>
                    <a:lstStyle/>
                    <a:p>
                      <a:pPr algn="ctr" rtl="0" fontAlgn="ctr"/>
                      <a:r>
                        <a:rPr lang="en-US" sz="800" b="1" i="0" u="none" strike="noStrike" dirty="0">
                          <a:solidFill>
                            <a:srgbClr val="000000"/>
                          </a:solidFill>
                          <a:effectLst/>
                          <a:latin typeface="Calibri" panose="020F0502020204030204" pitchFamily="34" charset="0"/>
                        </a:rPr>
                        <a:t>VTB01-VTA01</a:t>
                      </a:r>
                    </a:p>
                    <a:p>
                      <a:pPr algn="ctr" rtl="0" fontAlgn="ctr"/>
                      <a:endParaRPr lang="en-US" sz="800" b="1" i="0" u="none" strike="noStrike" dirty="0">
                        <a:solidFill>
                          <a:srgbClr val="000000"/>
                        </a:solidFill>
                        <a:effectLst/>
                        <a:latin typeface="Calibri" panose="020F0502020204030204" pitchFamily="34" charset="0"/>
                      </a:endParaRP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598.35</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800" b="0" i="0" u="none" strike="noStrike" dirty="0">
                          <a:solidFill>
                            <a:srgbClr val="000000"/>
                          </a:solidFill>
                          <a:effectLst/>
                          <a:latin typeface="Calibri" panose="020F0502020204030204" pitchFamily="34" charset="0"/>
                        </a:rPr>
                        <a:t>607.76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1.86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0.00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605.52</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610.22</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354621"/>
                  </a:ext>
                </a:extLst>
              </a:tr>
              <a:tr h="264312">
                <a:tc>
                  <a:txBody>
                    <a:bodyPr/>
                    <a:lstStyle/>
                    <a:p>
                      <a:pPr algn="ctr" rtl="0" fontAlgn="ctr"/>
                      <a:r>
                        <a:rPr lang="en-US" sz="800" b="1" i="0" u="none" strike="noStrike" dirty="0">
                          <a:solidFill>
                            <a:srgbClr val="000000"/>
                          </a:solidFill>
                          <a:effectLst/>
                          <a:latin typeface="Calibri" panose="020F0502020204030204" pitchFamily="34" charset="0"/>
                        </a:rPr>
                        <a:t>QHB1</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100" b="1" i="0" u="none" strike="noStrike">
                          <a:solidFill>
                            <a:srgbClr val="000000"/>
                          </a:solidFill>
                          <a:effectLst/>
                          <a:latin typeface="Calibri" panose="020F0502020204030204" pitchFamily="34" charset="0"/>
                        </a:rPr>
                        <a:t>1.94</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n-US" sz="800" b="0" i="0" u="none" strike="noStrike" dirty="0">
                          <a:solidFill>
                            <a:srgbClr val="000000"/>
                          </a:solidFill>
                          <a:effectLst/>
                          <a:latin typeface="Calibri" panose="020F0502020204030204" pitchFamily="34" charset="0"/>
                        </a:rPr>
                        <a:t>1.96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0.15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0.08</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1.61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800" b="0" i="0" u="none" strike="noStrike">
                          <a:solidFill>
                            <a:srgbClr val="000000"/>
                          </a:solidFill>
                          <a:effectLst/>
                          <a:latin typeface="Calibri" panose="020F0502020204030204" pitchFamily="34" charset="0"/>
                        </a:rPr>
                        <a:t>2.20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83217558"/>
                  </a:ext>
                </a:extLst>
              </a:tr>
              <a:tr h="264312">
                <a:tc>
                  <a:txBody>
                    <a:bodyPr/>
                    <a:lstStyle/>
                    <a:p>
                      <a:pPr algn="ctr" rtl="0" fontAlgn="ctr"/>
                      <a:r>
                        <a:rPr lang="en-US" sz="800" b="1" i="0" u="none" strike="noStrike">
                          <a:solidFill>
                            <a:srgbClr val="000000"/>
                          </a:solidFill>
                          <a:effectLst/>
                          <a:latin typeface="Calibri" panose="020F0502020204030204" pitchFamily="34" charset="0"/>
                        </a:rPr>
                        <a:t>QHB2</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1.92</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1.98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0.14</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1.65</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2.21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65903228"/>
                  </a:ext>
                </a:extLst>
              </a:tr>
              <a:tr h="264312">
                <a:tc>
                  <a:txBody>
                    <a:bodyPr/>
                    <a:lstStyle/>
                    <a:p>
                      <a:pPr algn="ctr" rtl="0" fontAlgn="ctr"/>
                      <a:r>
                        <a:rPr lang="en-US" sz="800" b="1" i="0" u="none" strike="noStrike">
                          <a:solidFill>
                            <a:srgbClr val="000000"/>
                          </a:solidFill>
                          <a:effectLst/>
                          <a:latin typeface="Calibri" panose="020F0502020204030204" pitchFamily="34" charset="0"/>
                        </a:rPr>
                        <a:t>QHB3</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1.94</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rtl="0" fontAlgn="b"/>
                      <a:r>
                        <a:rPr lang="en-US" sz="800" b="0" i="0" u="none" strike="noStrike">
                          <a:solidFill>
                            <a:srgbClr val="000000"/>
                          </a:solidFill>
                          <a:effectLst/>
                          <a:latin typeface="Calibri" panose="020F0502020204030204" pitchFamily="34" charset="0"/>
                        </a:rPr>
                        <a:t>1.98</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0.13</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1.62</a:t>
                      </a:r>
                    </a:p>
                  </a:txBody>
                  <a:tcPr marL="9525" marR="9525" marT="9525" marB="0" anchor="ctr">
                    <a:lnL>
                      <a:noFill/>
                    </a:lnL>
                    <a:lnR>
                      <a:noFill/>
                    </a:lnR>
                    <a:lnT>
                      <a:noFill/>
                    </a:lnT>
                    <a:lnB>
                      <a:noFill/>
                    </a:lnB>
                  </a:tcPr>
                </a:tc>
                <a:tc>
                  <a:txBody>
                    <a:bodyPr/>
                    <a:lstStyle/>
                    <a:p>
                      <a:pPr algn="ctr" rtl="0" fontAlgn="b"/>
                      <a:r>
                        <a:rPr lang="en-US" sz="800" b="0" i="0" u="none" strike="noStrike">
                          <a:solidFill>
                            <a:srgbClr val="000000"/>
                          </a:solidFill>
                          <a:effectLst/>
                          <a:latin typeface="Calibri" panose="020F0502020204030204" pitchFamily="34" charset="0"/>
                        </a:rPr>
                        <a:t>2.22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95069630"/>
                  </a:ext>
                </a:extLst>
              </a:tr>
              <a:tr h="270186">
                <a:tc>
                  <a:txBody>
                    <a:bodyPr/>
                    <a:lstStyle/>
                    <a:p>
                      <a:pPr algn="ctr" rtl="0" fontAlgn="ctr"/>
                      <a:r>
                        <a:rPr lang="en-US" sz="800" b="1" i="0" u="none" strike="noStrike" dirty="0">
                          <a:solidFill>
                            <a:srgbClr val="000000"/>
                          </a:solidFill>
                          <a:effectLst/>
                          <a:latin typeface="Calibri" panose="020F0502020204030204" pitchFamily="34" charset="0"/>
                        </a:rPr>
                        <a:t>QHB4</a:t>
                      </a:r>
                    </a:p>
                  </a:txBody>
                  <a:tcPr marL="4333" marR="4333" marT="43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1.91</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800" b="0" i="0" u="none" strike="noStrike" dirty="0">
                          <a:solidFill>
                            <a:srgbClr val="000000"/>
                          </a:solidFill>
                          <a:effectLst/>
                          <a:latin typeface="Calibri" panose="020F0502020204030204" pitchFamily="34" charset="0"/>
                        </a:rPr>
                        <a:t>1.97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0.14</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0.07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a:solidFill>
                            <a:srgbClr val="000000"/>
                          </a:solidFill>
                          <a:effectLst/>
                          <a:latin typeface="Calibri" panose="020F0502020204030204" pitchFamily="34" charset="0"/>
                        </a:rPr>
                        <a:t>1.61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Calibri" panose="020F0502020204030204" pitchFamily="34" charset="0"/>
                        </a:rPr>
                        <a:t>2.23</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655059"/>
                  </a:ext>
                </a:extLst>
              </a:tr>
            </a:tbl>
          </a:graphicData>
        </a:graphic>
      </p:graphicFrame>
      <p:graphicFrame>
        <p:nvGraphicFramePr>
          <p:cNvPr id="6" name="Table 5">
            <a:extLst>
              <a:ext uri="{FF2B5EF4-FFF2-40B4-BE49-F238E27FC236}">
                <a16:creationId xmlns:a16="http://schemas.microsoft.com/office/drawing/2014/main" id="{BF056E51-6DE3-EE8F-E990-A4AC22E61267}"/>
              </a:ext>
            </a:extLst>
          </p:cNvPr>
          <p:cNvGraphicFramePr>
            <a:graphicFrameLocks noGrp="1"/>
          </p:cNvGraphicFramePr>
          <p:nvPr>
            <p:extLst>
              <p:ext uri="{D42A27DB-BD31-4B8C-83A1-F6EECF244321}">
                <p14:modId xmlns:p14="http://schemas.microsoft.com/office/powerpoint/2010/main" val="1441004388"/>
              </p:ext>
            </p:extLst>
          </p:nvPr>
        </p:nvGraphicFramePr>
        <p:xfrm>
          <a:off x="505493" y="931971"/>
          <a:ext cx="4464496" cy="4373548"/>
        </p:xfrm>
        <a:graphic>
          <a:graphicData uri="http://schemas.openxmlformats.org/drawingml/2006/table">
            <a:tbl>
              <a:tblPr/>
              <a:tblGrid>
                <a:gridCol w="1440160">
                  <a:extLst>
                    <a:ext uri="{9D8B030D-6E8A-4147-A177-3AD203B41FA5}">
                      <a16:colId xmlns:a16="http://schemas.microsoft.com/office/drawing/2014/main" val="2440943247"/>
                    </a:ext>
                  </a:extLst>
                </a:gridCol>
                <a:gridCol w="1047409">
                  <a:extLst>
                    <a:ext uri="{9D8B030D-6E8A-4147-A177-3AD203B41FA5}">
                      <a16:colId xmlns:a16="http://schemas.microsoft.com/office/drawing/2014/main" val="2678009671"/>
                    </a:ext>
                  </a:extLst>
                </a:gridCol>
                <a:gridCol w="962930">
                  <a:extLst>
                    <a:ext uri="{9D8B030D-6E8A-4147-A177-3AD203B41FA5}">
                      <a16:colId xmlns:a16="http://schemas.microsoft.com/office/drawing/2014/main" val="2202308458"/>
                    </a:ext>
                  </a:extLst>
                </a:gridCol>
                <a:gridCol w="1013997">
                  <a:extLst>
                    <a:ext uri="{9D8B030D-6E8A-4147-A177-3AD203B41FA5}">
                      <a16:colId xmlns:a16="http://schemas.microsoft.com/office/drawing/2014/main" val="3072777390"/>
                    </a:ext>
                  </a:extLst>
                </a:gridCol>
              </a:tblGrid>
              <a:tr h="201999">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Hipot:</a:t>
                      </a:r>
                    </a:p>
                  </a:txBody>
                  <a:tcPr marL="3758" marR="3758" marT="3758"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Final Test Voltage [V]</a:t>
                      </a:r>
                    </a:p>
                  </a:txBody>
                  <a:tcPr marL="3758" marR="3758" marT="375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Max Leakage (µA)</a:t>
                      </a:r>
                    </a:p>
                  </a:txBody>
                  <a:tcPr marL="3758" marR="3758" marT="3758"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Final Leakage (µA)</a:t>
                      </a:r>
                    </a:p>
                  </a:txBody>
                  <a:tcPr marL="3758" marR="3758" marT="3758"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32782261"/>
                  </a:ext>
                </a:extLst>
              </a:tr>
              <a:tr h="206696">
                <a:tc>
                  <a:txBody>
                    <a:bodyPr/>
                    <a:lstStyle/>
                    <a:p>
                      <a:pPr algn="ctr" fontAlgn="b"/>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3758" marR="3758" marT="375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3758" marR="3758" marT="375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cs typeface="Calibri" panose="020F0502020204030204" pitchFamily="34" charset="0"/>
                      </a:endParaRPr>
                    </a:p>
                  </a:txBody>
                  <a:tcPr marL="3758" marR="3758" marT="375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3758" marR="3758" marT="3758"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934631"/>
                  </a:ext>
                </a:extLst>
              </a:tr>
              <a:tr h="216126">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Pole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100</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0.3</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8494584"/>
                  </a:ext>
                </a:extLst>
              </a:tr>
              <a:tr h="15032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PHB01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3680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0.5</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1523093"/>
                  </a:ext>
                </a:extLst>
              </a:tr>
              <a:tr h="159721">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PHB02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3680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0.8</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59560213"/>
                  </a:ext>
                </a:extLst>
              </a:tr>
              <a:tr h="281860">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PHB03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3680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0.5</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9444087"/>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PHB04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3680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0.6</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74429056"/>
                  </a:ext>
                </a:extLst>
              </a:tr>
              <a:tr h="211394">
                <a:tc>
                  <a:txBody>
                    <a:bodyPr/>
                    <a:lstStyle/>
                    <a:p>
                      <a:pPr algn="ctr" rtl="0" fontAlgn="ctr"/>
                      <a:r>
                        <a:rPr lang="en-US" sz="800" b="1" i="0" u="none" strike="noStrike">
                          <a:solidFill>
                            <a:srgbClr val="000000"/>
                          </a:solidFill>
                          <a:effectLst/>
                          <a:latin typeface="Calibri" panose="020F0502020204030204" pitchFamily="34" charset="0"/>
                          <a:cs typeface="Calibri" panose="020F0502020204030204" pitchFamily="34" charset="0"/>
                        </a:rPr>
                        <a:t>LE IL Endshoe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6111423"/>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1433424"/>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IL Endshoe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2389433"/>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Coil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38772001"/>
                  </a:ext>
                </a:extLst>
              </a:tr>
              <a:tr h="216093">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PHB01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0.1</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34540031"/>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PHB02</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0.1</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9610939"/>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PHB03</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0.1</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4593131"/>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OL Endshoe to PHB04</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0.1</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37471774"/>
                  </a:ext>
                </a:extLst>
              </a:tr>
              <a:tr h="216093">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PHB01</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42363249"/>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PHB02</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dirty="0">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95287957"/>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PHB03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09828167"/>
                  </a:ext>
                </a:extLst>
              </a:tr>
              <a:tr h="211394">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OL Endshoe to PHB04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2500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6188994"/>
                  </a:ext>
                </a:extLst>
              </a:tr>
              <a:tr h="216093">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LE IL Endshoe to LE OL Endshoe </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39163527"/>
                  </a:ext>
                </a:extLst>
              </a:tr>
              <a:tr h="183209">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 IL Endshoe to RE OL Endshoe</a:t>
                      </a:r>
                    </a:p>
                  </a:txBody>
                  <a:tcPr marL="3758" marR="3758" marT="37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8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cs typeface="Calibri" panose="020F0502020204030204" pitchFamily="34" charset="0"/>
                        </a:rPr>
                        <a:t>0.0</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525700"/>
                  </a:ext>
                </a:extLst>
              </a:tr>
            </a:tbl>
          </a:graphicData>
        </a:graphic>
      </p:graphicFrame>
      <p:graphicFrame>
        <p:nvGraphicFramePr>
          <p:cNvPr id="11" name="Table 10">
            <a:extLst>
              <a:ext uri="{FF2B5EF4-FFF2-40B4-BE49-F238E27FC236}">
                <a16:creationId xmlns:a16="http://schemas.microsoft.com/office/drawing/2014/main" id="{8AF14708-E4B3-6E71-0A12-CE6EB55964C7}"/>
              </a:ext>
            </a:extLst>
          </p:cNvPr>
          <p:cNvGraphicFramePr>
            <a:graphicFrameLocks noGrp="1"/>
          </p:cNvGraphicFramePr>
          <p:nvPr>
            <p:extLst>
              <p:ext uri="{D42A27DB-BD31-4B8C-83A1-F6EECF244321}">
                <p14:modId xmlns:p14="http://schemas.microsoft.com/office/powerpoint/2010/main" val="2590011448"/>
              </p:ext>
            </p:extLst>
          </p:nvPr>
        </p:nvGraphicFramePr>
        <p:xfrm>
          <a:off x="505493" y="5492850"/>
          <a:ext cx="1944216" cy="628552"/>
        </p:xfrm>
        <a:graphic>
          <a:graphicData uri="http://schemas.openxmlformats.org/drawingml/2006/table">
            <a:tbl>
              <a:tblPr/>
              <a:tblGrid>
                <a:gridCol w="1338769">
                  <a:extLst>
                    <a:ext uri="{9D8B030D-6E8A-4147-A177-3AD203B41FA5}">
                      <a16:colId xmlns:a16="http://schemas.microsoft.com/office/drawing/2014/main" val="175163155"/>
                    </a:ext>
                  </a:extLst>
                </a:gridCol>
                <a:gridCol w="605447">
                  <a:extLst>
                    <a:ext uri="{9D8B030D-6E8A-4147-A177-3AD203B41FA5}">
                      <a16:colId xmlns:a16="http://schemas.microsoft.com/office/drawing/2014/main" val="3390220157"/>
                    </a:ext>
                  </a:extLst>
                </a:gridCol>
              </a:tblGrid>
              <a:tr h="209555">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Test Time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08/23/24 </a:t>
                      </a:r>
                    </a:p>
                    <a:p>
                      <a:pPr algn="ctr" fontAlgn="ctr"/>
                      <a:r>
                        <a:rPr lang="en-US" sz="800" b="0" i="0" u="none" strike="noStrike" dirty="0">
                          <a:solidFill>
                            <a:srgbClr val="000000"/>
                          </a:solidFill>
                          <a:effectLst/>
                          <a:latin typeface="Calibri" panose="020F0502020204030204" pitchFamily="34" charset="0"/>
                        </a:rPr>
                        <a:t>9 am</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90508246"/>
                  </a:ext>
                </a:extLst>
              </a:tr>
              <a:tr h="224197">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Room Temperature [F]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800" b="0" i="0" u="none" strike="noStrike" dirty="0">
                          <a:solidFill>
                            <a:srgbClr val="000000"/>
                          </a:solidFill>
                          <a:effectLst/>
                          <a:latin typeface="Calibri" panose="020F0502020204030204" pitchFamily="34" charset="0"/>
                        </a:rPr>
                        <a:t>70.12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18776043"/>
                  </a:ext>
                </a:extLst>
              </a:tr>
              <a:tr h="150990">
                <a:tc>
                  <a:txBody>
                    <a:bodyPr/>
                    <a:lstStyle/>
                    <a:p>
                      <a:pPr algn="ctr" rtl="0" fontAlgn="ctr"/>
                      <a:r>
                        <a:rPr lang="en-US" sz="800" b="1" i="0" u="none" strike="noStrike" dirty="0">
                          <a:solidFill>
                            <a:srgbClr val="000000"/>
                          </a:solidFill>
                          <a:effectLst/>
                          <a:latin typeface="Calibri" panose="020F0502020204030204" pitchFamily="34" charset="0"/>
                          <a:cs typeface="Calibri" panose="020F0502020204030204" pitchFamily="34" charset="0"/>
                        </a:rPr>
                        <a:t>Relative Humidity [%]: </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800" b="0" i="0" u="none" strike="noStrike" dirty="0">
                          <a:solidFill>
                            <a:srgbClr val="000000"/>
                          </a:solidFill>
                          <a:effectLst/>
                          <a:latin typeface="Calibri" panose="020F0502020204030204" pitchFamily="34" charset="0"/>
                        </a:rPr>
                        <a:t>52.9</a:t>
                      </a:r>
                      <a:endParaRPr lang="en-US" sz="8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4338558"/>
                  </a:ext>
                </a:extLst>
              </a:tr>
            </a:tbl>
          </a:graphicData>
        </a:graphic>
      </p:graphicFrame>
    </p:spTree>
    <p:extLst>
      <p:ext uri="{BB962C8B-B14F-4D97-AF65-F5344CB8AC3E}">
        <p14:creationId xmlns:p14="http://schemas.microsoft.com/office/powerpoint/2010/main" val="2661735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3F9D-CCE9-441E-BD6B-DE6A60297335}"/>
              </a:ext>
            </a:extLst>
          </p:cNvPr>
          <p:cNvSpPr>
            <a:spLocks noGrp="1"/>
          </p:cNvSpPr>
          <p:nvPr>
            <p:ph type="title"/>
          </p:nvPr>
        </p:nvSpPr>
        <p:spPr>
          <a:xfrm>
            <a:off x="612000" y="180000"/>
            <a:ext cx="7920000" cy="720000"/>
          </a:xfrm>
        </p:spPr>
        <p:txBody>
          <a:bodyPr anchor="ctr">
            <a:normAutofit/>
          </a:bodyPr>
          <a:lstStyle/>
          <a:p>
            <a:r>
              <a:rPr lang="en-US" dirty="0"/>
              <a:t>QXFA146 Impulse Test</a:t>
            </a:r>
          </a:p>
        </p:txBody>
      </p:sp>
      <p:sp>
        <p:nvSpPr>
          <p:cNvPr id="4" name="Slide Number Placeholder 3">
            <a:extLst>
              <a:ext uri="{FF2B5EF4-FFF2-40B4-BE49-F238E27FC236}">
                <a16:creationId xmlns:a16="http://schemas.microsoft.com/office/drawing/2014/main" id="{0050AA8D-BBCA-48DC-A3A9-CD808CC0E026}"/>
              </a:ext>
            </a:extLst>
          </p:cNvPr>
          <p:cNvSpPr>
            <a:spLocks noGrp="1"/>
          </p:cNvSpPr>
          <p:nvPr>
            <p:ph type="sldNum" sz="quarter" idx="12"/>
          </p:nvPr>
        </p:nvSpPr>
        <p:spPr>
          <a:xfrm>
            <a:off x="8686800" y="6356350"/>
            <a:ext cx="360000" cy="360000"/>
          </a:xfrm>
        </p:spPr>
        <p:txBody>
          <a:bodyPr anchor="b">
            <a:normAutofit/>
          </a:bodyPr>
          <a:lstStyle/>
          <a:p>
            <a:pPr>
              <a:spcAft>
                <a:spcPts val="600"/>
              </a:spcAft>
            </a:pPr>
            <a:fld id="{BFDCA1C4-9514-7B4F-976F-D92F7E296653}" type="slidenum">
              <a:rPr lang="fr-FR" smtClean="0"/>
              <a:pPr>
                <a:spcAft>
                  <a:spcPts val="600"/>
                </a:spcAft>
              </a:pPr>
              <a:t>41</a:t>
            </a:fld>
            <a:endParaRPr lang="fr-FR"/>
          </a:p>
        </p:txBody>
      </p:sp>
      <p:sp>
        <p:nvSpPr>
          <p:cNvPr id="11" name="Footer Placeholder 4">
            <a:extLst>
              <a:ext uri="{FF2B5EF4-FFF2-40B4-BE49-F238E27FC236}">
                <a16:creationId xmlns:a16="http://schemas.microsoft.com/office/drawing/2014/main" id="{210D3314-1A51-4D44-9FA1-83E6BC71849E}"/>
              </a:ext>
            </a:extLst>
          </p:cNvPr>
          <p:cNvSpPr>
            <a:spLocks noGrp="1"/>
          </p:cNvSpPr>
          <p:nvPr>
            <p:ph type="ftr" sz="quarter" idx="3"/>
          </p:nvPr>
        </p:nvSpPr>
        <p:spPr>
          <a:xfrm>
            <a:off x="1981200" y="6356350"/>
            <a:ext cx="6550800" cy="360000"/>
          </a:xfrm>
        </p:spPr>
        <p:txBody>
          <a:bodyPr/>
          <a:lstStyle/>
          <a:p>
            <a:r>
              <a:rPr lang="en-US"/>
              <a:t>MQXFA20 Coils Acceptance Review  – December 12, 2024</a:t>
            </a:r>
            <a:endParaRPr lang="en-GB" dirty="0"/>
          </a:p>
        </p:txBody>
      </p:sp>
      <p:pic>
        <p:nvPicPr>
          <p:cNvPr id="6" name="Picture 5">
            <a:extLst>
              <a:ext uri="{FF2B5EF4-FFF2-40B4-BE49-F238E27FC236}">
                <a16:creationId xmlns:a16="http://schemas.microsoft.com/office/drawing/2014/main" id="{5C0BF2AD-2B5E-1004-FA7B-0456FACAC8AD}"/>
              </a:ext>
            </a:extLst>
          </p:cNvPr>
          <p:cNvPicPr>
            <a:picLocks noChangeAspect="1"/>
          </p:cNvPicPr>
          <p:nvPr/>
        </p:nvPicPr>
        <p:blipFill>
          <a:blip r:embed="rId2"/>
          <a:stretch>
            <a:fillRect/>
          </a:stretch>
        </p:blipFill>
        <p:spPr>
          <a:xfrm>
            <a:off x="0" y="1538608"/>
            <a:ext cx="9144000" cy="3780784"/>
          </a:xfrm>
          <a:prstGeom prst="rect">
            <a:avLst/>
          </a:prstGeom>
        </p:spPr>
      </p:pic>
    </p:spTree>
    <p:extLst>
      <p:ext uri="{BB962C8B-B14F-4D97-AF65-F5344CB8AC3E}">
        <p14:creationId xmlns:p14="http://schemas.microsoft.com/office/powerpoint/2010/main" val="1306494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6">
            <a:extLst>
              <a:ext uri="{FF2B5EF4-FFF2-40B4-BE49-F238E27FC236}">
                <a16:creationId xmlns:a16="http://schemas.microsoft.com/office/drawing/2014/main" id="{FD9728A5-F489-4240-AEC4-008E9537D981}"/>
              </a:ext>
            </a:extLst>
          </p:cNvPr>
          <p:cNvGraphicFramePr>
            <a:graphicFrameLocks/>
          </p:cNvGraphicFramePr>
          <p:nvPr>
            <p:extLst>
              <p:ext uri="{D42A27DB-BD31-4B8C-83A1-F6EECF244321}">
                <p14:modId xmlns:p14="http://schemas.microsoft.com/office/powerpoint/2010/main" val="2279180687"/>
              </p:ext>
            </p:extLst>
          </p:nvPr>
        </p:nvGraphicFramePr>
        <p:xfrm>
          <a:off x="1835696" y="1860064"/>
          <a:ext cx="5078372" cy="2926080"/>
        </p:xfrm>
        <a:graphic>
          <a:graphicData uri="http://schemas.openxmlformats.org/drawingml/2006/table">
            <a:tbl>
              <a:tblPr firstRow="1" bandRow="1">
                <a:tableStyleId>{5C22544A-7EE6-4342-B048-85BDC9FD1C3A}</a:tableStyleId>
              </a:tblPr>
              <a:tblGrid>
                <a:gridCol w="1937180">
                  <a:extLst>
                    <a:ext uri="{9D8B030D-6E8A-4147-A177-3AD203B41FA5}">
                      <a16:colId xmlns:a16="http://schemas.microsoft.com/office/drawing/2014/main" val="1915285823"/>
                    </a:ext>
                  </a:extLst>
                </a:gridCol>
                <a:gridCol w="3141192">
                  <a:extLst>
                    <a:ext uri="{9D8B030D-6E8A-4147-A177-3AD203B41FA5}">
                      <a16:colId xmlns:a16="http://schemas.microsoft.com/office/drawing/2014/main" val="1295803889"/>
                    </a:ext>
                  </a:extLst>
                </a:gridCol>
              </a:tblGrid>
              <a:tr h="0">
                <a:tc>
                  <a:txBody>
                    <a:bodyPr/>
                    <a:lstStyle/>
                    <a:p>
                      <a:endParaRPr lang="en-US" dirty="0"/>
                    </a:p>
                  </a:txBody>
                  <a:tcPr/>
                </a:tc>
                <a:tc>
                  <a:txBody>
                    <a:bodyPr/>
                    <a:lstStyle/>
                    <a:p>
                      <a:r>
                        <a:rPr lang="en-US" dirty="0"/>
                        <a:t>Overall Coil Length (mm)</a:t>
                      </a:r>
                    </a:p>
                  </a:txBody>
                  <a:tcPr/>
                </a:tc>
                <a:extLst>
                  <a:ext uri="{0D108BD9-81ED-4DB2-BD59-A6C34878D82A}">
                    <a16:rowId xmlns:a16="http://schemas.microsoft.com/office/drawing/2014/main" val="3488078691"/>
                  </a:ext>
                </a:extLst>
              </a:tr>
              <a:tr h="0">
                <a:tc>
                  <a:txBody>
                    <a:bodyPr/>
                    <a:lstStyle/>
                    <a:p>
                      <a:pPr marL="0" marR="0" algn="ctr">
                        <a:spcBef>
                          <a:spcPts val="0"/>
                        </a:spcBef>
                        <a:spcAft>
                          <a:spcPts val="600"/>
                        </a:spcAft>
                      </a:pPr>
                      <a:r>
                        <a:rPr lang="en-US" sz="1800" dirty="0">
                          <a:solidFill>
                            <a:schemeClr val="tx1"/>
                          </a:solidFill>
                          <a:effectLst/>
                        </a:rPr>
                        <a:t>Pre-Series Requirement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1800" dirty="0">
                          <a:solidFill>
                            <a:schemeClr val="tx1"/>
                          </a:solidFill>
                          <a:effectLst/>
                        </a:rPr>
                        <a:t>4532 ± 5.0</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99432351"/>
                  </a:ext>
                </a:extLst>
              </a:tr>
              <a:tr h="0">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1800" dirty="0">
                          <a:solidFill>
                            <a:schemeClr val="tx1"/>
                          </a:solidFill>
                          <a:effectLst/>
                        </a:rPr>
                        <a:t>Series Requirement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1800" dirty="0">
                          <a:solidFill>
                            <a:schemeClr val="tx1"/>
                          </a:solidFill>
                          <a:effectLst/>
                        </a:rPr>
                        <a:t>4529 ± 5.0</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32389272"/>
                  </a:ext>
                </a:extLst>
              </a:tr>
              <a:tr h="0">
                <a:tc>
                  <a:txBody>
                    <a:bodyPr/>
                    <a:lstStyle/>
                    <a:p>
                      <a:pPr algn="ctr"/>
                      <a:r>
                        <a:rPr lang="en-US" dirty="0">
                          <a:solidFill>
                            <a:schemeClr val="tx1"/>
                          </a:solidFill>
                        </a:rPr>
                        <a:t>QXFA 121</a:t>
                      </a:r>
                    </a:p>
                  </a:txBody>
                  <a:tcPr/>
                </a:tc>
                <a:tc>
                  <a:txBody>
                    <a:bodyPr/>
                    <a:lstStyle/>
                    <a:p>
                      <a:pPr algn="ctr"/>
                      <a:r>
                        <a:rPr lang="en-US" dirty="0">
                          <a:solidFill>
                            <a:schemeClr val="tx1"/>
                          </a:solidFill>
                        </a:rPr>
                        <a:t>4532</a:t>
                      </a:r>
                    </a:p>
                  </a:txBody>
                  <a:tcPr/>
                </a:tc>
                <a:extLst>
                  <a:ext uri="{0D108BD9-81ED-4DB2-BD59-A6C34878D82A}">
                    <a16:rowId xmlns:a16="http://schemas.microsoft.com/office/drawing/2014/main" val="4240961857"/>
                  </a:ext>
                </a:extLst>
              </a:tr>
              <a:tr h="0">
                <a:tc>
                  <a:txBody>
                    <a:bodyPr/>
                    <a:lstStyle/>
                    <a:p>
                      <a:pPr algn="ctr"/>
                      <a:r>
                        <a:rPr lang="en-US" dirty="0">
                          <a:solidFill>
                            <a:schemeClr val="tx1"/>
                          </a:solidFill>
                        </a:rPr>
                        <a:t>QXFA 125</a:t>
                      </a:r>
                    </a:p>
                  </a:txBody>
                  <a:tcPr/>
                </a:tc>
                <a:tc>
                  <a:txBody>
                    <a:bodyPr/>
                    <a:lstStyle/>
                    <a:p>
                      <a:pPr algn="ctr"/>
                      <a:r>
                        <a:rPr lang="en-US" dirty="0">
                          <a:solidFill>
                            <a:schemeClr val="tx1"/>
                          </a:solidFill>
                        </a:rPr>
                        <a:t>4531.2</a:t>
                      </a:r>
                    </a:p>
                  </a:txBody>
                  <a:tcPr/>
                </a:tc>
                <a:extLst>
                  <a:ext uri="{0D108BD9-81ED-4DB2-BD59-A6C34878D82A}">
                    <a16:rowId xmlns:a16="http://schemas.microsoft.com/office/drawing/2014/main" val="630006596"/>
                  </a:ext>
                </a:extLst>
              </a:tr>
              <a:tr h="0">
                <a:tc>
                  <a:txBody>
                    <a:bodyPr/>
                    <a:lstStyle/>
                    <a:p>
                      <a:pPr algn="ctr"/>
                      <a:r>
                        <a:rPr lang="en-US" dirty="0">
                          <a:solidFill>
                            <a:schemeClr val="tx1"/>
                          </a:solidFill>
                        </a:rPr>
                        <a:t>QXFA 142</a:t>
                      </a:r>
                    </a:p>
                  </a:txBody>
                  <a:tcPr/>
                </a:tc>
                <a:tc>
                  <a:txBody>
                    <a:bodyPr/>
                    <a:lstStyle/>
                    <a:p>
                      <a:pPr algn="ctr"/>
                      <a:r>
                        <a:rPr lang="en-US" dirty="0">
                          <a:solidFill>
                            <a:schemeClr val="tx1"/>
                          </a:solidFill>
                        </a:rPr>
                        <a:t>4534.1</a:t>
                      </a:r>
                    </a:p>
                  </a:txBody>
                  <a:tcPr/>
                </a:tc>
                <a:extLst>
                  <a:ext uri="{0D108BD9-81ED-4DB2-BD59-A6C34878D82A}">
                    <a16:rowId xmlns:a16="http://schemas.microsoft.com/office/drawing/2014/main" val="3294668886"/>
                  </a:ext>
                </a:extLst>
              </a:tr>
              <a:tr h="0">
                <a:tc>
                  <a:txBody>
                    <a:bodyPr/>
                    <a:lstStyle/>
                    <a:p>
                      <a:pPr algn="ctr"/>
                      <a:r>
                        <a:rPr lang="en-US" dirty="0">
                          <a:solidFill>
                            <a:schemeClr val="tx1"/>
                          </a:solidFill>
                        </a:rPr>
                        <a:t>QXFA146</a:t>
                      </a:r>
                    </a:p>
                  </a:txBody>
                  <a:tcPr/>
                </a:tc>
                <a:tc>
                  <a:txBody>
                    <a:bodyPr/>
                    <a:lstStyle/>
                    <a:p>
                      <a:pPr algn="ctr"/>
                      <a:r>
                        <a:rPr lang="en-US" dirty="0">
                          <a:solidFill>
                            <a:schemeClr val="tx1"/>
                          </a:solidFill>
                        </a:rPr>
                        <a:t>4532.2</a:t>
                      </a:r>
                    </a:p>
                  </a:txBody>
                  <a:tcPr/>
                </a:tc>
                <a:extLst>
                  <a:ext uri="{0D108BD9-81ED-4DB2-BD59-A6C34878D82A}">
                    <a16:rowId xmlns:a16="http://schemas.microsoft.com/office/drawing/2014/main" val="3000273370"/>
                  </a:ext>
                </a:extLst>
              </a:tr>
            </a:tbl>
          </a:graphicData>
        </a:graphic>
      </p:graphicFrame>
      <p:sp>
        <p:nvSpPr>
          <p:cNvPr id="2" name="Title 1">
            <a:extLst>
              <a:ext uri="{FF2B5EF4-FFF2-40B4-BE49-F238E27FC236}">
                <a16:creationId xmlns:a16="http://schemas.microsoft.com/office/drawing/2014/main" id="{75E7BC62-EC32-43AF-85D1-BD86633E38DF}"/>
              </a:ext>
            </a:extLst>
          </p:cNvPr>
          <p:cNvSpPr>
            <a:spLocks noGrp="1"/>
          </p:cNvSpPr>
          <p:nvPr>
            <p:ph type="title"/>
          </p:nvPr>
        </p:nvSpPr>
        <p:spPr/>
        <p:txBody>
          <a:bodyPr/>
          <a:lstStyle/>
          <a:p>
            <a:r>
              <a:rPr lang="en-US" dirty="0"/>
              <a:t>Coil Length</a:t>
            </a:r>
          </a:p>
        </p:txBody>
      </p:sp>
      <p:sp>
        <p:nvSpPr>
          <p:cNvPr id="4" name="Slide Number Placeholder 3">
            <a:extLst>
              <a:ext uri="{FF2B5EF4-FFF2-40B4-BE49-F238E27FC236}">
                <a16:creationId xmlns:a16="http://schemas.microsoft.com/office/drawing/2014/main" id="{B5AD3B43-4540-447A-9312-4B48B007A4E8}"/>
              </a:ext>
            </a:extLst>
          </p:cNvPr>
          <p:cNvSpPr>
            <a:spLocks noGrp="1"/>
          </p:cNvSpPr>
          <p:nvPr>
            <p:ph type="sldNum" sz="quarter" idx="12"/>
          </p:nvPr>
        </p:nvSpPr>
        <p:spPr/>
        <p:txBody>
          <a:bodyPr/>
          <a:lstStyle/>
          <a:p>
            <a:fld id="{BFDCA1C4-9514-7B4F-976F-D92F7E296653}" type="slidenum">
              <a:rPr lang="fr-FR" smtClean="0"/>
              <a:pPr/>
              <a:t>42</a:t>
            </a:fld>
            <a:endParaRPr lang="fr-FR"/>
          </a:p>
        </p:txBody>
      </p:sp>
      <p:sp>
        <p:nvSpPr>
          <p:cNvPr id="5" name="Footer Placeholder 4">
            <a:extLst>
              <a:ext uri="{FF2B5EF4-FFF2-40B4-BE49-F238E27FC236}">
                <a16:creationId xmlns:a16="http://schemas.microsoft.com/office/drawing/2014/main" id="{0FE9D1AD-1D44-456D-B621-9781DEF750D7}"/>
              </a:ext>
            </a:extLst>
          </p:cNvPr>
          <p:cNvSpPr>
            <a:spLocks noGrp="1"/>
          </p:cNvSpPr>
          <p:nvPr>
            <p:ph type="ftr" sz="quarter" idx="3"/>
          </p:nvPr>
        </p:nvSpPr>
        <p:spPr/>
        <p:txBody>
          <a:bodyPr/>
          <a:lstStyle/>
          <a:p>
            <a:r>
              <a:rPr lang="en-US"/>
              <a:t>MQXFA20 Coils Acceptance Review  – December 12, 2024</a:t>
            </a:r>
            <a:endParaRPr lang="en-GB" dirty="0"/>
          </a:p>
        </p:txBody>
      </p:sp>
    </p:spTree>
    <p:extLst>
      <p:ext uri="{BB962C8B-B14F-4D97-AF65-F5344CB8AC3E}">
        <p14:creationId xmlns:p14="http://schemas.microsoft.com/office/powerpoint/2010/main" val="3846909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0">
            <a:extLst>
              <a:ext uri="{FF2B5EF4-FFF2-40B4-BE49-F238E27FC236}">
                <a16:creationId xmlns:a16="http://schemas.microsoft.com/office/drawing/2014/main" id="{9D49B613-B0C1-4780-A0F5-4914EE17B92B}"/>
              </a:ext>
            </a:extLst>
          </p:cNvPr>
          <p:cNvSpPr txBox="1"/>
          <p:nvPr/>
        </p:nvSpPr>
        <p:spPr>
          <a:xfrm>
            <a:off x="1382114" y="3755916"/>
            <a:ext cx="2563348" cy="369332"/>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Cable length in coil</a:t>
            </a:r>
          </a:p>
        </p:txBody>
      </p:sp>
      <p:sp>
        <p:nvSpPr>
          <p:cNvPr id="18" name="TextBox 11">
            <a:extLst>
              <a:ext uri="{FF2B5EF4-FFF2-40B4-BE49-F238E27FC236}">
                <a16:creationId xmlns:a16="http://schemas.microsoft.com/office/drawing/2014/main" id="{7EA74BD4-18DD-4AED-A32C-285D5B21F041}"/>
              </a:ext>
            </a:extLst>
          </p:cNvPr>
          <p:cNvSpPr txBox="1"/>
          <p:nvPr/>
        </p:nvSpPr>
        <p:spPr>
          <a:xfrm>
            <a:off x="1475656" y="1772816"/>
            <a:ext cx="2376264" cy="369332"/>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Cable respooling</a:t>
            </a:r>
          </a:p>
        </p:txBody>
      </p:sp>
      <p:sp>
        <p:nvSpPr>
          <p:cNvPr id="2" name="Title 1">
            <a:extLst>
              <a:ext uri="{FF2B5EF4-FFF2-40B4-BE49-F238E27FC236}">
                <a16:creationId xmlns:a16="http://schemas.microsoft.com/office/drawing/2014/main" id="{B4F04032-2E42-45FE-BB03-8B0D367D6306}"/>
              </a:ext>
            </a:extLst>
          </p:cNvPr>
          <p:cNvSpPr>
            <a:spLocks noGrp="1"/>
          </p:cNvSpPr>
          <p:nvPr>
            <p:ph type="title"/>
          </p:nvPr>
        </p:nvSpPr>
        <p:spPr/>
        <p:txBody>
          <a:bodyPr/>
          <a:lstStyle/>
          <a:p>
            <a:r>
              <a:rPr lang="en-US" dirty="0"/>
              <a:t>Cable Preparation</a:t>
            </a:r>
          </a:p>
        </p:txBody>
      </p:sp>
      <p:sp>
        <p:nvSpPr>
          <p:cNvPr id="4" name="Slide Number Placeholder 3">
            <a:extLst>
              <a:ext uri="{FF2B5EF4-FFF2-40B4-BE49-F238E27FC236}">
                <a16:creationId xmlns:a16="http://schemas.microsoft.com/office/drawing/2014/main" id="{FD177B89-AAAB-49F8-A113-2D4DAA221F63}"/>
              </a:ext>
            </a:extLst>
          </p:cNvPr>
          <p:cNvSpPr>
            <a:spLocks noGrp="1"/>
          </p:cNvSpPr>
          <p:nvPr>
            <p:ph type="sldNum" sz="quarter" idx="12"/>
          </p:nvPr>
        </p:nvSpPr>
        <p:spPr/>
        <p:txBody>
          <a:bodyPr/>
          <a:lstStyle/>
          <a:p>
            <a:fld id="{BFDCA1C4-9514-7B4F-976F-D92F7E296653}" type="slidenum">
              <a:rPr lang="fr-FR" smtClean="0"/>
              <a:pPr/>
              <a:t>43</a:t>
            </a:fld>
            <a:endParaRPr lang="fr-FR"/>
          </a:p>
        </p:txBody>
      </p:sp>
      <p:sp>
        <p:nvSpPr>
          <p:cNvPr id="13" name="Footer Placeholder 4">
            <a:extLst>
              <a:ext uri="{FF2B5EF4-FFF2-40B4-BE49-F238E27FC236}">
                <a16:creationId xmlns:a16="http://schemas.microsoft.com/office/drawing/2014/main" id="{23231D63-230E-438B-8E44-827076485E88}"/>
              </a:ext>
            </a:extLst>
          </p:cNvPr>
          <p:cNvSpPr>
            <a:spLocks noGrp="1"/>
          </p:cNvSpPr>
          <p:nvPr>
            <p:ph type="ftr" sz="quarter" idx="3"/>
          </p:nvPr>
        </p:nvSpPr>
        <p:spPr>
          <a:xfrm>
            <a:off x="1981200" y="6356350"/>
            <a:ext cx="6550800" cy="360000"/>
          </a:xfrm>
        </p:spPr>
        <p:txBody>
          <a:bodyPr/>
          <a:lstStyle/>
          <a:p>
            <a:r>
              <a:rPr lang="en-US"/>
              <a:t>MQXFA20 Coils Acceptance Review  – December 12, 2024</a:t>
            </a:r>
            <a:endParaRPr lang="en-GB" dirty="0"/>
          </a:p>
        </p:txBody>
      </p:sp>
      <p:sp>
        <p:nvSpPr>
          <p:cNvPr id="5" name="Content Placeholder 4">
            <a:extLst>
              <a:ext uri="{FF2B5EF4-FFF2-40B4-BE49-F238E27FC236}">
                <a16:creationId xmlns:a16="http://schemas.microsoft.com/office/drawing/2014/main" id="{9F7BBFB9-4AA4-44C1-AE3C-45F0CBA9B8F4}"/>
              </a:ext>
            </a:extLst>
          </p:cNvPr>
          <p:cNvSpPr>
            <a:spLocks noGrp="1"/>
          </p:cNvSpPr>
          <p:nvPr>
            <p:ph idx="1"/>
          </p:nvPr>
        </p:nvSpPr>
        <p:spPr>
          <a:xfrm>
            <a:off x="612000" y="898301"/>
            <a:ext cx="8103740" cy="4906963"/>
          </a:xfrm>
        </p:spPr>
        <p:txBody>
          <a:bodyPr/>
          <a:lstStyle/>
          <a:p>
            <a:r>
              <a:rPr lang="en-US" sz="1800" dirty="0"/>
              <a:t>Re-spool the insulated cable to verify the total length (min. 441 m including the winding lead).</a:t>
            </a:r>
          </a:p>
          <a:p>
            <a:r>
              <a:rPr lang="en-US" sz="1800" dirty="0"/>
              <a:t>Split into two reels for L1 coil (min. 195 m) and L2 coil (min. 246 m).</a:t>
            </a:r>
          </a:p>
          <a:p>
            <a:endParaRPr lang="en-US" sz="1800" dirty="0"/>
          </a:p>
        </p:txBody>
      </p:sp>
      <p:pic>
        <p:nvPicPr>
          <p:cNvPr id="11" name="Picture 10">
            <a:extLst>
              <a:ext uri="{FF2B5EF4-FFF2-40B4-BE49-F238E27FC236}">
                <a16:creationId xmlns:a16="http://schemas.microsoft.com/office/drawing/2014/main" id="{FCE4B1BB-8D93-03BF-6399-36B8AD36B2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4143" y="2048445"/>
            <a:ext cx="3704780" cy="3219976"/>
          </a:xfrm>
          <a:prstGeom prst="rect">
            <a:avLst/>
          </a:prstGeom>
        </p:spPr>
      </p:pic>
      <p:sp>
        <p:nvSpPr>
          <p:cNvPr id="12" name="TextBox 11">
            <a:extLst>
              <a:ext uri="{FF2B5EF4-FFF2-40B4-BE49-F238E27FC236}">
                <a16:creationId xmlns:a16="http://schemas.microsoft.com/office/drawing/2014/main" id="{5931063C-05BB-4978-7A7C-339DCF77D9C4}"/>
              </a:ext>
            </a:extLst>
          </p:cNvPr>
          <p:cNvSpPr txBox="1"/>
          <p:nvPr/>
        </p:nvSpPr>
        <p:spPr>
          <a:xfrm>
            <a:off x="5099670" y="5333908"/>
            <a:ext cx="3704780" cy="1015663"/>
          </a:xfrm>
          <a:prstGeom prst="rect">
            <a:avLst/>
          </a:prstGeom>
          <a:noFill/>
        </p:spPr>
        <p:txBody>
          <a:bodyPr wrap="square" rtlCol="0">
            <a:spAutoFit/>
          </a:bodyPr>
          <a:lstStyle/>
          <a:p>
            <a:r>
              <a:rPr lang="en-US" sz="1200" dirty="0">
                <a:solidFill>
                  <a:schemeClr val="accent6"/>
                </a:solidFill>
              </a:rPr>
              <a:t>* For QXFA 121, based on L1 drop-off cable length measurement, L1 cable usage is calculated 186.3 m, about 1.7 m less than the average. It is believed the L1 drop-off cable length was measured with errors.  </a:t>
            </a:r>
          </a:p>
        </p:txBody>
      </p:sp>
      <p:graphicFrame>
        <p:nvGraphicFramePr>
          <p:cNvPr id="14" name="Table 13">
            <a:extLst>
              <a:ext uri="{FF2B5EF4-FFF2-40B4-BE49-F238E27FC236}">
                <a16:creationId xmlns:a16="http://schemas.microsoft.com/office/drawing/2014/main" id="{DF27B0A5-A478-B71C-AC4A-2456AD282E05}"/>
              </a:ext>
            </a:extLst>
          </p:cNvPr>
          <p:cNvGraphicFramePr>
            <a:graphicFrameLocks noGrp="1"/>
          </p:cNvGraphicFramePr>
          <p:nvPr>
            <p:extLst>
              <p:ext uri="{D42A27DB-BD31-4B8C-83A1-F6EECF244321}">
                <p14:modId xmlns:p14="http://schemas.microsoft.com/office/powerpoint/2010/main" val="3008429444"/>
              </p:ext>
            </p:extLst>
          </p:nvPr>
        </p:nvGraphicFramePr>
        <p:xfrm>
          <a:off x="393186" y="2132856"/>
          <a:ext cx="4478066" cy="1623060"/>
        </p:xfrm>
        <a:graphic>
          <a:graphicData uri="http://schemas.openxmlformats.org/drawingml/2006/table">
            <a:tbl>
              <a:tblPr firstRow="1" bandRow="1">
                <a:tableStyleId>{5C22544A-7EE6-4342-B048-85BDC9FD1C3A}</a:tableStyleId>
              </a:tblPr>
              <a:tblGrid>
                <a:gridCol w="1064511">
                  <a:extLst>
                    <a:ext uri="{9D8B030D-6E8A-4147-A177-3AD203B41FA5}">
                      <a16:colId xmlns:a16="http://schemas.microsoft.com/office/drawing/2014/main" val="2825759123"/>
                    </a:ext>
                  </a:extLst>
                </a:gridCol>
                <a:gridCol w="1119315">
                  <a:extLst>
                    <a:ext uri="{9D8B030D-6E8A-4147-A177-3AD203B41FA5}">
                      <a16:colId xmlns:a16="http://schemas.microsoft.com/office/drawing/2014/main" val="1310288497"/>
                    </a:ext>
                  </a:extLst>
                </a:gridCol>
                <a:gridCol w="895970">
                  <a:extLst>
                    <a:ext uri="{9D8B030D-6E8A-4147-A177-3AD203B41FA5}">
                      <a16:colId xmlns:a16="http://schemas.microsoft.com/office/drawing/2014/main" val="1732694108"/>
                    </a:ext>
                  </a:extLst>
                </a:gridCol>
                <a:gridCol w="699135">
                  <a:extLst>
                    <a:ext uri="{9D8B030D-6E8A-4147-A177-3AD203B41FA5}">
                      <a16:colId xmlns:a16="http://schemas.microsoft.com/office/drawing/2014/main" val="991832459"/>
                    </a:ext>
                  </a:extLst>
                </a:gridCol>
                <a:gridCol w="699135">
                  <a:extLst>
                    <a:ext uri="{9D8B030D-6E8A-4147-A177-3AD203B41FA5}">
                      <a16:colId xmlns:a16="http://schemas.microsoft.com/office/drawing/2014/main" val="2220458408"/>
                    </a:ext>
                  </a:extLst>
                </a:gridCol>
              </a:tblGrid>
              <a:tr h="2781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Cable respooling</a:t>
                      </a:r>
                    </a:p>
                  </a:txBody>
                  <a:tcPr marL="68580" marR="68580" marT="34290" marB="34290"/>
                </a:tc>
                <a:tc>
                  <a:txBody>
                    <a:bodyPr/>
                    <a:lstStyle/>
                    <a:p>
                      <a:r>
                        <a:rPr lang="en-US" sz="1400" dirty="0"/>
                        <a:t>Cable ID</a:t>
                      </a:r>
                    </a:p>
                  </a:txBody>
                  <a:tcPr marL="68580" marR="68580" marT="34290" marB="34290"/>
                </a:tc>
                <a:tc>
                  <a:txBody>
                    <a:bodyPr/>
                    <a:lstStyle/>
                    <a:p>
                      <a:r>
                        <a:rPr lang="en-US" sz="1400" dirty="0"/>
                        <a:t>Total (m)</a:t>
                      </a:r>
                    </a:p>
                  </a:txBody>
                  <a:tcPr marL="68580" marR="68580" marT="34290" marB="34290"/>
                </a:tc>
                <a:tc>
                  <a:txBody>
                    <a:bodyPr/>
                    <a:lstStyle/>
                    <a:p>
                      <a:r>
                        <a:rPr lang="en-US" sz="1400" dirty="0"/>
                        <a:t>L1 (m)</a:t>
                      </a:r>
                    </a:p>
                  </a:txBody>
                  <a:tcPr marL="68580" marR="68580" marT="34290" marB="34290"/>
                </a:tc>
                <a:tc>
                  <a:txBody>
                    <a:bodyPr/>
                    <a:lstStyle/>
                    <a:p>
                      <a:r>
                        <a:rPr lang="en-US" sz="1400" dirty="0"/>
                        <a:t>L2 (m)</a:t>
                      </a:r>
                    </a:p>
                  </a:txBody>
                  <a:tcPr marL="68580" marR="68580" marT="34290" marB="34290"/>
                </a:tc>
                <a:extLst>
                  <a:ext uri="{0D108BD9-81ED-4DB2-BD59-A6C34878D82A}">
                    <a16:rowId xmlns:a16="http://schemas.microsoft.com/office/drawing/2014/main" val="1595355945"/>
                  </a:ext>
                </a:extLst>
              </a:tr>
              <a:tr h="140970">
                <a:tc>
                  <a:txBody>
                    <a:bodyPr/>
                    <a:lstStyle/>
                    <a:p>
                      <a:r>
                        <a:rPr lang="en-US" sz="1400" dirty="0"/>
                        <a:t>QXFA 121</a:t>
                      </a:r>
                    </a:p>
                  </a:txBody>
                  <a:tcPr marL="68580" marR="68580" marT="34290" marB="34290"/>
                </a:tc>
                <a:tc>
                  <a:txBody>
                    <a:bodyPr/>
                    <a:lstStyle/>
                    <a:p>
                      <a:r>
                        <a:rPr lang="en-US" sz="1400" dirty="0"/>
                        <a:t>P43OL1125</a:t>
                      </a:r>
                    </a:p>
                  </a:txBody>
                  <a:tcPr marL="68580" marR="68580" marT="34290" marB="34290"/>
                </a:tc>
                <a:tc>
                  <a:txBody>
                    <a:bodyPr/>
                    <a:lstStyle/>
                    <a:p>
                      <a:r>
                        <a:rPr lang="en-US" sz="1400" dirty="0"/>
                        <a:t>448.3</a:t>
                      </a:r>
                    </a:p>
                  </a:txBody>
                  <a:tcPr marL="68580" marR="68580" marT="34290" marB="34290"/>
                </a:tc>
                <a:tc>
                  <a:txBody>
                    <a:bodyPr/>
                    <a:lstStyle/>
                    <a:p>
                      <a:r>
                        <a:rPr lang="en-US" sz="1400" dirty="0"/>
                        <a:t>199</a:t>
                      </a:r>
                    </a:p>
                  </a:txBody>
                  <a:tcPr marL="68580" marR="68580" marT="34290" marB="34290"/>
                </a:tc>
                <a:tc>
                  <a:txBody>
                    <a:bodyPr/>
                    <a:lstStyle/>
                    <a:p>
                      <a:r>
                        <a:rPr lang="en-US" sz="1400" dirty="0"/>
                        <a:t>249.3</a:t>
                      </a:r>
                    </a:p>
                  </a:txBody>
                  <a:tcPr marL="68580" marR="68580" marT="34290" marB="34290"/>
                </a:tc>
                <a:extLst>
                  <a:ext uri="{0D108BD9-81ED-4DB2-BD59-A6C34878D82A}">
                    <a16:rowId xmlns:a16="http://schemas.microsoft.com/office/drawing/2014/main" val="3281213665"/>
                  </a:ext>
                </a:extLst>
              </a:tr>
              <a:tr h="1409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QXFA 125</a:t>
                      </a:r>
                    </a:p>
                  </a:txBody>
                  <a:tcPr marL="68580" marR="68580" marT="34290" marB="34290"/>
                </a:tc>
                <a:tc>
                  <a:txBody>
                    <a:bodyPr/>
                    <a:lstStyle/>
                    <a:p>
                      <a:r>
                        <a:rPr lang="en-US" sz="1400" dirty="0"/>
                        <a:t>P43OL1121</a:t>
                      </a:r>
                    </a:p>
                  </a:txBody>
                  <a:tcPr marL="68580" marR="68580" marT="34290" marB="34290"/>
                </a:tc>
                <a:tc>
                  <a:txBody>
                    <a:bodyPr/>
                    <a:lstStyle/>
                    <a:p>
                      <a:r>
                        <a:rPr lang="en-US" sz="1400" dirty="0"/>
                        <a:t>451.3</a:t>
                      </a:r>
                    </a:p>
                  </a:txBody>
                  <a:tcPr marL="68580" marR="68580" marT="34290" marB="34290"/>
                </a:tc>
                <a:tc>
                  <a:txBody>
                    <a:bodyPr/>
                    <a:lstStyle/>
                    <a:p>
                      <a:r>
                        <a:rPr lang="en-US" sz="1400" dirty="0"/>
                        <a:t>205.3</a:t>
                      </a:r>
                    </a:p>
                  </a:txBody>
                  <a:tcPr marL="68580" marR="68580" marT="34290" marB="34290"/>
                </a:tc>
                <a:tc>
                  <a:txBody>
                    <a:bodyPr/>
                    <a:lstStyle/>
                    <a:p>
                      <a:r>
                        <a:rPr lang="en-US" sz="1400" dirty="0"/>
                        <a:t>246</a:t>
                      </a:r>
                    </a:p>
                  </a:txBody>
                  <a:tcPr marL="68580" marR="68580" marT="34290" marB="34290"/>
                </a:tc>
                <a:extLst>
                  <a:ext uri="{0D108BD9-81ED-4DB2-BD59-A6C34878D82A}">
                    <a16:rowId xmlns:a16="http://schemas.microsoft.com/office/drawing/2014/main" val="2297223651"/>
                  </a:ext>
                </a:extLst>
              </a:tr>
              <a:tr h="1409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QXFA 142</a:t>
                      </a:r>
                    </a:p>
                  </a:txBody>
                  <a:tcPr marL="68580" marR="68580" marT="34290" marB="34290"/>
                </a:tc>
                <a:tc>
                  <a:txBody>
                    <a:bodyPr/>
                    <a:lstStyle/>
                    <a:p>
                      <a:r>
                        <a:rPr lang="en-US" sz="1400" dirty="0"/>
                        <a:t>P43OL1172</a:t>
                      </a:r>
                    </a:p>
                  </a:txBody>
                  <a:tcPr marL="68580" marR="68580" marT="34290" marB="34290"/>
                </a:tc>
                <a:tc>
                  <a:txBody>
                    <a:bodyPr/>
                    <a:lstStyle/>
                    <a:p>
                      <a:r>
                        <a:rPr lang="en-US" sz="1400" dirty="0"/>
                        <a:t>452</a:t>
                      </a:r>
                    </a:p>
                  </a:txBody>
                  <a:tcPr marL="68580" marR="68580" marT="34290" marB="34290"/>
                </a:tc>
                <a:tc>
                  <a:txBody>
                    <a:bodyPr/>
                    <a:lstStyle/>
                    <a:p>
                      <a:r>
                        <a:rPr lang="en-US" sz="1400" dirty="0"/>
                        <a:t>206</a:t>
                      </a:r>
                    </a:p>
                  </a:txBody>
                  <a:tcPr marL="68580" marR="68580" marT="34290" marB="34290"/>
                </a:tc>
                <a:tc>
                  <a:txBody>
                    <a:bodyPr/>
                    <a:lstStyle/>
                    <a:p>
                      <a:r>
                        <a:rPr lang="en-US" sz="1400" dirty="0"/>
                        <a:t>246</a:t>
                      </a:r>
                    </a:p>
                  </a:txBody>
                  <a:tcPr marL="68580" marR="68580" marT="34290" marB="34290"/>
                </a:tc>
                <a:extLst>
                  <a:ext uri="{0D108BD9-81ED-4DB2-BD59-A6C34878D82A}">
                    <a16:rowId xmlns:a16="http://schemas.microsoft.com/office/drawing/2014/main" val="201275001"/>
                  </a:ext>
                </a:extLst>
              </a:tr>
              <a:tr h="1409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QXFA 146</a:t>
                      </a:r>
                    </a:p>
                  </a:txBody>
                  <a:tcPr marL="68580" marR="68580" marT="34290" marB="34290"/>
                </a:tc>
                <a:tc>
                  <a:txBody>
                    <a:bodyPr/>
                    <a:lstStyle/>
                    <a:p>
                      <a:r>
                        <a:rPr lang="en-US" sz="1400" dirty="0"/>
                        <a:t>P43OL1180</a:t>
                      </a:r>
                    </a:p>
                  </a:txBody>
                  <a:tcPr marL="68580" marR="68580" marT="34290" marB="34290"/>
                </a:tc>
                <a:tc>
                  <a:txBody>
                    <a:bodyPr/>
                    <a:lstStyle/>
                    <a:p>
                      <a:r>
                        <a:rPr lang="en-US" sz="1400" dirty="0"/>
                        <a:t>448.9</a:t>
                      </a:r>
                    </a:p>
                  </a:txBody>
                  <a:tcPr marL="68580" marR="68580" marT="34290" marB="34290"/>
                </a:tc>
                <a:tc>
                  <a:txBody>
                    <a:bodyPr/>
                    <a:lstStyle/>
                    <a:p>
                      <a:r>
                        <a:rPr lang="en-US" sz="1400" dirty="0"/>
                        <a:t>202.9</a:t>
                      </a:r>
                    </a:p>
                  </a:txBody>
                  <a:tcPr marL="68580" marR="68580" marT="34290" marB="34290"/>
                </a:tc>
                <a:tc>
                  <a:txBody>
                    <a:bodyPr/>
                    <a:lstStyle/>
                    <a:p>
                      <a:r>
                        <a:rPr lang="en-US" sz="1400" dirty="0"/>
                        <a:t>246</a:t>
                      </a:r>
                    </a:p>
                  </a:txBody>
                  <a:tcPr marL="68580" marR="68580" marT="34290" marB="34290"/>
                </a:tc>
                <a:extLst>
                  <a:ext uri="{0D108BD9-81ED-4DB2-BD59-A6C34878D82A}">
                    <a16:rowId xmlns:a16="http://schemas.microsoft.com/office/drawing/2014/main" val="3978050627"/>
                  </a:ext>
                </a:extLst>
              </a:tr>
            </a:tbl>
          </a:graphicData>
        </a:graphic>
      </p:graphicFrame>
      <p:graphicFrame>
        <p:nvGraphicFramePr>
          <p:cNvPr id="15" name="Table 14">
            <a:extLst>
              <a:ext uri="{FF2B5EF4-FFF2-40B4-BE49-F238E27FC236}">
                <a16:creationId xmlns:a16="http://schemas.microsoft.com/office/drawing/2014/main" id="{87557E94-B296-66E4-A360-26593C17D8C4}"/>
              </a:ext>
            </a:extLst>
          </p:cNvPr>
          <p:cNvGraphicFramePr>
            <a:graphicFrameLocks noGrp="1"/>
          </p:cNvGraphicFramePr>
          <p:nvPr>
            <p:extLst>
              <p:ext uri="{D42A27DB-BD31-4B8C-83A1-F6EECF244321}">
                <p14:modId xmlns:p14="http://schemas.microsoft.com/office/powerpoint/2010/main" val="942485418"/>
              </p:ext>
            </p:extLst>
          </p:nvPr>
        </p:nvGraphicFramePr>
        <p:xfrm>
          <a:off x="155263" y="4085828"/>
          <a:ext cx="4805259" cy="2118360"/>
        </p:xfrm>
        <a:graphic>
          <a:graphicData uri="http://schemas.openxmlformats.org/drawingml/2006/table">
            <a:tbl>
              <a:tblPr firstRow="1" bandRow="1">
                <a:tableStyleId>{5C22544A-7EE6-4342-B048-85BDC9FD1C3A}</a:tableStyleId>
              </a:tblPr>
              <a:tblGrid>
                <a:gridCol w="1378496">
                  <a:extLst>
                    <a:ext uri="{9D8B030D-6E8A-4147-A177-3AD203B41FA5}">
                      <a16:colId xmlns:a16="http://schemas.microsoft.com/office/drawing/2014/main" val="2825759123"/>
                    </a:ext>
                  </a:extLst>
                </a:gridCol>
                <a:gridCol w="1132523">
                  <a:extLst>
                    <a:ext uri="{9D8B030D-6E8A-4147-A177-3AD203B41FA5}">
                      <a16:colId xmlns:a16="http://schemas.microsoft.com/office/drawing/2014/main" val="1310288497"/>
                    </a:ext>
                  </a:extLst>
                </a:gridCol>
                <a:gridCol w="895970">
                  <a:extLst>
                    <a:ext uri="{9D8B030D-6E8A-4147-A177-3AD203B41FA5}">
                      <a16:colId xmlns:a16="http://schemas.microsoft.com/office/drawing/2014/main" val="1732694108"/>
                    </a:ext>
                  </a:extLst>
                </a:gridCol>
                <a:gridCol w="699135">
                  <a:extLst>
                    <a:ext uri="{9D8B030D-6E8A-4147-A177-3AD203B41FA5}">
                      <a16:colId xmlns:a16="http://schemas.microsoft.com/office/drawing/2014/main" val="991832459"/>
                    </a:ext>
                  </a:extLst>
                </a:gridCol>
                <a:gridCol w="699135">
                  <a:extLst>
                    <a:ext uri="{9D8B030D-6E8A-4147-A177-3AD203B41FA5}">
                      <a16:colId xmlns:a16="http://schemas.microsoft.com/office/drawing/2014/main" val="2220458408"/>
                    </a:ext>
                  </a:extLst>
                </a:gridCol>
              </a:tblGrid>
              <a:tr h="2781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Cable length in coil</a:t>
                      </a:r>
                    </a:p>
                  </a:txBody>
                  <a:tcPr marL="68580" marR="68580" marT="34290" marB="34290"/>
                </a:tc>
                <a:tc>
                  <a:txBody>
                    <a:bodyPr/>
                    <a:lstStyle/>
                    <a:p>
                      <a:r>
                        <a:rPr lang="en-US" sz="1400" dirty="0"/>
                        <a:t>Cable ID</a:t>
                      </a:r>
                    </a:p>
                  </a:txBody>
                  <a:tcPr marL="68580" marR="68580" marT="34290" marB="34290"/>
                </a:tc>
                <a:tc>
                  <a:txBody>
                    <a:bodyPr/>
                    <a:lstStyle/>
                    <a:p>
                      <a:r>
                        <a:rPr lang="en-US" sz="1400" dirty="0"/>
                        <a:t>Total (m)</a:t>
                      </a:r>
                    </a:p>
                  </a:txBody>
                  <a:tcPr marL="68580" marR="68580" marT="34290" marB="34290"/>
                </a:tc>
                <a:tc>
                  <a:txBody>
                    <a:bodyPr/>
                    <a:lstStyle/>
                    <a:p>
                      <a:r>
                        <a:rPr lang="en-US" sz="1400" dirty="0"/>
                        <a:t>L1 (m)</a:t>
                      </a:r>
                    </a:p>
                  </a:txBody>
                  <a:tcPr marL="68580" marR="68580" marT="34290" marB="34290"/>
                </a:tc>
                <a:tc>
                  <a:txBody>
                    <a:bodyPr/>
                    <a:lstStyle/>
                    <a:p>
                      <a:r>
                        <a:rPr lang="en-US" sz="1400" dirty="0"/>
                        <a:t>L2 (m)</a:t>
                      </a:r>
                    </a:p>
                  </a:txBody>
                  <a:tcPr marL="68580" marR="68580" marT="34290" marB="34290"/>
                </a:tc>
                <a:extLst>
                  <a:ext uri="{0D108BD9-81ED-4DB2-BD59-A6C34878D82A}">
                    <a16:rowId xmlns:a16="http://schemas.microsoft.com/office/drawing/2014/main" val="1595355945"/>
                  </a:ext>
                </a:extLst>
              </a:tr>
              <a:tr h="274320">
                <a:tc>
                  <a:txBody>
                    <a:bodyPr/>
                    <a:lstStyle/>
                    <a:p>
                      <a:r>
                        <a:rPr lang="en-US" sz="1400" dirty="0"/>
                        <a:t>Average (QXFA 104-164)</a:t>
                      </a:r>
                    </a:p>
                  </a:txBody>
                  <a:tcPr marL="68580" marR="68580" marT="34290" marB="34290"/>
                </a:tc>
                <a:tc>
                  <a:txBody>
                    <a:bodyPr/>
                    <a:lstStyle/>
                    <a:p>
                      <a:endParaRPr lang="en-US" sz="1400" dirty="0"/>
                    </a:p>
                  </a:txBody>
                  <a:tcPr marL="68580" marR="68580" marT="34290" marB="34290"/>
                </a:tc>
                <a:tc>
                  <a:txBody>
                    <a:bodyPr/>
                    <a:lstStyle/>
                    <a:p>
                      <a:r>
                        <a:rPr lang="en-US" sz="1400" dirty="0"/>
                        <a:t>427.1</a:t>
                      </a:r>
                    </a:p>
                  </a:txBody>
                  <a:tcPr marL="68580" marR="68580" marT="34290" marB="34290"/>
                </a:tc>
                <a:tc>
                  <a:txBody>
                    <a:bodyPr/>
                    <a:lstStyle/>
                    <a:p>
                      <a:r>
                        <a:rPr lang="en-US" sz="1400" dirty="0"/>
                        <a:t>188</a:t>
                      </a:r>
                    </a:p>
                  </a:txBody>
                  <a:tcPr marL="68580" marR="68580" marT="34290" marB="34290"/>
                </a:tc>
                <a:tc>
                  <a:txBody>
                    <a:bodyPr/>
                    <a:lstStyle/>
                    <a:p>
                      <a:r>
                        <a:rPr lang="en-US" sz="1400" dirty="0"/>
                        <a:t>239.1</a:t>
                      </a:r>
                    </a:p>
                  </a:txBody>
                  <a:tcPr marL="68580" marR="68580" marT="34290" marB="34290"/>
                </a:tc>
                <a:extLst>
                  <a:ext uri="{0D108BD9-81ED-4DB2-BD59-A6C34878D82A}">
                    <a16:rowId xmlns:a16="http://schemas.microsoft.com/office/drawing/2014/main" val="3281213665"/>
                  </a:ext>
                </a:extLst>
              </a:tr>
              <a:tr h="140970">
                <a:tc>
                  <a:txBody>
                    <a:bodyPr/>
                    <a:lstStyle/>
                    <a:p>
                      <a:r>
                        <a:rPr lang="en-US" sz="1400" dirty="0"/>
                        <a:t>QXFA 121</a:t>
                      </a:r>
                    </a:p>
                  </a:txBody>
                  <a:tcPr marL="68580" marR="68580" marT="34290" marB="34290"/>
                </a:tc>
                <a:tc>
                  <a:txBody>
                    <a:bodyPr/>
                    <a:lstStyle/>
                    <a:p>
                      <a:r>
                        <a:rPr lang="en-US" sz="1400" dirty="0"/>
                        <a:t>P43OL1125</a:t>
                      </a:r>
                    </a:p>
                  </a:txBody>
                  <a:tcPr marL="68580" marR="68580" marT="34290" marB="34290"/>
                </a:tc>
                <a:tc>
                  <a:txBody>
                    <a:bodyPr/>
                    <a:lstStyle/>
                    <a:p>
                      <a:r>
                        <a:rPr lang="en-US" sz="1400" dirty="0">
                          <a:solidFill>
                            <a:schemeClr val="accent6"/>
                          </a:solidFill>
                        </a:rPr>
                        <a:t>424.9*</a:t>
                      </a:r>
                    </a:p>
                  </a:txBody>
                  <a:tcPr marL="68580" marR="68580" marT="34290" marB="34290"/>
                </a:tc>
                <a:tc>
                  <a:txBody>
                    <a:bodyPr/>
                    <a:lstStyle/>
                    <a:p>
                      <a:r>
                        <a:rPr lang="en-US" sz="1400" dirty="0">
                          <a:solidFill>
                            <a:schemeClr val="accent6"/>
                          </a:solidFill>
                        </a:rPr>
                        <a:t>186.3*</a:t>
                      </a:r>
                    </a:p>
                  </a:txBody>
                  <a:tcPr marL="68580" marR="68580" marT="34290" marB="34290"/>
                </a:tc>
                <a:tc>
                  <a:txBody>
                    <a:bodyPr/>
                    <a:lstStyle/>
                    <a:p>
                      <a:r>
                        <a:rPr lang="en-US" sz="1400" dirty="0">
                          <a:solidFill>
                            <a:schemeClr val="tx1"/>
                          </a:solidFill>
                        </a:rPr>
                        <a:t>238.6</a:t>
                      </a:r>
                    </a:p>
                  </a:txBody>
                  <a:tcPr marL="68580" marR="68580" marT="34290" marB="34290"/>
                </a:tc>
                <a:extLst>
                  <a:ext uri="{0D108BD9-81ED-4DB2-BD59-A6C34878D82A}">
                    <a16:rowId xmlns:a16="http://schemas.microsoft.com/office/drawing/2014/main" val="2810111711"/>
                  </a:ext>
                </a:extLst>
              </a:tr>
              <a:tr h="1409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QXFA 125</a:t>
                      </a:r>
                    </a:p>
                  </a:txBody>
                  <a:tcPr marL="68580" marR="68580" marT="34290" marB="34290"/>
                </a:tc>
                <a:tc>
                  <a:txBody>
                    <a:bodyPr/>
                    <a:lstStyle/>
                    <a:p>
                      <a:r>
                        <a:rPr lang="en-US" sz="1400" dirty="0"/>
                        <a:t>P43OL1121</a:t>
                      </a:r>
                    </a:p>
                  </a:txBody>
                  <a:tcPr marL="68580" marR="68580" marT="34290" marB="34290"/>
                </a:tc>
                <a:tc>
                  <a:txBody>
                    <a:bodyPr/>
                    <a:lstStyle/>
                    <a:p>
                      <a:r>
                        <a:rPr lang="en-US" sz="1400" dirty="0"/>
                        <a:t>427</a:t>
                      </a:r>
                    </a:p>
                  </a:txBody>
                  <a:tcPr marL="68580" marR="68580" marT="34290" marB="34290"/>
                </a:tc>
                <a:tc>
                  <a:txBody>
                    <a:bodyPr/>
                    <a:lstStyle/>
                    <a:p>
                      <a:r>
                        <a:rPr lang="en-US" sz="1400" dirty="0"/>
                        <a:t>187.8</a:t>
                      </a:r>
                    </a:p>
                  </a:txBody>
                  <a:tcPr marL="68580" marR="68580" marT="34290" marB="34290"/>
                </a:tc>
                <a:tc>
                  <a:txBody>
                    <a:bodyPr/>
                    <a:lstStyle/>
                    <a:p>
                      <a:r>
                        <a:rPr lang="en-US" sz="1400" dirty="0"/>
                        <a:t>239.2</a:t>
                      </a:r>
                    </a:p>
                  </a:txBody>
                  <a:tcPr marL="68580" marR="68580" marT="34290" marB="34290"/>
                </a:tc>
                <a:extLst>
                  <a:ext uri="{0D108BD9-81ED-4DB2-BD59-A6C34878D82A}">
                    <a16:rowId xmlns:a16="http://schemas.microsoft.com/office/drawing/2014/main" val="2241961513"/>
                  </a:ext>
                </a:extLst>
              </a:tr>
              <a:tr h="1409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QXFA 142</a:t>
                      </a:r>
                    </a:p>
                  </a:txBody>
                  <a:tcPr marL="68580" marR="68580" marT="34290" marB="34290"/>
                </a:tc>
                <a:tc>
                  <a:txBody>
                    <a:bodyPr/>
                    <a:lstStyle/>
                    <a:p>
                      <a:r>
                        <a:rPr lang="en-US" sz="1400" dirty="0"/>
                        <a:t>P43OL1172</a:t>
                      </a:r>
                    </a:p>
                  </a:txBody>
                  <a:tcPr marL="68580" marR="68580" marT="34290" marB="34290"/>
                </a:tc>
                <a:tc>
                  <a:txBody>
                    <a:bodyPr/>
                    <a:lstStyle/>
                    <a:p>
                      <a:r>
                        <a:rPr lang="en-US" sz="1400" dirty="0"/>
                        <a:t>427.2</a:t>
                      </a:r>
                    </a:p>
                  </a:txBody>
                  <a:tcPr marL="68580" marR="68580" marT="34290" marB="34290"/>
                </a:tc>
                <a:tc>
                  <a:txBody>
                    <a:bodyPr/>
                    <a:lstStyle/>
                    <a:p>
                      <a:r>
                        <a:rPr lang="en-US" sz="1400" dirty="0"/>
                        <a:t>187.7</a:t>
                      </a:r>
                    </a:p>
                  </a:txBody>
                  <a:tcPr marL="68580" marR="68580" marT="34290" marB="34290"/>
                </a:tc>
                <a:tc>
                  <a:txBody>
                    <a:bodyPr/>
                    <a:lstStyle/>
                    <a:p>
                      <a:r>
                        <a:rPr lang="en-US" sz="1400" dirty="0"/>
                        <a:t>239.5</a:t>
                      </a:r>
                    </a:p>
                  </a:txBody>
                  <a:tcPr marL="68580" marR="68580" marT="34290" marB="34290"/>
                </a:tc>
                <a:extLst>
                  <a:ext uri="{0D108BD9-81ED-4DB2-BD59-A6C34878D82A}">
                    <a16:rowId xmlns:a16="http://schemas.microsoft.com/office/drawing/2014/main" val="2405764933"/>
                  </a:ext>
                </a:extLst>
              </a:tr>
              <a:tr h="1409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QXFA 146</a:t>
                      </a:r>
                    </a:p>
                  </a:txBody>
                  <a:tcPr marL="68580" marR="68580" marT="34290" marB="34290"/>
                </a:tc>
                <a:tc>
                  <a:txBody>
                    <a:bodyPr/>
                    <a:lstStyle/>
                    <a:p>
                      <a:r>
                        <a:rPr lang="en-US" sz="1400" dirty="0"/>
                        <a:t>P43OL1180</a:t>
                      </a:r>
                    </a:p>
                  </a:txBody>
                  <a:tcPr marL="68580" marR="68580" marT="34290" marB="34290"/>
                </a:tc>
                <a:tc>
                  <a:txBody>
                    <a:bodyPr/>
                    <a:lstStyle/>
                    <a:p>
                      <a:r>
                        <a:rPr lang="en-US" sz="1400" dirty="0"/>
                        <a:t>427.1</a:t>
                      </a:r>
                    </a:p>
                  </a:txBody>
                  <a:tcPr marL="68580" marR="68580" marT="34290" marB="34290"/>
                </a:tc>
                <a:tc>
                  <a:txBody>
                    <a:bodyPr/>
                    <a:lstStyle/>
                    <a:p>
                      <a:r>
                        <a:rPr lang="en-US" sz="1400" dirty="0"/>
                        <a:t>188.3</a:t>
                      </a:r>
                    </a:p>
                  </a:txBody>
                  <a:tcPr marL="68580" marR="68580" marT="34290" marB="34290"/>
                </a:tc>
                <a:tc>
                  <a:txBody>
                    <a:bodyPr/>
                    <a:lstStyle/>
                    <a:p>
                      <a:r>
                        <a:rPr lang="en-US" sz="1400" dirty="0"/>
                        <a:t>238.8</a:t>
                      </a:r>
                    </a:p>
                  </a:txBody>
                  <a:tcPr marL="68580" marR="68580" marT="34290" marB="34290"/>
                </a:tc>
                <a:extLst>
                  <a:ext uri="{0D108BD9-81ED-4DB2-BD59-A6C34878D82A}">
                    <a16:rowId xmlns:a16="http://schemas.microsoft.com/office/drawing/2014/main" val="1953032771"/>
                  </a:ext>
                </a:extLst>
              </a:tr>
            </a:tbl>
          </a:graphicData>
        </a:graphic>
      </p:graphicFrame>
    </p:spTree>
    <p:extLst>
      <p:ext uri="{BB962C8B-B14F-4D97-AF65-F5344CB8AC3E}">
        <p14:creationId xmlns:p14="http://schemas.microsoft.com/office/powerpoint/2010/main" val="3227101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7C34-0F39-4482-9DB3-808AA25A254D}"/>
              </a:ext>
            </a:extLst>
          </p:cNvPr>
          <p:cNvSpPr>
            <a:spLocks noGrp="1"/>
          </p:cNvSpPr>
          <p:nvPr>
            <p:ph type="title"/>
          </p:nvPr>
        </p:nvSpPr>
        <p:spPr/>
        <p:txBody>
          <a:bodyPr/>
          <a:lstStyle/>
          <a:p>
            <a:r>
              <a:rPr lang="en-US" dirty="0"/>
              <a:t>Wedge Length and Gap</a:t>
            </a:r>
          </a:p>
        </p:txBody>
      </p:sp>
      <p:sp>
        <p:nvSpPr>
          <p:cNvPr id="4" name="Slide Number Placeholder 3">
            <a:extLst>
              <a:ext uri="{FF2B5EF4-FFF2-40B4-BE49-F238E27FC236}">
                <a16:creationId xmlns:a16="http://schemas.microsoft.com/office/drawing/2014/main" id="{E7BA0F8A-8C4A-4865-B7D1-4D301B8B41B7}"/>
              </a:ext>
            </a:extLst>
          </p:cNvPr>
          <p:cNvSpPr>
            <a:spLocks noGrp="1"/>
          </p:cNvSpPr>
          <p:nvPr>
            <p:ph type="sldNum" sz="quarter" idx="12"/>
          </p:nvPr>
        </p:nvSpPr>
        <p:spPr/>
        <p:txBody>
          <a:bodyPr/>
          <a:lstStyle/>
          <a:p>
            <a:fld id="{BFDCA1C4-9514-7B4F-976F-D92F7E296653}" type="slidenum">
              <a:rPr lang="fr-FR" smtClean="0"/>
              <a:pPr/>
              <a:t>44</a:t>
            </a:fld>
            <a:endParaRPr lang="fr-FR"/>
          </a:p>
        </p:txBody>
      </p:sp>
      <p:pic>
        <p:nvPicPr>
          <p:cNvPr id="6" name="Content Placeholder 6">
            <a:extLst>
              <a:ext uri="{FF2B5EF4-FFF2-40B4-BE49-F238E27FC236}">
                <a16:creationId xmlns:a16="http://schemas.microsoft.com/office/drawing/2014/main" id="{762CD6A1-8426-4D78-94B8-DFEF85D14FA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68078" y="1469788"/>
            <a:ext cx="5607844" cy="1385888"/>
          </a:xfrm>
          <a:prstGeom prst="rect">
            <a:avLst/>
          </a:prstGeom>
        </p:spPr>
      </p:pic>
      <p:sp>
        <p:nvSpPr>
          <p:cNvPr id="8" name="TextBox 7">
            <a:extLst>
              <a:ext uri="{FF2B5EF4-FFF2-40B4-BE49-F238E27FC236}">
                <a16:creationId xmlns:a16="http://schemas.microsoft.com/office/drawing/2014/main" id="{0A729D93-8B12-4CA3-A47E-5755D76247A1}"/>
              </a:ext>
            </a:extLst>
          </p:cNvPr>
          <p:cNvSpPr txBox="1"/>
          <p:nvPr/>
        </p:nvSpPr>
        <p:spPr>
          <a:xfrm>
            <a:off x="35496" y="4542301"/>
            <a:ext cx="8370298" cy="253916"/>
          </a:xfrm>
          <a:prstGeom prst="rect">
            <a:avLst/>
          </a:prstGeom>
          <a:noFill/>
        </p:spPr>
        <p:txBody>
          <a:bodyPr wrap="square" rtlCol="0">
            <a:spAutoFit/>
          </a:bodyPr>
          <a:lstStyle/>
          <a:p>
            <a:r>
              <a:rPr lang="en-US" sz="1050" dirty="0"/>
              <a:t>               Wedge gap:   2 mm        3.75 mm               3.75 mm                 3.75 mm                3.75 mm               3.75 mm                   2 mm</a:t>
            </a:r>
          </a:p>
        </p:txBody>
      </p:sp>
      <p:pic>
        <p:nvPicPr>
          <p:cNvPr id="9" name="Picture 8">
            <a:extLst>
              <a:ext uri="{FF2B5EF4-FFF2-40B4-BE49-F238E27FC236}">
                <a16:creationId xmlns:a16="http://schemas.microsoft.com/office/drawing/2014/main" id="{1B44A3EA-56A3-4976-B58E-8591CB2826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3527265"/>
            <a:ext cx="5814314" cy="950119"/>
          </a:xfrm>
          <a:prstGeom prst="rect">
            <a:avLst/>
          </a:prstGeom>
        </p:spPr>
      </p:pic>
      <p:sp>
        <p:nvSpPr>
          <p:cNvPr id="10" name="Footer Placeholder 4">
            <a:extLst>
              <a:ext uri="{FF2B5EF4-FFF2-40B4-BE49-F238E27FC236}">
                <a16:creationId xmlns:a16="http://schemas.microsoft.com/office/drawing/2014/main" id="{82C21CA6-01A1-49F9-8887-0E80A183497A}"/>
              </a:ext>
            </a:extLst>
          </p:cNvPr>
          <p:cNvSpPr>
            <a:spLocks noGrp="1"/>
          </p:cNvSpPr>
          <p:nvPr>
            <p:ph type="ftr" sz="quarter" idx="3"/>
          </p:nvPr>
        </p:nvSpPr>
        <p:spPr>
          <a:xfrm>
            <a:off x="1981200" y="6356350"/>
            <a:ext cx="6550800" cy="360000"/>
          </a:xfrm>
        </p:spPr>
        <p:txBody>
          <a:bodyPr/>
          <a:lstStyle/>
          <a:p>
            <a:r>
              <a:rPr lang="en-US"/>
              <a:t>MQXFA20 Coils Acceptance Review  – December 12, 2024</a:t>
            </a:r>
            <a:endParaRPr lang="en-GB" dirty="0"/>
          </a:p>
        </p:txBody>
      </p:sp>
      <p:sp>
        <p:nvSpPr>
          <p:cNvPr id="5" name="TextBox 4">
            <a:extLst>
              <a:ext uri="{FF2B5EF4-FFF2-40B4-BE49-F238E27FC236}">
                <a16:creationId xmlns:a16="http://schemas.microsoft.com/office/drawing/2014/main" id="{1343B138-91D9-5440-97AB-CC857F45CE0B}"/>
              </a:ext>
            </a:extLst>
          </p:cNvPr>
          <p:cNvSpPr txBox="1"/>
          <p:nvPr/>
        </p:nvSpPr>
        <p:spPr>
          <a:xfrm>
            <a:off x="539552" y="3150596"/>
            <a:ext cx="2664296" cy="300082"/>
          </a:xfrm>
          <a:prstGeom prst="rect">
            <a:avLst/>
          </a:prstGeom>
          <a:noFill/>
        </p:spPr>
        <p:txBody>
          <a:bodyPr wrap="square" rtlCol="0">
            <a:spAutoFit/>
          </a:bodyPr>
          <a:lstStyle/>
          <a:p>
            <a:r>
              <a:rPr lang="en-US" sz="1350" dirty="0"/>
              <a:t>QXFA 121, 125, 142, and 146</a:t>
            </a:r>
          </a:p>
        </p:txBody>
      </p:sp>
    </p:spTree>
    <p:extLst>
      <p:ext uri="{BB962C8B-B14F-4D97-AF65-F5344CB8AC3E}">
        <p14:creationId xmlns:p14="http://schemas.microsoft.com/office/powerpoint/2010/main" val="3576439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9DD7-08AC-493E-B2EE-DDF0E3C353AD}"/>
              </a:ext>
            </a:extLst>
          </p:cNvPr>
          <p:cNvSpPr>
            <a:spLocks noGrp="1"/>
          </p:cNvSpPr>
          <p:nvPr>
            <p:ph type="title"/>
          </p:nvPr>
        </p:nvSpPr>
        <p:spPr>
          <a:xfrm>
            <a:off x="612000" y="144040"/>
            <a:ext cx="7920000" cy="720000"/>
          </a:xfrm>
        </p:spPr>
        <p:txBody>
          <a:bodyPr/>
          <a:lstStyle/>
          <a:p>
            <a:r>
              <a:rPr lang="en-US" dirty="0"/>
              <a:t>Pole Gap</a:t>
            </a:r>
          </a:p>
        </p:txBody>
      </p:sp>
      <p:sp>
        <p:nvSpPr>
          <p:cNvPr id="4" name="Slide Number Placeholder 3">
            <a:extLst>
              <a:ext uri="{FF2B5EF4-FFF2-40B4-BE49-F238E27FC236}">
                <a16:creationId xmlns:a16="http://schemas.microsoft.com/office/drawing/2014/main" id="{E3EB5309-62EE-45B9-8496-E04B8F156DA0}"/>
              </a:ext>
            </a:extLst>
          </p:cNvPr>
          <p:cNvSpPr>
            <a:spLocks noGrp="1"/>
          </p:cNvSpPr>
          <p:nvPr>
            <p:ph type="sldNum" sz="quarter" idx="12"/>
          </p:nvPr>
        </p:nvSpPr>
        <p:spPr/>
        <p:txBody>
          <a:bodyPr/>
          <a:lstStyle/>
          <a:p>
            <a:fld id="{BFDCA1C4-9514-7B4F-976F-D92F7E296653}" type="slidenum">
              <a:rPr lang="fr-FR" smtClean="0"/>
              <a:pPr/>
              <a:t>45</a:t>
            </a:fld>
            <a:endParaRPr lang="fr-FR"/>
          </a:p>
        </p:txBody>
      </p:sp>
      <p:sp>
        <p:nvSpPr>
          <p:cNvPr id="8" name="Footer Placeholder 4">
            <a:extLst>
              <a:ext uri="{FF2B5EF4-FFF2-40B4-BE49-F238E27FC236}">
                <a16:creationId xmlns:a16="http://schemas.microsoft.com/office/drawing/2014/main" id="{9B1B2770-BC36-414A-9DA7-9E8955E8E322}"/>
              </a:ext>
            </a:extLst>
          </p:cNvPr>
          <p:cNvSpPr>
            <a:spLocks noGrp="1"/>
          </p:cNvSpPr>
          <p:nvPr>
            <p:ph type="ftr" sz="quarter" idx="3"/>
          </p:nvPr>
        </p:nvSpPr>
        <p:spPr>
          <a:xfrm>
            <a:off x="1981200" y="6356350"/>
            <a:ext cx="6550800" cy="360000"/>
          </a:xfrm>
        </p:spPr>
        <p:txBody>
          <a:bodyPr/>
          <a:lstStyle/>
          <a:p>
            <a:r>
              <a:rPr lang="en-US"/>
              <a:t>MQXFA20 Coils Acceptance Review  – December 12, 2024</a:t>
            </a:r>
            <a:endParaRPr lang="en-GB" dirty="0"/>
          </a:p>
        </p:txBody>
      </p:sp>
      <p:graphicFrame>
        <p:nvGraphicFramePr>
          <p:cNvPr id="7" name="Content Placeholder 5">
            <a:extLst>
              <a:ext uri="{FF2B5EF4-FFF2-40B4-BE49-F238E27FC236}">
                <a16:creationId xmlns:a16="http://schemas.microsoft.com/office/drawing/2014/main" id="{3132C62F-28CD-EECA-63B5-568387B09FF0}"/>
              </a:ext>
            </a:extLst>
          </p:cNvPr>
          <p:cNvGraphicFramePr>
            <a:graphicFrameLocks noGrp="1"/>
          </p:cNvGraphicFramePr>
          <p:nvPr>
            <p:ph idx="1"/>
            <p:extLst>
              <p:ext uri="{D42A27DB-BD31-4B8C-83A1-F6EECF244321}">
                <p14:modId xmlns:p14="http://schemas.microsoft.com/office/powerpoint/2010/main" val="1417979487"/>
              </p:ext>
            </p:extLst>
          </p:nvPr>
        </p:nvGraphicFramePr>
        <p:xfrm>
          <a:off x="612775" y="1219200"/>
          <a:ext cx="7918450" cy="4906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621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01261D-E904-4C5C-B3BA-EB9D5DFD6BDF}"/>
              </a:ext>
            </a:extLst>
          </p:cNvPr>
          <p:cNvSpPr>
            <a:spLocks noGrp="1"/>
          </p:cNvSpPr>
          <p:nvPr>
            <p:ph type="ftr" sz="quarter" idx="3"/>
          </p:nvPr>
        </p:nvSpPr>
        <p:spPr/>
        <p:txBody>
          <a:bodyPr/>
          <a:lstStyle/>
          <a:p>
            <a:r>
              <a:rPr lang="en-US"/>
              <a:t>MQXFA20 Coils Acceptance Review  – December 12, 2024</a:t>
            </a:r>
            <a:endParaRPr lang="en-GB" dirty="0"/>
          </a:p>
        </p:txBody>
      </p:sp>
      <p:sp>
        <p:nvSpPr>
          <p:cNvPr id="2" name="Title 1">
            <a:extLst>
              <a:ext uri="{FF2B5EF4-FFF2-40B4-BE49-F238E27FC236}">
                <a16:creationId xmlns:a16="http://schemas.microsoft.com/office/drawing/2014/main" id="{7714E457-3F24-45FA-95DC-0957EB93A56C}"/>
              </a:ext>
            </a:extLst>
          </p:cNvPr>
          <p:cNvSpPr>
            <a:spLocks noGrp="1"/>
          </p:cNvSpPr>
          <p:nvPr>
            <p:ph type="title"/>
          </p:nvPr>
        </p:nvSpPr>
        <p:spPr/>
        <p:txBody>
          <a:bodyPr/>
          <a:lstStyle/>
          <a:p>
            <a:r>
              <a:rPr lang="en-US" dirty="0"/>
              <a:t>QXFA125 DR’s</a:t>
            </a:r>
          </a:p>
        </p:txBody>
      </p:sp>
      <p:graphicFrame>
        <p:nvGraphicFramePr>
          <p:cNvPr id="6" name="Content Placeholder 5">
            <a:extLst>
              <a:ext uri="{FF2B5EF4-FFF2-40B4-BE49-F238E27FC236}">
                <a16:creationId xmlns:a16="http://schemas.microsoft.com/office/drawing/2014/main" id="{EB55BD07-B5F5-4D55-B791-ED07C54AB672}"/>
              </a:ext>
            </a:extLst>
          </p:cNvPr>
          <p:cNvGraphicFramePr>
            <a:graphicFrameLocks noGrp="1"/>
          </p:cNvGraphicFramePr>
          <p:nvPr>
            <p:ph idx="1"/>
            <p:extLst>
              <p:ext uri="{D42A27DB-BD31-4B8C-83A1-F6EECF244321}">
                <p14:modId xmlns:p14="http://schemas.microsoft.com/office/powerpoint/2010/main" val="1832823237"/>
              </p:ext>
            </p:extLst>
          </p:nvPr>
        </p:nvGraphicFramePr>
        <p:xfrm>
          <a:off x="612000" y="1219201"/>
          <a:ext cx="8208472" cy="4891512"/>
        </p:xfrm>
        <a:graphic>
          <a:graphicData uri="http://schemas.openxmlformats.org/drawingml/2006/table">
            <a:tbl>
              <a:tblPr/>
              <a:tblGrid>
                <a:gridCol w="1343012">
                  <a:extLst>
                    <a:ext uri="{9D8B030D-6E8A-4147-A177-3AD203B41FA5}">
                      <a16:colId xmlns:a16="http://schemas.microsoft.com/office/drawing/2014/main" val="1010575230"/>
                    </a:ext>
                  </a:extLst>
                </a:gridCol>
                <a:gridCol w="2184940">
                  <a:extLst>
                    <a:ext uri="{9D8B030D-6E8A-4147-A177-3AD203B41FA5}">
                      <a16:colId xmlns:a16="http://schemas.microsoft.com/office/drawing/2014/main" val="25379173"/>
                    </a:ext>
                  </a:extLst>
                </a:gridCol>
                <a:gridCol w="2016224">
                  <a:extLst>
                    <a:ext uri="{9D8B030D-6E8A-4147-A177-3AD203B41FA5}">
                      <a16:colId xmlns:a16="http://schemas.microsoft.com/office/drawing/2014/main" val="2863937579"/>
                    </a:ext>
                  </a:extLst>
                </a:gridCol>
                <a:gridCol w="2664296">
                  <a:extLst>
                    <a:ext uri="{9D8B030D-6E8A-4147-A177-3AD203B41FA5}">
                      <a16:colId xmlns:a16="http://schemas.microsoft.com/office/drawing/2014/main" val="2717843156"/>
                    </a:ext>
                  </a:extLst>
                </a:gridCol>
              </a:tblGrid>
              <a:tr h="178946">
                <a:tc>
                  <a:txBody>
                    <a:bodyPr/>
                    <a:lstStyle/>
                    <a:p>
                      <a:pPr algn="ctr"/>
                      <a:r>
                        <a:rPr lang="en-US" sz="1400" b="1" dirty="0"/>
                        <a:t>DR Number</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Description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Disposition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Impact/Corrective Action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extLst>
                  <a:ext uri="{0D108BD9-81ED-4DB2-BD59-A6C34878D82A}">
                    <a16:rowId xmlns:a16="http://schemas.microsoft.com/office/drawing/2014/main" val="1310986574"/>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2"/>
                        </a:rPr>
                        <a:t>12023</a:t>
                      </a:r>
                      <a:r>
                        <a:rPr lang="en-US" sz="1400" dirty="0"/>
                        <a:t> Winding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Cable reel mislabeled by insulation vendor.</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dirty="0"/>
                        <a:t>The cable ID is 1132 and continue the cable preparation.</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i="0" dirty="0">
                          <a:solidFill>
                            <a:schemeClr val="tx1"/>
                          </a:solidFill>
                        </a:rPr>
                        <a:t>Impact: none.</a:t>
                      </a:r>
                    </a:p>
                    <a:p>
                      <a:endParaRPr lang="en-US" sz="1400" i="0" dirty="0">
                        <a:solidFill>
                          <a:schemeClr val="tx1"/>
                        </a:solidFill>
                      </a:endParaRPr>
                    </a:p>
                    <a:p>
                      <a:r>
                        <a:rPr lang="en-US" sz="1400" i="0" dirty="0">
                          <a:solidFill>
                            <a:schemeClr val="tx1"/>
                          </a:solidFill>
                        </a:rPr>
                        <a:t>Corrective action: </a:t>
                      </a:r>
                      <a:r>
                        <a:rPr lang="en-US" sz="1400" dirty="0"/>
                        <a:t>none. </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5728119"/>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3"/>
                        </a:rPr>
                        <a:t>1</a:t>
                      </a:r>
                      <a:r>
                        <a:rPr lang="en-US" sz="1400" dirty="0">
                          <a:hlinkClick r:id="rId4"/>
                        </a:rPr>
                        <a:t>12026</a:t>
                      </a:r>
                      <a:r>
                        <a:rPr lang="en-US" sz="1400" dirty="0"/>
                        <a:t> Coil Interface</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Stains were noticed on the insulation during cable respooling.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Use another cable for coil 125 and do analysis of stain impact on cable performance. </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Analysis of the impact of these stains on cable performance (</a:t>
                      </a:r>
                      <a:r>
                        <a:rPr lang="en-US" sz="1400" dirty="0" err="1"/>
                        <a:t>Ic</a:t>
                      </a:r>
                      <a:r>
                        <a:rPr lang="en-US" sz="1400" dirty="0"/>
                        <a:t> and RRR) showed no significant impact. Therefore, cable 1132 may be used for another coil. </a:t>
                      </a:r>
                      <a:r>
                        <a:rPr lang="en-US" sz="1400" i="0" dirty="0">
                          <a:solidFill>
                            <a:schemeClr val="tx1"/>
                          </a:solidFill>
                        </a:rPr>
                        <a:t>Impact: none.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Corrective action: none.</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618189535"/>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5"/>
                        </a:rPr>
                        <a:t>12059</a:t>
                      </a:r>
                      <a:r>
                        <a:rPr lang="en-US" sz="1400" dirty="0"/>
                        <a:t> Winding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Stain on cable insulation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Repair insulation.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Unknow source, perhaps at insulation vendor.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Impact &amp; corrective action: none</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9081963"/>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6"/>
                        </a:rPr>
                        <a:t>12119</a:t>
                      </a:r>
                      <a:r>
                        <a:rPr lang="en-US" sz="1400" dirty="0"/>
                        <a:t> Impreg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Voltage tap shifted on lead after insulation.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Desolder and reposition.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Corrective action: Verify orientation of voltage tap after insulating and before installing splice block. Impact: none</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281383245"/>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7"/>
                        </a:rPr>
                        <a:t>12122</a:t>
                      </a:r>
                      <a:r>
                        <a:rPr lang="en-US" sz="1400" dirty="0"/>
                        <a:t> Electrical</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Coil to Structure short 54 ohms.</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Continue with fabrication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Coil to structure short vanished after VPI.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Corrective action: none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Impact: none</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419890062"/>
                  </a:ext>
                </a:extLst>
              </a:tr>
            </a:tbl>
          </a:graphicData>
        </a:graphic>
      </p:graphicFrame>
      <p:sp>
        <p:nvSpPr>
          <p:cNvPr id="4" name="Slide Number Placeholder 3">
            <a:extLst>
              <a:ext uri="{FF2B5EF4-FFF2-40B4-BE49-F238E27FC236}">
                <a16:creationId xmlns:a16="http://schemas.microsoft.com/office/drawing/2014/main" id="{4C6F4A69-BEA0-4AC4-923A-66011EDEC85A}"/>
              </a:ext>
            </a:extLst>
          </p:cNvPr>
          <p:cNvSpPr>
            <a:spLocks noGrp="1"/>
          </p:cNvSpPr>
          <p:nvPr>
            <p:ph type="sldNum" sz="quarter" idx="12"/>
          </p:nvPr>
        </p:nvSpPr>
        <p:spPr/>
        <p:txBody>
          <a:bodyPr/>
          <a:lstStyle/>
          <a:p>
            <a:fld id="{BFDCA1C4-9514-7B4F-976F-D92F7E296653}" type="slidenum">
              <a:rPr lang="fr-FR" smtClean="0"/>
              <a:pPr/>
              <a:t>5</a:t>
            </a:fld>
            <a:endParaRPr lang="fr-FR"/>
          </a:p>
        </p:txBody>
      </p:sp>
      <p:graphicFrame>
        <p:nvGraphicFramePr>
          <p:cNvPr id="7" name="Table 7">
            <a:extLst>
              <a:ext uri="{FF2B5EF4-FFF2-40B4-BE49-F238E27FC236}">
                <a16:creationId xmlns:a16="http://schemas.microsoft.com/office/drawing/2014/main" id="{28B6E40C-C91E-4856-AE3C-12C6E7BAB3F9}"/>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Minor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8" name="Rectangle 7">
            <a:extLst>
              <a:ext uri="{FF2B5EF4-FFF2-40B4-BE49-F238E27FC236}">
                <a16:creationId xmlns:a16="http://schemas.microsoft.com/office/drawing/2014/main" id="{CAF3B74B-FC32-4B81-97BB-51D1B05DE567}"/>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Tree>
    <p:extLst>
      <p:ext uri="{BB962C8B-B14F-4D97-AF65-F5344CB8AC3E}">
        <p14:creationId xmlns:p14="http://schemas.microsoft.com/office/powerpoint/2010/main" val="169364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01261D-E904-4C5C-B3BA-EB9D5DFD6BDF}"/>
              </a:ext>
            </a:extLst>
          </p:cNvPr>
          <p:cNvSpPr>
            <a:spLocks noGrp="1"/>
          </p:cNvSpPr>
          <p:nvPr>
            <p:ph type="ftr" sz="quarter" idx="3"/>
          </p:nvPr>
        </p:nvSpPr>
        <p:spPr/>
        <p:txBody>
          <a:bodyPr/>
          <a:lstStyle/>
          <a:p>
            <a:r>
              <a:rPr lang="en-US"/>
              <a:t>MQXFA20 Coils Acceptance Review  – December 12, 2024</a:t>
            </a:r>
            <a:endParaRPr lang="en-GB" dirty="0"/>
          </a:p>
        </p:txBody>
      </p:sp>
      <p:sp>
        <p:nvSpPr>
          <p:cNvPr id="2" name="Title 1">
            <a:extLst>
              <a:ext uri="{FF2B5EF4-FFF2-40B4-BE49-F238E27FC236}">
                <a16:creationId xmlns:a16="http://schemas.microsoft.com/office/drawing/2014/main" id="{7714E457-3F24-45FA-95DC-0957EB93A56C}"/>
              </a:ext>
            </a:extLst>
          </p:cNvPr>
          <p:cNvSpPr>
            <a:spLocks noGrp="1"/>
          </p:cNvSpPr>
          <p:nvPr>
            <p:ph type="title"/>
          </p:nvPr>
        </p:nvSpPr>
        <p:spPr/>
        <p:txBody>
          <a:bodyPr/>
          <a:lstStyle/>
          <a:p>
            <a:r>
              <a:rPr lang="en-US" dirty="0"/>
              <a:t>QXFA125 DR’s</a:t>
            </a:r>
          </a:p>
        </p:txBody>
      </p:sp>
      <p:graphicFrame>
        <p:nvGraphicFramePr>
          <p:cNvPr id="6" name="Content Placeholder 5">
            <a:extLst>
              <a:ext uri="{FF2B5EF4-FFF2-40B4-BE49-F238E27FC236}">
                <a16:creationId xmlns:a16="http://schemas.microsoft.com/office/drawing/2014/main" id="{EB55BD07-B5F5-4D55-B791-ED07C54AB672}"/>
              </a:ext>
            </a:extLst>
          </p:cNvPr>
          <p:cNvGraphicFramePr>
            <a:graphicFrameLocks noGrp="1"/>
          </p:cNvGraphicFramePr>
          <p:nvPr>
            <p:ph idx="1"/>
            <p:extLst>
              <p:ext uri="{D42A27DB-BD31-4B8C-83A1-F6EECF244321}">
                <p14:modId xmlns:p14="http://schemas.microsoft.com/office/powerpoint/2010/main" val="1198679899"/>
              </p:ext>
            </p:extLst>
          </p:nvPr>
        </p:nvGraphicFramePr>
        <p:xfrm>
          <a:off x="612000" y="1219201"/>
          <a:ext cx="8208472" cy="4921992"/>
        </p:xfrm>
        <a:graphic>
          <a:graphicData uri="http://schemas.openxmlformats.org/drawingml/2006/table">
            <a:tbl>
              <a:tblPr/>
              <a:tblGrid>
                <a:gridCol w="1343012">
                  <a:extLst>
                    <a:ext uri="{9D8B030D-6E8A-4147-A177-3AD203B41FA5}">
                      <a16:colId xmlns:a16="http://schemas.microsoft.com/office/drawing/2014/main" val="1010575230"/>
                    </a:ext>
                  </a:extLst>
                </a:gridCol>
                <a:gridCol w="2184940">
                  <a:extLst>
                    <a:ext uri="{9D8B030D-6E8A-4147-A177-3AD203B41FA5}">
                      <a16:colId xmlns:a16="http://schemas.microsoft.com/office/drawing/2014/main" val="25379173"/>
                    </a:ext>
                  </a:extLst>
                </a:gridCol>
                <a:gridCol w="2088232">
                  <a:extLst>
                    <a:ext uri="{9D8B030D-6E8A-4147-A177-3AD203B41FA5}">
                      <a16:colId xmlns:a16="http://schemas.microsoft.com/office/drawing/2014/main" val="2863937579"/>
                    </a:ext>
                  </a:extLst>
                </a:gridCol>
                <a:gridCol w="2592288">
                  <a:extLst>
                    <a:ext uri="{9D8B030D-6E8A-4147-A177-3AD203B41FA5}">
                      <a16:colId xmlns:a16="http://schemas.microsoft.com/office/drawing/2014/main" val="2717843156"/>
                    </a:ext>
                  </a:extLst>
                </a:gridCol>
              </a:tblGrid>
              <a:tr h="178946">
                <a:tc>
                  <a:txBody>
                    <a:bodyPr/>
                    <a:lstStyle/>
                    <a:p>
                      <a:pPr algn="ctr"/>
                      <a:r>
                        <a:rPr lang="en-US" sz="1400" b="1" dirty="0"/>
                        <a:t>DR Number</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Description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Disposition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Impact/Corrective Action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extLst>
                  <a:ext uri="{0D108BD9-81ED-4DB2-BD59-A6C34878D82A}">
                    <a16:rowId xmlns:a16="http://schemas.microsoft.com/office/drawing/2014/main" val="1310986574"/>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2"/>
                        </a:rPr>
                        <a:t>12125</a:t>
                      </a:r>
                      <a:r>
                        <a:rPr lang="en-US" sz="1400" dirty="0"/>
                        <a:t> Impreg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Unable to position SS pins to a depth of 5.5 mm. Teflon spacer was wrong size.</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Use off normal work plan to remove all Teflon spacers and SS pins. Reassemble per traveler.</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Corrective action: Update traveler. </a:t>
                      </a:r>
                      <a:r>
                        <a:rPr lang="en-US" sz="1400" dirty="0"/>
                        <a:t>On the holes with pins, verify thickness of 0.055" flat Teflon plug and install. Use 1mil Kapton tape to hold the plug in place. Impact: none, </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5728119"/>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3"/>
                        </a:rPr>
                        <a:t>1</a:t>
                      </a:r>
                      <a:r>
                        <a:rPr lang="en-US" sz="1400" dirty="0">
                          <a:hlinkClick r:id="rId4"/>
                        </a:rPr>
                        <a:t>11968</a:t>
                      </a:r>
                      <a:r>
                        <a:rPr lang="en-US" sz="1400" dirty="0"/>
                        <a:t> Impreg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618189535"/>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5"/>
                        </a:rPr>
                        <a:t>12133</a:t>
                      </a:r>
                      <a:r>
                        <a:rPr lang="en-US" sz="1400" dirty="0"/>
                        <a:t> Electrical</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Q is 1.36, min is 1.40</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The Q range spec was updated and revised to 1.30-1.50</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i="0" dirty="0">
                          <a:solidFill>
                            <a:schemeClr val="tx1"/>
                          </a:solidFill>
                        </a:rPr>
                        <a:t>Impact: none.</a:t>
                      </a:r>
                    </a:p>
                    <a:p>
                      <a:endParaRPr lang="en-US" sz="1400" i="0" dirty="0">
                        <a:solidFill>
                          <a:schemeClr val="tx1"/>
                        </a:solidFill>
                      </a:endParaRPr>
                    </a:p>
                    <a:p>
                      <a:r>
                        <a:rPr lang="en-US" sz="1400" i="0" dirty="0">
                          <a:solidFill>
                            <a:schemeClr val="tx1"/>
                          </a:solidFill>
                        </a:rPr>
                        <a:t>Corrective action: </a:t>
                      </a:r>
                      <a:r>
                        <a:rPr lang="en-US" sz="1400" dirty="0"/>
                        <a:t>none. </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9081963"/>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6"/>
                        </a:rPr>
                        <a:t>12134</a:t>
                      </a:r>
                      <a:r>
                        <a:rPr lang="en-US" sz="1400" dirty="0"/>
                        <a:t> Electrical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Coil to structure short at 700 </a:t>
                      </a:r>
                      <a:r>
                        <a:rPr lang="en-US" sz="1400" dirty="0" err="1"/>
                        <a:t>kohms</a:t>
                      </a:r>
                      <a:r>
                        <a:rPr lang="en-US" sz="1400" dirty="0"/>
                        <a:t>. Excess binder suspected.</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Proceed with coil fabrication following the traveler.</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Reduce binder used in coil fabrication 10% by weight.</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281383245"/>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5"/>
                        </a:rPr>
                        <a:t>12133</a:t>
                      </a:r>
                      <a:r>
                        <a:rPr lang="en-US" sz="1400" dirty="0"/>
                        <a:t> Electrical</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Low LS and Q.</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The Q range spec was updated and revised to 1.30-1.50, LS spec updated.</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i="0" dirty="0">
                          <a:solidFill>
                            <a:schemeClr val="tx1"/>
                          </a:solidFill>
                        </a:rPr>
                        <a:t>Impact: none.</a:t>
                      </a:r>
                    </a:p>
                    <a:p>
                      <a:endParaRPr lang="en-US" sz="1400" i="0" dirty="0">
                        <a:solidFill>
                          <a:schemeClr val="tx1"/>
                        </a:solidFill>
                      </a:endParaRPr>
                    </a:p>
                    <a:p>
                      <a:r>
                        <a:rPr lang="en-US" sz="1400" i="0" dirty="0">
                          <a:solidFill>
                            <a:schemeClr val="tx1"/>
                          </a:solidFill>
                        </a:rPr>
                        <a:t>Corrective action: </a:t>
                      </a:r>
                      <a:r>
                        <a:rPr lang="en-US" sz="1400" dirty="0"/>
                        <a:t>none. </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419890062"/>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7"/>
                        </a:rPr>
                        <a:t>12156</a:t>
                      </a:r>
                      <a:r>
                        <a:rPr lang="en-US" sz="1400" dirty="0"/>
                        <a:t> Impreg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The epoxy tank would not pump down below 3.5 Torr.</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Leak checked  and found faulty feed valve.</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Corrective action: Clean epoxy tank and replace feed valve. Impact: none</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3022378950"/>
                  </a:ext>
                </a:extLst>
              </a:tr>
            </a:tbl>
          </a:graphicData>
        </a:graphic>
      </p:graphicFrame>
      <p:sp>
        <p:nvSpPr>
          <p:cNvPr id="4" name="Slide Number Placeholder 3">
            <a:extLst>
              <a:ext uri="{FF2B5EF4-FFF2-40B4-BE49-F238E27FC236}">
                <a16:creationId xmlns:a16="http://schemas.microsoft.com/office/drawing/2014/main" id="{4C6F4A69-BEA0-4AC4-923A-66011EDEC85A}"/>
              </a:ext>
            </a:extLst>
          </p:cNvPr>
          <p:cNvSpPr>
            <a:spLocks noGrp="1"/>
          </p:cNvSpPr>
          <p:nvPr>
            <p:ph type="sldNum" sz="quarter" idx="12"/>
          </p:nvPr>
        </p:nvSpPr>
        <p:spPr/>
        <p:txBody>
          <a:bodyPr/>
          <a:lstStyle/>
          <a:p>
            <a:fld id="{BFDCA1C4-9514-7B4F-976F-D92F7E296653}" type="slidenum">
              <a:rPr lang="fr-FR" smtClean="0"/>
              <a:pPr/>
              <a:t>6</a:t>
            </a:fld>
            <a:endParaRPr lang="fr-FR"/>
          </a:p>
        </p:txBody>
      </p:sp>
      <p:graphicFrame>
        <p:nvGraphicFramePr>
          <p:cNvPr id="7" name="Table 7">
            <a:extLst>
              <a:ext uri="{FF2B5EF4-FFF2-40B4-BE49-F238E27FC236}">
                <a16:creationId xmlns:a16="http://schemas.microsoft.com/office/drawing/2014/main" id="{28B6E40C-C91E-4856-AE3C-12C6E7BAB3F9}"/>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Minor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8" name="Rectangle 7">
            <a:extLst>
              <a:ext uri="{FF2B5EF4-FFF2-40B4-BE49-F238E27FC236}">
                <a16:creationId xmlns:a16="http://schemas.microsoft.com/office/drawing/2014/main" id="{CAF3B74B-FC32-4B81-97BB-51D1B05DE567}"/>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Tree>
    <p:extLst>
      <p:ext uri="{BB962C8B-B14F-4D97-AF65-F5344CB8AC3E}">
        <p14:creationId xmlns:p14="http://schemas.microsoft.com/office/powerpoint/2010/main" val="1498076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01261D-E904-4C5C-B3BA-EB9D5DFD6BDF}"/>
              </a:ext>
            </a:extLst>
          </p:cNvPr>
          <p:cNvSpPr>
            <a:spLocks noGrp="1"/>
          </p:cNvSpPr>
          <p:nvPr>
            <p:ph type="ftr" sz="quarter" idx="3"/>
          </p:nvPr>
        </p:nvSpPr>
        <p:spPr/>
        <p:txBody>
          <a:bodyPr/>
          <a:lstStyle/>
          <a:p>
            <a:r>
              <a:rPr lang="en-US"/>
              <a:t>MQXFA20 Coils Acceptance Review  – December 12, 2024</a:t>
            </a:r>
            <a:endParaRPr lang="en-GB" dirty="0"/>
          </a:p>
        </p:txBody>
      </p:sp>
      <p:sp>
        <p:nvSpPr>
          <p:cNvPr id="2" name="Title 1">
            <a:extLst>
              <a:ext uri="{FF2B5EF4-FFF2-40B4-BE49-F238E27FC236}">
                <a16:creationId xmlns:a16="http://schemas.microsoft.com/office/drawing/2014/main" id="{7714E457-3F24-45FA-95DC-0957EB93A56C}"/>
              </a:ext>
            </a:extLst>
          </p:cNvPr>
          <p:cNvSpPr>
            <a:spLocks noGrp="1"/>
          </p:cNvSpPr>
          <p:nvPr>
            <p:ph type="title"/>
          </p:nvPr>
        </p:nvSpPr>
        <p:spPr/>
        <p:txBody>
          <a:bodyPr/>
          <a:lstStyle/>
          <a:p>
            <a:r>
              <a:rPr lang="en-US" dirty="0"/>
              <a:t>QXFA125 DR’s</a:t>
            </a:r>
          </a:p>
        </p:txBody>
      </p:sp>
      <p:graphicFrame>
        <p:nvGraphicFramePr>
          <p:cNvPr id="6" name="Content Placeholder 5">
            <a:extLst>
              <a:ext uri="{FF2B5EF4-FFF2-40B4-BE49-F238E27FC236}">
                <a16:creationId xmlns:a16="http://schemas.microsoft.com/office/drawing/2014/main" id="{EB55BD07-B5F5-4D55-B791-ED07C54AB672}"/>
              </a:ext>
            </a:extLst>
          </p:cNvPr>
          <p:cNvGraphicFramePr>
            <a:graphicFrameLocks noGrp="1"/>
          </p:cNvGraphicFramePr>
          <p:nvPr>
            <p:ph idx="1"/>
            <p:extLst>
              <p:ext uri="{D42A27DB-BD31-4B8C-83A1-F6EECF244321}">
                <p14:modId xmlns:p14="http://schemas.microsoft.com/office/powerpoint/2010/main" val="3217025609"/>
              </p:ext>
            </p:extLst>
          </p:nvPr>
        </p:nvGraphicFramePr>
        <p:xfrm>
          <a:off x="612000" y="1219201"/>
          <a:ext cx="8208472" cy="3758848"/>
        </p:xfrm>
        <a:graphic>
          <a:graphicData uri="http://schemas.openxmlformats.org/drawingml/2006/table">
            <a:tbl>
              <a:tblPr/>
              <a:tblGrid>
                <a:gridCol w="1343012">
                  <a:extLst>
                    <a:ext uri="{9D8B030D-6E8A-4147-A177-3AD203B41FA5}">
                      <a16:colId xmlns:a16="http://schemas.microsoft.com/office/drawing/2014/main" val="1010575230"/>
                    </a:ext>
                  </a:extLst>
                </a:gridCol>
                <a:gridCol w="2184940">
                  <a:extLst>
                    <a:ext uri="{9D8B030D-6E8A-4147-A177-3AD203B41FA5}">
                      <a16:colId xmlns:a16="http://schemas.microsoft.com/office/drawing/2014/main" val="25379173"/>
                    </a:ext>
                  </a:extLst>
                </a:gridCol>
                <a:gridCol w="2088232">
                  <a:extLst>
                    <a:ext uri="{9D8B030D-6E8A-4147-A177-3AD203B41FA5}">
                      <a16:colId xmlns:a16="http://schemas.microsoft.com/office/drawing/2014/main" val="2863937579"/>
                    </a:ext>
                  </a:extLst>
                </a:gridCol>
                <a:gridCol w="2592288">
                  <a:extLst>
                    <a:ext uri="{9D8B030D-6E8A-4147-A177-3AD203B41FA5}">
                      <a16:colId xmlns:a16="http://schemas.microsoft.com/office/drawing/2014/main" val="2717843156"/>
                    </a:ext>
                  </a:extLst>
                </a:gridCol>
              </a:tblGrid>
              <a:tr h="178946">
                <a:tc>
                  <a:txBody>
                    <a:bodyPr/>
                    <a:lstStyle/>
                    <a:p>
                      <a:pPr algn="ctr"/>
                      <a:r>
                        <a:rPr lang="en-US" sz="1400" b="1" dirty="0"/>
                        <a:t>DR Number</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Description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Disposition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Impact/Corrective Action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extLst>
                  <a:ext uri="{0D108BD9-81ED-4DB2-BD59-A6C34878D82A}">
                    <a16:rowId xmlns:a16="http://schemas.microsoft.com/office/drawing/2014/main" val="1310986574"/>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2"/>
                        </a:rPr>
                        <a:t>12165</a:t>
                      </a:r>
                      <a:r>
                        <a:rPr lang="en-US" sz="1400" dirty="0"/>
                        <a:t> Electrical</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The LS and Q are low. The LS is 6.52 and the min is 6.60. The Q is 1.24 and the minimum is 1.30</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Limits updated to be 6.50 </a:t>
                      </a:r>
                      <a:r>
                        <a:rPr lang="en-US" sz="1400" dirty="0" err="1"/>
                        <a:t>mH</a:t>
                      </a:r>
                      <a:r>
                        <a:rPr lang="en-US" sz="1400" dirty="0"/>
                        <a:t> to 7.00 for the Ls at 20 Hz. For the Q at 20 Hz, the range is between 1.20 and 1.40.</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i="0" dirty="0">
                          <a:solidFill>
                            <a:schemeClr val="tx1"/>
                          </a:solidFill>
                        </a:rPr>
                        <a:t>Impact: none.</a:t>
                      </a:r>
                    </a:p>
                    <a:p>
                      <a:endParaRPr lang="en-US" sz="1400" i="0" dirty="0">
                        <a:solidFill>
                          <a:schemeClr val="tx1"/>
                        </a:solidFill>
                      </a:endParaRPr>
                    </a:p>
                    <a:p>
                      <a:r>
                        <a:rPr lang="en-US" sz="1400" i="0" dirty="0">
                          <a:solidFill>
                            <a:schemeClr val="tx1"/>
                          </a:solidFill>
                        </a:rPr>
                        <a:t>Corrective action: </a:t>
                      </a:r>
                      <a:r>
                        <a:rPr lang="en-US" sz="1400" dirty="0"/>
                        <a:t>none. </a:t>
                      </a:r>
                      <a:endParaRPr lang="en-US" sz="1400" i="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5728119"/>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3"/>
                        </a:rPr>
                        <a:t>12166</a:t>
                      </a:r>
                      <a:r>
                        <a:rPr lang="en-US" sz="1400" dirty="0"/>
                        <a:t> Impreg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9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While the coil was being filed, it appears that the technician went too far into the midplane and exposed cable.</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9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Fill exposed cable near midplane with Stycast and sand flush to midplane and OD. </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9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Corrective action: Implement review of process and training for each 2-person team performing this task. Impact: coil on hold.</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99"/>
                    </a:solidFill>
                  </a:tcPr>
                </a:tc>
                <a:extLst>
                  <a:ext uri="{0D108BD9-81ED-4DB2-BD59-A6C34878D82A}">
                    <a16:rowId xmlns:a16="http://schemas.microsoft.com/office/drawing/2014/main" val="1618189535"/>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4"/>
                        </a:rPr>
                        <a:t>1</a:t>
                      </a:r>
                      <a:r>
                        <a:rPr lang="en-US" sz="1400" dirty="0">
                          <a:hlinkClick r:id="rId5"/>
                        </a:rPr>
                        <a:t>12174</a:t>
                      </a:r>
                      <a:r>
                        <a:rPr lang="en-US" sz="1400" dirty="0"/>
                        <a:t> Impreg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During Impregnation on the inner LE, the glass with a VT pocket shifted so now only one of the voltage taps are visible.</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Carefully cut through the epoxy and glass to expose the 2</a:t>
                      </a:r>
                      <a:r>
                        <a:rPr lang="en-US" sz="1400" i="0" baseline="30000" dirty="0">
                          <a:solidFill>
                            <a:schemeClr val="tx1"/>
                          </a:solidFill>
                        </a:rPr>
                        <a:t>nd</a:t>
                      </a:r>
                      <a:r>
                        <a:rPr lang="en-US" sz="1400" i="0" dirty="0">
                          <a:solidFill>
                            <a:schemeClr val="tx1"/>
                          </a:solidFill>
                        </a:rPr>
                        <a:t> voltage tap.</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i="0" dirty="0">
                          <a:solidFill>
                            <a:schemeClr val="tx1"/>
                          </a:solidFill>
                        </a:rPr>
                        <a:t>Corrective action: update traveler. B</a:t>
                      </a:r>
                      <a:r>
                        <a:rPr lang="en-US" sz="1400" dirty="0"/>
                        <a:t>efore installing the mandrel block over the VT pocket, make sure the solder tap window is still open. Impact: none</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9081963"/>
                  </a:ext>
                </a:extLst>
              </a:tr>
            </a:tbl>
          </a:graphicData>
        </a:graphic>
      </p:graphicFrame>
      <p:sp>
        <p:nvSpPr>
          <p:cNvPr id="4" name="Slide Number Placeholder 3">
            <a:extLst>
              <a:ext uri="{FF2B5EF4-FFF2-40B4-BE49-F238E27FC236}">
                <a16:creationId xmlns:a16="http://schemas.microsoft.com/office/drawing/2014/main" id="{4C6F4A69-BEA0-4AC4-923A-66011EDEC85A}"/>
              </a:ext>
            </a:extLst>
          </p:cNvPr>
          <p:cNvSpPr>
            <a:spLocks noGrp="1"/>
          </p:cNvSpPr>
          <p:nvPr>
            <p:ph type="sldNum" sz="quarter" idx="12"/>
          </p:nvPr>
        </p:nvSpPr>
        <p:spPr/>
        <p:txBody>
          <a:bodyPr/>
          <a:lstStyle/>
          <a:p>
            <a:fld id="{BFDCA1C4-9514-7B4F-976F-D92F7E296653}" type="slidenum">
              <a:rPr lang="fr-FR" smtClean="0"/>
              <a:pPr/>
              <a:t>7</a:t>
            </a:fld>
            <a:endParaRPr lang="fr-FR"/>
          </a:p>
        </p:txBody>
      </p:sp>
      <p:graphicFrame>
        <p:nvGraphicFramePr>
          <p:cNvPr id="7" name="Table 7">
            <a:extLst>
              <a:ext uri="{FF2B5EF4-FFF2-40B4-BE49-F238E27FC236}">
                <a16:creationId xmlns:a16="http://schemas.microsoft.com/office/drawing/2014/main" id="{28B6E40C-C91E-4856-AE3C-12C6E7BAB3F9}"/>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Minor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8" name="Rectangle 7">
            <a:extLst>
              <a:ext uri="{FF2B5EF4-FFF2-40B4-BE49-F238E27FC236}">
                <a16:creationId xmlns:a16="http://schemas.microsoft.com/office/drawing/2014/main" id="{CAF3B74B-FC32-4B81-97BB-51D1B05DE567}"/>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Tree>
    <p:extLst>
      <p:ext uri="{BB962C8B-B14F-4D97-AF65-F5344CB8AC3E}">
        <p14:creationId xmlns:p14="http://schemas.microsoft.com/office/powerpoint/2010/main" val="264590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6B87-556E-717C-5D4F-19D5B5F503DF}"/>
              </a:ext>
            </a:extLst>
          </p:cNvPr>
          <p:cNvSpPr>
            <a:spLocks noGrp="1"/>
          </p:cNvSpPr>
          <p:nvPr>
            <p:ph type="title"/>
          </p:nvPr>
        </p:nvSpPr>
        <p:spPr/>
        <p:txBody>
          <a:bodyPr/>
          <a:lstStyle/>
          <a:p>
            <a:r>
              <a:rPr lang="en-US" dirty="0"/>
              <a:t>QXFA142 NCR</a:t>
            </a:r>
          </a:p>
        </p:txBody>
      </p:sp>
      <p:sp>
        <p:nvSpPr>
          <p:cNvPr id="4" name="Slide Number Placeholder 3">
            <a:extLst>
              <a:ext uri="{FF2B5EF4-FFF2-40B4-BE49-F238E27FC236}">
                <a16:creationId xmlns:a16="http://schemas.microsoft.com/office/drawing/2014/main" id="{7BEE7777-4A3B-99EC-8873-520165CC164D}"/>
              </a:ext>
            </a:extLst>
          </p:cNvPr>
          <p:cNvSpPr>
            <a:spLocks noGrp="1"/>
          </p:cNvSpPr>
          <p:nvPr>
            <p:ph type="sldNum" sz="quarter" idx="12"/>
          </p:nvPr>
        </p:nvSpPr>
        <p:spPr/>
        <p:txBody>
          <a:bodyPr/>
          <a:lstStyle/>
          <a:p>
            <a:fld id="{BFDCA1C4-9514-7B4F-976F-D92F7E296653}" type="slidenum">
              <a:rPr lang="fr-FR" smtClean="0"/>
              <a:pPr/>
              <a:t>8</a:t>
            </a:fld>
            <a:endParaRPr lang="fr-FR"/>
          </a:p>
        </p:txBody>
      </p:sp>
      <p:sp>
        <p:nvSpPr>
          <p:cNvPr id="5" name="Footer Placeholder 4">
            <a:extLst>
              <a:ext uri="{FF2B5EF4-FFF2-40B4-BE49-F238E27FC236}">
                <a16:creationId xmlns:a16="http://schemas.microsoft.com/office/drawing/2014/main" id="{CDE84683-FFCE-8EF1-777A-9996A6E7225A}"/>
              </a:ext>
            </a:extLst>
          </p:cNvPr>
          <p:cNvSpPr>
            <a:spLocks noGrp="1"/>
          </p:cNvSpPr>
          <p:nvPr>
            <p:ph type="ftr" sz="quarter" idx="3"/>
          </p:nvPr>
        </p:nvSpPr>
        <p:spPr/>
        <p:txBody>
          <a:bodyPr/>
          <a:lstStyle/>
          <a:p>
            <a:r>
              <a:rPr lang="en-US"/>
              <a:t>MQXFA20 Coils Acceptance Review  – December 12, 2024</a:t>
            </a:r>
            <a:endParaRPr lang="en-GB" dirty="0"/>
          </a:p>
        </p:txBody>
      </p:sp>
      <p:graphicFrame>
        <p:nvGraphicFramePr>
          <p:cNvPr id="8" name="Content Placeholder 5">
            <a:extLst>
              <a:ext uri="{FF2B5EF4-FFF2-40B4-BE49-F238E27FC236}">
                <a16:creationId xmlns:a16="http://schemas.microsoft.com/office/drawing/2014/main" id="{7F413785-C2EC-D50A-8F70-EC9B60C979E3}"/>
              </a:ext>
            </a:extLst>
          </p:cNvPr>
          <p:cNvGraphicFramePr>
            <a:graphicFrameLocks/>
          </p:cNvGraphicFramePr>
          <p:nvPr>
            <p:extLst>
              <p:ext uri="{D42A27DB-BD31-4B8C-83A1-F6EECF244321}">
                <p14:modId xmlns:p14="http://schemas.microsoft.com/office/powerpoint/2010/main" val="1488284362"/>
              </p:ext>
            </p:extLst>
          </p:nvPr>
        </p:nvGraphicFramePr>
        <p:xfrm>
          <a:off x="612000" y="1219201"/>
          <a:ext cx="8208472" cy="2473784"/>
        </p:xfrm>
        <a:graphic>
          <a:graphicData uri="http://schemas.openxmlformats.org/drawingml/2006/table">
            <a:tbl>
              <a:tblPr/>
              <a:tblGrid>
                <a:gridCol w="1343012">
                  <a:extLst>
                    <a:ext uri="{9D8B030D-6E8A-4147-A177-3AD203B41FA5}">
                      <a16:colId xmlns:a16="http://schemas.microsoft.com/office/drawing/2014/main" val="1010575230"/>
                    </a:ext>
                  </a:extLst>
                </a:gridCol>
                <a:gridCol w="2184940">
                  <a:extLst>
                    <a:ext uri="{9D8B030D-6E8A-4147-A177-3AD203B41FA5}">
                      <a16:colId xmlns:a16="http://schemas.microsoft.com/office/drawing/2014/main" val="25379173"/>
                    </a:ext>
                  </a:extLst>
                </a:gridCol>
                <a:gridCol w="2088232">
                  <a:extLst>
                    <a:ext uri="{9D8B030D-6E8A-4147-A177-3AD203B41FA5}">
                      <a16:colId xmlns:a16="http://schemas.microsoft.com/office/drawing/2014/main" val="2863937579"/>
                    </a:ext>
                  </a:extLst>
                </a:gridCol>
                <a:gridCol w="2592288">
                  <a:extLst>
                    <a:ext uri="{9D8B030D-6E8A-4147-A177-3AD203B41FA5}">
                      <a16:colId xmlns:a16="http://schemas.microsoft.com/office/drawing/2014/main" val="2717843156"/>
                    </a:ext>
                  </a:extLst>
                </a:gridCol>
              </a:tblGrid>
              <a:tr h="178946">
                <a:tc>
                  <a:txBody>
                    <a:bodyPr/>
                    <a:lstStyle/>
                    <a:p>
                      <a:pPr algn="ctr"/>
                      <a:r>
                        <a:rPr lang="en-US" sz="1400" b="1" dirty="0"/>
                        <a:t>NCR Number</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Description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Disposition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Impact/Corrective Action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extLst>
                  <a:ext uri="{0D108BD9-81ED-4DB2-BD59-A6C34878D82A}">
                    <a16:rowId xmlns:a16="http://schemas.microsoft.com/office/drawing/2014/main" val="1310986574"/>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MQXFA-NCR-0515</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9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unidentified glass bead at 630 mm from LE resulted in burn spot in PH3 post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post-loading EQC (hipot test)</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9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Send coil back to FNAL for rework.</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99"/>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Impact: Cost &amp; schedule for disassembly, shipping, and repair.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Corrective action: None, unable to determine material that burned thru the trace and glass.</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99"/>
                    </a:solidFill>
                  </a:tcPr>
                </a:tc>
                <a:extLst>
                  <a:ext uri="{0D108BD9-81ED-4DB2-BD59-A6C34878D82A}">
                    <a16:rowId xmlns:a16="http://schemas.microsoft.com/office/drawing/2014/main" val="3825728119"/>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618189535"/>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9081963"/>
                  </a:ext>
                </a:extLst>
              </a:tr>
            </a:tbl>
          </a:graphicData>
        </a:graphic>
      </p:graphicFrame>
      <p:graphicFrame>
        <p:nvGraphicFramePr>
          <p:cNvPr id="9" name="Table 7">
            <a:extLst>
              <a:ext uri="{FF2B5EF4-FFF2-40B4-BE49-F238E27FC236}">
                <a16:creationId xmlns:a16="http://schemas.microsoft.com/office/drawing/2014/main" id="{A14E50F9-9DC4-5F69-A9E3-5FA7900AA66D}"/>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Minor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10" name="Rectangle 9">
            <a:extLst>
              <a:ext uri="{FF2B5EF4-FFF2-40B4-BE49-F238E27FC236}">
                <a16:creationId xmlns:a16="http://schemas.microsoft.com/office/drawing/2014/main" id="{4B570E52-CF51-7AB6-3A9A-B19DDEF72EB9}"/>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
        <p:nvSpPr>
          <p:cNvPr id="11" name="TextBox 10">
            <a:extLst>
              <a:ext uri="{FF2B5EF4-FFF2-40B4-BE49-F238E27FC236}">
                <a16:creationId xmlns:a16="http://schemas.microsoft.com/office/drawing/2014/main" id="{2707E5BD-91BD-0212-DCF3-49BEFDCC44AC}"/>
              </a:ext>
            </a:extLst>
          </p:cNvPr>
          <p:cNvSpPr txBox="1"/>
          <p:nvPr/>
        </p:nvSpPr>
        <p:spPr>
          <a:xfrm>
            <a:off x="612000" y="3639672"/>
            <a:ext cx="4896104" cy="923330"/>
          </a:xfrm>
          <a:prstGeom prst="rect">
            <a:avLst/>
          </a:prstGeom>
          <a:noFill/>
        </p:spPr>
        <p:txBody>
          <a:bodyPr wrap="square" rtlCol="0">
            <a:spAutoFit/>
          </a:bodyPr>
          <a:lstStyle/>
          <a:p>
            <a:r>
              <a:rPr lang="en-US" dirty="0"/>
              <a:t>Note: DR’s for QXFA142 were reviewed during the MQXFA14 Coil Acceptance Review and can be found in the backup slides.</a:t>
            </a:r>
          </a:p>
        </p:txBody>
      </p:sp>
    </p:spTree>
    <p:extLst>
      <p:ext uri="{BB962C8B-B14F-4D97-AF65-F5344CB8AC3E}">
        <p14:creationId xmlns:p14="http://schemas.microsoft.com/office/powerpoint/2010/main" val="336836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01261D-E904-4C5C-B3BA-EB9D5DFD6BDF}"/>
              </a:ext>
            </a:extLst>
          </p:cNvPr>
          <p:cNvSpPr>
            <a:spLocks noGrp="1"/>
          </p:cNvSpPr>
          <p:nvPr>
            <p:ph type="ftr" sz="quarter" idx="3"/>
          </p:nvPr>
        </p:nvSpPr>
        <p:spPr/>
        <p:txBody>
          <a:bodyPr/>
          <a:lstStyle/>
          <a:p>
            <a:r>
              <a:rPr lang="en-US"/>
              <a:t>MQXFA20 Coils Acceptance Review  – December 12, 2024</a:t>
            </a:r>
            <a:endParaRPr lang="en-GB" dirty="0"/>
          </a:p>
        </p:txBody>
      </p:sp>
      <p:sp>
        <p:nvSpPr>
          <p:cNvPr id="2" name="Title 1">
            <a:extLst>
              <a:ext uri="{FF2B5EF4-FFF2-40B4-BE49-F238E27FC236}">
                <a16:creationId xmlns:a16="http://schemas.microsoft.com/office/drawing/2014/main" id="{7714E457-3F24-45FA-95DC-0957EB93A56C}"/>
              </a:ext>
            </a:extLst>
          </p:cNvPr>
          <p:cNvSpPr>
            <a:spLocks noGrp="1"/>
          </p:cNvSpPr>
          <p:nvPr>
            <p:ph type="title"/>
          </p:nvPr>
        </p:nvSpPr>
        <p:spPr/>
        <p:txBody>
          <a:bodyPr/>
          <a:lstStyle/>
          <a:p>
            <a:r>
              <a:rPr lang="en-US" dirty="0"/>
              <a:t>QXFA146 DR’s</a:t>
            </a:r>
          </a:p>
        </p:txBody>
      </p:sp>
      <p:graphicFrame>
        <p:nvGraphicFramePr>
          <p:cNvPr id="6" name="Content Placeholder 5">
            <a:extLst>
              <a:ext uri="{FF2B5EF4-FFF2-40B4-BE49-F238E27FC236}">
                <a16:creationId xmlns:a16="http://schemas.microsoft.com/office/drawing/2014/main" id="{EB55BD07-B5F5-4D55-B791-ED07C54AB672}"/>
              </a:ext>
            </a:extLst>
          </p:cNvPr>
          <p:cNvGraphicFramePr>
            <a:graphicFrameLocks noGrp="1"/>
          </p:cNvGraphicFramePr>
          <p:nvPr>
            <p:ph idx="1"/>
            <p:extLst>
              <p:ext uri="{D42A27DB-BD31-4B8C-83A1-F6EECF244321}">
                <p14:modId xmlns:p14="http://schemas.microsoft.com/office/powerpoint/2010/main" val="1310896011"/>
              </p:ext>
            </p:extLst>
          </p:nvPr>
        </p:nvGraphicFramePr>
        <p:xfrm>
          <a:off x="612000" y="1219201"/>
          <a:ext cx="8208472" cy="4612288"/>
        </p:xfrm>
        <a:graphic>
          <a:graphicData uri="http://schemas.openxmlformats.org/drawingml/2006/table">
            <a:tbl>
              <a:tblPr/>
              <a:tblGrid>
                <a:gridCol w="1343012">
                  <a:extLst>
                    <a:ext uri="{9D8B030D-6E8A-4147-A177-3AD203B41FA5}">
                      <a16:colId xmlns:a16="http://schemas.microsoft.com/office/drawing/2014/main" val="1010575230"/>
                    </a:ext>
                  </a:extLst>
                </a:gridCol>
                <a:gridCol w="2184940">
                  <a:extLst>
                    <a:ext uri="{9D8B030D-6E8A-4147-A177-3AD203B41FA5}">
                      <a16:colId xmlns:a16="http://schemas.microsoft.com/office/drawing/2014/main" val="25379173"/>
                    </a:ext>
                  </a:extLst>
                </a:gridCol>
                <a:gridCol w="2088232">
                  <a:extLst>
                    <a:ext uri="{9D8B030D-6E8A-4147-A177-3AD203B41FA5}">
                      <a16:colId xmlns:a16="http://schemas.microsoft.com/office/drawing/2014/main" val="2863937579"/>
                    </a:ext>
                  </a:extLst>
                </a:gridCol>
                <a:gridCol w="2592288">
                  <a:extLst>
                    <a:ext uri="{9D8B030D-6E8A-4147-A177-3AD203B41FA5}">
                      <a16:colId xmlns:a16="http://schemas.microsoft.com/office/drawing/2014/main" val="2717843156"/>
                    </a:ext>
                  </a:extLst>
                </a:gridCol>
              </a:tblGrid>
              <a:tr h="178946">
                <a:tc>
                  <a:txBody>
                    <a:bodyPr/>
                    <a:lstStyle/>
                    <a:p>
                      <a:pPr algn="ctr"/>
                      <a:r>
                        <a:rPr lang="en-US" sz="1400" b="1" dirty="0"/>
                        <a:t>DR Number</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Description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Disposition</a:t>
                      </a:r>
                      <a:endParaRPr lang="en-US" sz="1400" dirty="0"/>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tc>
                  <a:txBody>
                    <a:bodyPr/>
                    <a:lstStyle/>
                    <a:p>
                      <a:pPr algn="ctr"/>
                      <a:r>
                        <a:rPr lang="en-US" sz="1400" b="1" dirty="0"/>
                        <a:t>Impact/Corrective Action</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C0C0"/>
                    </a:solidFill>
                  </a:tcPr>
                </a:tc>
                <a:extLst>
                  <a:ext uri="{0D108BD9-81ED-4DB2-BD59-A6C34878D82A}">
                    <a16:rowId xmlns:a16="http://schemas.microsoft.com/office/drawing/2014/main" val="1310986574"/>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2"/>
                        </a:rPr>
                        <a:t>12816</a:t>
                      </a:r>
                      <a:r>
                        <a:rPr lang="en-US" sz="1400" dirty="0"/>
                        <a:t> Winding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While getting ready to measure the cable length we noticed that there are blue and green lines on the cable instead of red and blue.</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The cable 1260 was handled multipole times, so now the blue/green end is on top of the cable. Respool the cable onto the regular spool first, and then follow the traveler step 4.6</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400" i="0" dirty="0">
                          <a:solidFill>
                            <a:schemeClr val="tx1"/>
                          </a:solidFill>
                        </a:rPr>
                        <a:t>Impact: none.</a:t>
                      </a:r>
                    </a:p>
                    <a:p>
                      <a:endParaRPr lang="en-US" sz="1400" i="0" dirty="0">
                        <a:solidFill>
                          <a:schemeClr val="tx1"/>
                        </a:solidFill>
                      </a:endParaRPr>
                    </a:p>
                    <a:p>
                      <a:r>
                        <a:rPr lang="en-US" sz="1400" i="0" dirty="0">
                          <a:solidFill>
                            <a:schemeClr val="tx1"/>
                          </a:solidFill>
                        </a:rPr>
                        <a:t>Corrective action: </a:t>
                      </a:r>
                      <a:r>
                        <a:rPr lang="en-US" sz="1400" dirty="0"/>
                        <a:t>none. </a:t>
                      </a:r>
                      <a:endParaRPr lang="en-US" sz="1400" i="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5728119"/>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3"/>
                        </a:rPr>
                        <a:t>1</a:t>
                      </a:r>
                      <a:r>
                        <a:rPr lang="en-US" sz="1400" dirty="0">
                          <a:hlinkClick r:id="rId4"/>
                        </a:rPr>
                        <a:t>12822</a:t>
                      </a:r>
                      <a:r>
                        <a:rPr lang="en-US" sz="1400" dirty="0"/>
                        <a:t> Winding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High popped strand count during cable length measuring.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Respool onto vendor’s spool and put on hold.</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tc>
                  <a:txBody>
                    <a:bodyPr/>
                    <a:lstStyle/>
                    <a:p>
                      <a:r>
                        <a:rPr lang="en-US" sz="1400" i="0" dirty="0">
                          <a:solidFill>
                            <a:schemeClr val="tx1"/>
                          </a:solidFill>
                        </a:rPr>
                        <a:t>Impact: none.</a:t>
                      </a:r>
                    </a:p>
                    <a:p>
                      <a:endParaRPr lang="en-US" sz="1400" i="0" dirty="0">
                        <a:solidFill>
                          <a:schemeClr val="tx1"/>
                        </a:solidFill>
                      </a:endParaRPr>
                    </a:p>
                    <a:p>
                      <a:r>
                        <a:rPr lang="en-US" sz="1400" i="0" dirty="0">
                          <a:solidFill>
                            <a:schemeClr val="tx1"/>
                          </a:solidFill>
                        </a:rPr>
                        <a:t>Corrective action: </a:t>
                      </a:r>
                      <a:r>
                        <a:rPr lang="en-US" sz="1400" dirty="0"/>
                        <a:t>none. </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8"/>
                    </a:solidFill>
                  </a:tcPr>
                </a:tc>
                <a:extLst>
                  <a:ext uri="{0D108BD9-81ED-4DB2-BD59-A6C34878D82A}">
                    <a16:rowId xmlns:a16="http://schemas.microsoft.com/office/drawing/2014/main" val="1618189535"/>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5"/>
                        </a:rPr>
                        <a:t>12825</a:t>
                      </a:r>
                      <a:r>
                        <a:rPr lang="en-US" sz="1400" dirty="0"/>
                        <a:t> Winding</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The vendor did not label the cable reel.</a:t>
                      </a:r>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Remove 12” of cable insulation and photograph the blue and red colored strands. Determine the serial number based on the position of the color strands on the cable using the provided table.</a:t>
                      </a: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r>
                        <a:rPr lang="en-US" sz="1400" i="0" dirty="0">
                          <a:solidFill>
                            <a:schemeClr val="tx1"/>
                          </a:solidFill>
                        </a:rPr>
                        <a:t>Impact: none.</a:t>
                      </a:r>
                    </a:p>
                    <a:p>
                      <a:endParaRPr lang="en-US" sz="1400" i="0" dirty="0">
                        <a:solidFill>
                          <a:schemeClr val="tx1"/>
                        </a:solidFill>
                      </a:endParaRPr>
                    </a:p>
                    <a:p>
                      <a:r>
                        <a:rPr lang="en-US" sz="1400" i="0" dirty="0">
                          <a:solidFill>
                            <a:schemeClr val="tx1"/>
                          </a:solidFill>
                        </a:rPr>
                        <a:t>Corrective action: </a:t>
                      </a:r>
                      <a:r>
                        <a:rPr lang="en-US" sz="1400" dirty="0"/>
                        <a:t>Cable team to meet with the vendor to address the issue.</a:t>
                      </a:r>
                      <a:endParaRPr lang="en-US" sz="1400" i="0" dirty="0">
                        <a:solidFill>
                          <a:schemeClr val="tx1"/>
                        </a:solidFill>
                      </a:endParaRPr>
                    </a:p>
                    <a:p>
                      <a:endParaRPr lang="en-US" sz="1400" i="0" dirty="0">
                        <a:solidFill>
                          <a:schemeClr val="tx1"/>
                        </a:solidFill>
                      </a:endParaRPr>
                    </a:p>
                  </a:txBody>
                  <a:tcPr marL="32933" marR="32933" marT="16466" marB="1646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9081963"/>
                  </a:ext>
                </a:extLst>
              </a:tr>
            </a:tbl>
          </a:graphicData>
        </a:graphic>
      </p:graphicFrame>
      <p:sp>
        <p:nvSpPr>
          <p:cNvPr id="4" name="Slide Number Placeholder 3">
            <a:extLst>
              <a:ext uri="{FF2B5EF4-FFF2-40B4-BE49-F238E27FC236}">
                <a16:creationId xmlns:a16="http://schemas.microsoft.com/office/drawing/2014/main" id="{4C6F4A69-BEA0-4AC4-923A-66011EDEC85A}"/>
              </a:ext>
            </a:extLst>
          </p:cNvPr>
          <p:cNvSpPr>
            <a:spLocks noGrp="1"/>
          </p:cNvSpPr>
          <p:nvPr>
            <p:ph type="sldNum" sz="quarter" idx="12"/>
          </p:nvPr>
        </p:nvSpPr>
        <p:spPr/>
        <p:txBody>
          <a:bodyPr/>
          <a:lstStyle/>
          <a:p>
            <a:fld id="{BFDCA1C4-9514-7B4F-976F-D92F7E296653}" type="slidenum">
              <a:rPr lang="fr-FR" smtClean="0"/>
              <a:pPr/>
              <a:t>9</a:t>
            </a:fld>
            <a:endParaRPr lang="fr-FR"/>
          </a:p>
        </p:txBody>
      </p:sp>
      <p:graphicFrame>
        <p:nvGraphicFramePr>
          <p:cNvPr id="7" name="Table 7">
            <a:extLst>
              <a:ext uri="{FF2B5EF4-FFF2-40B4-BE49-F238E27FC236}">
                <a16:creationId xmlns:a16="http://schemas.microsoft.com/office/drawing/2014/main" id="{28B6E40C-C91E-4856-AE3C-12C6E7BAB3F9}"/>
              </a:ext>
            </a:extLst>
          </p:cNvPr>
          <p:cNvGraphicFramePr>
            <a:graphicFrameLocks noGrp="1"/>
          </p:cNvGraphicFramePr>
          <p:nvPr/>
        </p:nvGraphicFramePr>
        <p:xfrm>
          <a:off x="7956376" y="59472"/>
          <a:ext cx="1115616" cy="777240"/>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510827217"/>
                    </a:ext>
                  </a:extLst>
                </a:gridCol>
              </a:tblGrid>
              <a:tr h="235909">
                <a:tc>
                  <a:txBody>
                    <a:bodyPr/>
                    <a:lstStyle/>
                    <a:p>
                      <a:pPr algn="ctr"/>
                      <a:r>
                        <a:rPr lang="en-US" sz="1100" dirty="0">
                          <a:solidFill>
                            <a:schemeClr val="tx1"/>
                          </a:solidFill>
                        </a:rPr>
                        <a:t>Legend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56494601"/>
                  </a:ext>
                </a:extLst>
              </a:tr>
              <a:tr h="248182">
                <a:tc>
                  <a:txBody>
                    <a:bodyPr/>
                    <a:lstStyle/>
                    <a:p>
                      <a:pPr algn="ctr"/>
                      <a:r>
                        <a:rPr lang="en-US" sz="1100" dirty="0"/>
                        <a:t>Minor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551399"/>
                  </a:ext>
                </a:extLst>
              </a:tr>
              <a:tr h="235909">
                <a:tc>
                  <a:txBody>
                    <a:bodyPr/>
                    <a:lstStyle/>
                    <a:p>
                      <a:pPr algn="ctr"/>
                      <a:r>
                        <a:rPr lang="en-US" sz="1100" dirty="0"/>
                        <a:t>Critical DR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9"/>
                    </a:solidFill>
                  </a:tcPr>
                </a:tc>
                <a:extLst>
                  <a:ext uri="{0D108BD9-81ED-4DB2-BD59-A6C34878D82A}">
                    <a16:rowId xmlns:a16="http://schemas.microsoft.com/office/drawing/2014/main" val="3193162860"/>
                  </a:ext>
                </a:extLst>
              </a:tr>
            </a:tbl>
          </a:graphicData>
        </a:graphic>
      </p:graphicFrame>
      <p:sp>
        <p:nvSpPr>
          <p:cNvPr id="8" name="Rectangle 7">
            <a:extLst>
              <a:ext uri="{FF2B5EF4-FFF2-40B4-BE49-F238E27FC236}">
                <a16:creationId xmlns:a16="http://schemas.microsoft.com/office/drawing/2014/main" id="{CAF3B74B-FC32-4B81-97BB-51D1B05DE567}"/>
              </a:ext>
            </a:extLst>
          </p:cNvPr>
          <p:cNvSpPr/>
          <p:nvPr/>
        </p:nvSpPr>
        <p:spPr>
          <a:xfrm>
            <a:off x="5004048" y="847745"/>
            <a:ext cx="4091633" cy="276999"/>
          </a:xfrm>
          <a:prstGeom prst="rect">
            <a:avLst/>
          </a:prstGeom>
        </p:spPr>
        <p:txBody>
          <a:bodyPr wrap="none">
            <a:spAutoFit/>
          </a:bodyPr>
          <a:lstStyle/>
          <a:p>
            <a:pPr algn="ctr"/>
            <a:r>
              <a:rPr lang="en-US" sz="1200" dirty="0">
                <a:solidFill>
                  <a:schemeClr val="accent5"/>
                </a:solidFill>
              </a:rPr>
              <a:t>Critical DR – affects form/fit/function and needs L2 review</a:t>
            </a:r>
          </a:p>
        </p:txBody>
      </p:sp>
    </p:spTree>
    <p:extLst>
      <p:ext uri="{BB962C8B-B14F-4D97-AF65-F5344CB8AC3E}">
        <p14:creationId xmlns:p14="http://schemas.microsoft.com/office/powerpoint/2010/main" val="1531329734"/>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3.xml><?xml version="1.0" encoding="utf-8"?>
<ds:datastoreItem xmlns:ds="http://schemas.openxmlformats.org/officeDocument/2006/customXml" ds:itemID="{BF8EF391-2BAD-45F4-B22E-736040720C99}">
  <ds:schemaRefs>
    <ds:schemaRef ds:uri="http://purl.org/dc/elements/1.1/"/>
    <ds:schemaRef ds:uri="http://schemas.microsoft.com/office/2006/metadata/properties"/>
    <ds:schemaRef ds:uri="8946e33d-fd2f-4ae4-8ee9-d90c129cdf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109083</TotalTime>
  <Words>4620</Words>
  <Application>Microsoft Office PowerPoint</Application>
  <PresentationFormat>On-screen Show (4:3)</PresentationFormat>
  <Paragraphs>1438</Paragraphs>
  <Slides>45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Wingdings</vt:lpstr>
      <vt:lpstr>Thème Office</vt:lpstr>
      <vt:lpstr>MQXFA20 Coils Acceptance Review QXFA121, QXFA125, QXFA142,  and QXFA146</vt:lpstr>
      <vt:lpstr>Overview</vt:lpstr>
      <vt:lpstr>DR Summary</vt:lpstr>
      <vt:lpstr>QXFA121 DR’s</vt:lpstr>
      <vt:lpstr>QXFA125 DR’s</vt:lpstr>
      <vt:lpstr>QXFA125 DR’s</vt:lpstr>
      <vt:lpstr>QXFA125 DR’s</vt:lpstr>
      <vt:lpstr>QXFA142 NCR</vt:lpstr>
      <vt:lpstr>QXFA146 DR’s</vt:lpstr>
      <vt:lpstr>QXFA146 DR’s</vt:lpstr>
      <vt:lpstr>Appendix</vt:lpstr>
      <vt:lpstr>Backup Slides</vt:lpstr>
      <vt:lpstr>Reviewed for MQXFA14 QXFA142 DR’s</vt:lpstr>
      <vt:lpstr>Reviewed for MQXFA14 QXFA142 DR’s</vt:lpstr>
      <vt:lpstr>Reviewed for MQXFA14 QXFA142 DR’s</vt:lpstr>
      <vt:lpstr>Reviewed for MQXFA14 QXFA142 DR’s</vt:lpstr>
      <vt:lpstr>Coil Data for Magnet Fabrication Report</vt:lpstr>
      <vt:lpstr>QXFA121 Average Temperature &amp; Dwell Time</vt:lpstr>
      <vt:lpstr>QXFA121 210° C Plateau</vt:lpstr>
      <vt:lpstr>QXFA121 395° C Plateau</vt:lpstr>
      <vt:lpstr>QXFA121 665° C Plateau</vt:lpstr>
      <vt:lpstr>QXFA125 Average Temperature &amp; Dwell Time</vt:lpstr>
      <vt:lpstr>QXFA125 210° C Plateau</vt:lpstr>
      <vt:lpstr>QXFA125 395° C Plateau</vt:lpstr>
      <vt:lpstr>QXFA125 665° C Plateau</vt:lpstr>
      <vt:lpstr>QXFA142 Average Temperature &amp; Dwell Time</vt:lpstr>
      <vt:lpstr>QXFA142 210° C Plateau</vt:lpstr>
      <vt:lpstr>QXFA142 395° C Plateau</vt:lpstr>
      <vt:lpstr>QXFA142 665° C Plateau</vt:lpstr>
      <vt:lpstr>QXFA146 Average Temperature &amp; Dwell Time</vt:lpstr>
      <vt:lpstr>QXFA146 210° C Plateau</vt:lpstr>
      <vt:lpstr>QXFA146 395° C Plateau</vt:lpstr>
      <vt:lpstr>QXFA146 665° C Plateau</vt:lpstr>
      <vt:lpstr>QXFA121 Hi-pot &amp; Electrical Checks</vt:lpstr>
      <vt:lpstr>QXFA121 Impulse Test</vt:lpstr>
      <vt:lpstr>QXFA125 Hi-pot &amp; Electrical Checks</vt:lpstr>
      <vt:lpstr>QXFA165 Impulse Test</vt:lpstr>
      <vt:lpstr>QXFA142 Hi-pot &amp; Electrical Checks</vt:lpstr>
      <vt:lpstr>QXFA142 Impulse Test</vt:lpstr>
      <vt:lpstr>QXFA146 Hi-pot &amp; Electrical Checks</vt:lpstr>
      <vt:lpstr>QXFA146 Impulse Test</vt:lpstr>
      <vt:lpstr>Coil Length</vt:lpstr>
      <vt:lpstr>Cable Preparation</vt:lpstr>
      <vt:lpstr>Wedge Length and Gap</vt:lpstr>
      <vt:lpstr>Pole Gap</vt:lpstr>
    </vt:vector>
  </TitlesOfParts>
  <Manager>nobrega@fnal.gov</Manager>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nobrega@fnal.gov</dc:creator>
  <cp:lastModifiedBy>Alfred R Nobrega</cp:lastModifiedBy>
  <cp:revision>1533</cp:revision>
  <cp:lastPrinted>2023-02-13T20:52:54Z</cp:lastPrinted>
  <dcterms:created xsi:type="dcterms:W3CDTF">2016-03-23T12:58:39Z</dcterms:created>
  <dcterms:modified xsi:type="dcterms:W3CDTF">2024-12-20T23:50:49Z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