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15"/>
  </p:notesMasterIdLst>
  <p:sldIdLst>
    <p:sldId id="276" r:id="rId2"/>
    <p:sldId id="283" r:id="rId3"/>
    <p:sldId id="281" r:id="rId4"/>
    <p:sldId id="282" r:id="rId5"/>
    <p:sldId id="269" r:id="rId6"/>
    <p:sldId id="280" r:id="rId7"/>
    <p:sldId id="445" r:id="rId8"/>
    <p:sldId id="569" r:id="rId9"/>
    <p:sldId id="636" r:id="rId10"/>
    <p:sldId id="637" r:id="rId11"/>
    <p:sldId id="621" r:id="rId12"/>
    <p:sldId id="622" r:id="rId13"/>
    <p:sldId id="570" r:id="rId14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hF3XAgJ9bwou2WzAVb38/8HT+G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471124A-11D2-4290-9F90-B1B1CF411118}">
  <a:tblStyle styleId="{6471124A-11D2-4290-9F90-B1B1CF411118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AF3F8"/>
          </a:solidFill>
        </a:fill>
      </a:tcStyle>
    </a:wholeTbl>
    <a:band1H>
      <a:tcTxStyle/>
      <a:tcStyle>
        <a:tcBdr/>
        <a:fill>
          <a:solidFill>
            <a:srgbClr val="D2E7F1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2E7F1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9" autoAdjust="0"/>
    <p:restoredTop sz="94545"/>
  </p:normalViewPr>
  <p:slideViewPr>
    <p:cSldViewPr snapToGrid="0">
      <p:cViewPr varScale="1">
        <p:scale>
          <a:sx n="124" d="100"/>
          <a:sy n="124" d="100"/>
        </p:scale>
        <p:origin x="1448" y="168"/>
      </p:cViewPr>
      <p:guideLst>
        <p:guide orient="horz" pos="4080"/>
        <p:guide pos="2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19873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8"/>
          <p:cNvSpPr txBox="1"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8"/>
          <p:cNvSpPr txBox="1">
            <a:spLocks noGrp="1"/>
          </p:cNvSpPr>
          <p:nvPr>
            <p:ph type="body" idx="1"/>
          </p:nvPr>
        </p:nvSpPr>
        <p:spPr>
          <a:xfrm>
            <a:off x="612000" y="1219200"/>
            <a:ext cx="7920000" cy="4906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sldNum" idx="12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ftr" idx="11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Coil 146 Midplane Delamination</a:t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0"/>
          <p:cNvSpPr txBox="1"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0"/>
          <p:cNvSpPr txBox="1">
            <a:spLocks noGrp="1"/>
          </p:cNvSpPr>
          <p:nvPr>
            <p:ph type="body" idx="1"/>
          </p:nvPr>
        </p:nvSpPr>
        <p:spPr>
          <a:xfrm>
            <a:off x="457200" y="1215232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4" name="Google Shape;34;p20"/>
          <p:cNvSpPr txBox="1">
            <a:spLocks noGrp="1"/>
          </p:cNvSpPr>
          <p:nvPr>
            <p:ph type="body" idx="2"/>
          </p:nvPr>
        </p:nvSpPr>
        <p:spPr>
          <a:xfrm>
            <a:off x="457200" y="2057400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5" name="Google Shape;35;p20"/>
          <p:cNvSpPr txBox="1">
            <a:spLocks noGrp="1"/>
          </p:cNvSpPr>
          <p:nvPr>
            <p:ph type="body" idx="3"/>
          </p:nvPr>
        </p:nvSpPr>
        <p:spPr>
          <a:xfrm>
            <a:off x="4645025" y="1215232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" name="Google Shape;36;p20"/>
          <p:cNvSpPr txBox="1">
            <a:spLocks noGrp="1"/>
          </p:cNvSpPr>
          <p:nvPr>
            <p:ph type="body" idx="4"/>
          </p:nvPr>
        </p:nvSpPr>
        <p:spPr>
          <a:xfrm>
            <a:off x="4645025" y="2057400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SzPts val="2400"/>
              <a:buChar char="▪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SzPts val="2000"/>
              <a:buChar char="▪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Char char="▪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7" name="Google Shape;37;p20"/>
          <p:cNvSpPr txBox="1">
            <a:spLocks noGrp="1"/>
          </p:cNvSpPr>
          <p:nvPr>
            <p:ph type="sldNum" idx="12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ftr" idx="11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Coil 146 Midplane Delamination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1"/>
          <p:cNvSpPr txBox="1">
            <a:spLocks noGrp="1"/>
          </p:cNvSpPr>
          <p:nvPr>
            <p:ph type="sldNum" idx="12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41" name="Google Shape;41;p21"/>
          <p:cNvSpPr txBox="1">
            <a:spLocks noGrp="1"/>
          </p:cNvSpPr>
          <p:nvPr>
            <p:ph type="ftr" idx="11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Coil 146 Midplane Delamination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>
  <p:cSld name="Image avec légend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2"/>
          <p:cNvSpPr>
            <a:spLocks noGrp="1"/>
          </p:cNvSpPr>
          <p:nvPr>
            <p:ph type="pic" idx="2"/>
          </p:nvPr>
        </p:nvSpPr>
        <p:spPr>
          <a:xfrm>
            <a:off x="612000" y="457200"/>
            <a:ext cx="79200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Google Shape;44;p22"/>
          <p:cNvSpPr txBox="1">
            <a:spLocks noGrp="1"/>
          </p:cNvSpPr>
          <p:nvPr>
            <p:ph type="body" idx="1"/>
          </p:nvPr>
        </p:nvSpPr>
        <p:spPr>
          <a:xfrm>
            <a:off x="612000" y="5105400"/>
            <a:ext cx="7920000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5" name="Google Shape;45;p22"/>
          <p:cNvSpPr txBox="1">
            <a:spLocks noGrp="1"/>
          </p:cNvSpPr>
          <p:nvPr>
            <p:ph type="sldNum" idx="12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sp>
        <p:nvSpPr>
          <p:cNvPr id="46" name="Google Shape;46;p22"/>
          <p:cNvSpPr txBox="1">
            <a:spLocks noGrp="1"/>
          </p:cNvSpPr>
          <p:nvPr>
            <p:ph type="body" idx="3"/>
          </p:nvPr>
        </p:nvSpPr>
        <p:spPr>
          <a:xfrm>
            <a:off x="613550" y="4648200"/>
            <a:ext cx="7918450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>
                <a:solidFill>
                  <a:schemeClr val="lt2"/>
                </a:solidFill>
              </a:defRPr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▪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2"/>
          <p:cNvSpPr txBox="1">
            <a:spLocks noGrp="1"/>
          </p:cNvSpPr>
          <p:nvPr>
            <p:ph type="ftr" idx="11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accen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Coil 146 Midplane Delamination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Presentation title - line 1 - Arial 30pt - bold </a:t>
            </a:r>
            <a:r>
              <a:rPr lang="en-GB" noProof="0" dirty="0" err="1"/>
              <a:t>HiLumi</a:t>
            </a:r>
            <a:r>
              <a:rPr lang="en-GB" noProof="0" dirty="0"/>
              <a:t> dark grey - line 2</a:t>
            </a:r>
            <a:br>
              <a:rPr lang="en-GB" noProof="0" dirty="0"/>
            </a:br>
            <a:r>
              <a:rPr lang="en-GB" noProof="0" dirty="0"/>
              <a:t>line 3</a:t>
            </a:r>
            <a:br>
              <a:rPr lang="en-GB" noProof="0" dirty="0"/>
            </a:br>
            <a:r>
              <a:rPr lang="en-GB" noProof="0" dirty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630900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it-IT" noProof="0"/>
              <a:t>Coil 146 Midplane Delamination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990097"/>
            <a:ext cx="2664380" cy="1080000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 dirty="0"/>
          </a:p>
        </p:txBody>
      </p:sp>
      <p:grpSp>
        <p:nvGrpSpPr>
          <p:cNvPr id="10" name="Grouper 9"/>
          <p:cNvGrpSpPr/>
          <p:nvPr userDrawn="1"/>
        </p:nvGrpSpPr>
        <p:grpSpPr>
          <a:xfrm>
            <a:off x="457200" y="6071400"/>
            <a:ext cx="457200" cy="457200"/>
            <a:chOff x="1462200" y="4620913"/>
            <a:chExt cx="457200" cy="4572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ZoneTexte 12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278"/>
          <a:stretch/>
        </p:blipFill>
        <p:spPr>
          <a:xfrm>
            <a:off x="4186086" y="987640"/>
            <a:ext cx="2546154" cy="108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13AF7AA-DCC1-49D7-AFC9-CFF742A0907F}"/>
              </a:ext>
            </a:extLst>
          </p:cNvPr>
          <p:cNvGrpSpPr/>
          <p:nvPr userDrawn="1"/>
        </p:nvGrpSpPr>
        <p:grpSpPr>
          <a:xfrm>
            <a:off x="6807360" y="908720"/>
            <a:ext cx="1365040" cy="1128708"/>
            <a:chOff x="1691680" y="1628800"/>
            <a:chExt cx="2016224" cy="166715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B860F3-BE17-4AB8-B617-E1B00E3AA3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4187" t="13254" r="66503" b="15381"/>
            <a:stretch/>
          </p:blipFill>
          <p:spPr>
            <a:xfrm>
              <a:off x="1691680" y="1628800"/>
              <a:ext cx="2016224" cy="1481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F68E5C-C7D6-4A83-942F-BB5226300F1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35347" t="61432" r="4963" b="15266"/>
            <a:stretch/>
          </p:blipFill>
          <p:spPr>
            <a:xfrm>
              <a:off x="1767191" y="3073805"/>
              <a:ext cx="1886227" cy="2221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21911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  <a:defRPr sz="28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Noto Sans Symbols"/>
              <a:buChar char="▪"/>
              <a:defRPr sz="2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Noto Sans Symbols"/>
              <a:buChar char="▪"/>
              <a:defRPr sz="24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Noto Sans Symbols"/>
              <a:buChar char="▪"/>
              <a:defRPr sz="18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>
            <a:spLocks noGrp="1"/>
          </p:cNvSpPr>
          <p:nvPr>
            <p:ph type="ftr" idx="11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/>
              <a:t>Coil 146 Midplane Delamination</a:t>
            </a:r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sldNum" idx="12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14" name="Google Shape;14;p1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1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49152" y="6187107"/>
            <a:ext cx="790600" cy="67464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Coil 146 mid-plane delamination</a:t>
            </a:r>
            <a:br>
              <a:rPr lang="en-GB" dirty="0"/>
            </a:br>
            <a:endParaRPr lang="en-GB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005064"/>
            <a:ext cx="6480000" cy="1498104"/>
          </a:xfrm>
        </p:spPr>
        <p:txBody>
          <a:bodyPr>
            <a:normAutofit/>
          </a:bodyPr>
          <a:lstStyle/>
          <a:p>
            <a:r>
              <a:rPr lang="en-GB" dirty="0"/>
              <a:t>Michael Solis, Paolo </a:t>
            </a:r>
            <a:r>
              <a:rPr lang="en-GB" dirty="0" err="1"/>
              <a:t>Ferracin</a:t>
            </a:r>
            <a:endParaRPr lang="en-GB" dirty="0"/>
          </a:p>
          <a:p>
            <a:endParaRPr lang="en-GB" altLang="en-US" dirty="0">
              <a:solidFill>
                <a:schemeClr val="bg2"/>
              </a:solidFill>
            </a:endParaRPr>
          </a:p>
          <a:p>
            <a:r>
              <a:rPr lang="en-US" altLang="en-US" dirty="0">
                <a:solidFill>
                  <a:schemeClr val="bg2"/>
                </a:solidFill>
              </a:rPr>
              <a:t>on behalf of the MQXF collaboration</a:t>
            </a:r>
          </a:p>
          <a:p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1371600" y="5200767"/>
            <a:ext cx="6480000" cy="748513"/>
          </a:xfrm>
        </p:spPr>
        <p:txBody>
          <a:bodyPr>
            <a:normAutofit fontScale="92500" lnSpcReduction="20000"/>
          </a:bodyPr>
          <a:lstStyle/>
          <a:p>
            <a:endParaRPr lang="en-GB" dirty="0"/>
          </a:p>
          <a:p>
            <a:r>
              <a:rPr lang="en-US" dirty="0"/>
              <a:t>December 12, 2024</a:t>
            </a:r>
            <a:endParaRPr lang="en-GB" dirty="0"/>
          </a:p>
          <a:p>
            <a:r>
              <a:rPr lang="en-GB" dirty="0"/>
              <a:t>LBNL, Berkeley, CA, USA</a:t>
            </a:r>
          </a:p>
        </p:txBody>
      </p:sp>
      <p:sp>
        <p:nvSpPr>
          <p:cNvPr id="5" name="Rectangle 4"/>
          <p:cNvSpPr/>
          <p:nvPr/>
        </p:nvSpPr>
        <p:spPr>
          <a:xfrm>
            <a:off x="323528" y="5949280"/>
            <a:ext cx="648072" cy="6983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50BB71-5EAE-FCC6-9633-7E21ED78A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noProof="0"/>
              <a:t>Coil 146 Midplane Delamination</a:t>
            </a:r>
            <a:endParaRPr lang="en-GB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DCE1FE-2545-9EC7-1E73-E73F8A776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2139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Observations</a:t>
            </a:r>
            <a:br>
              <a:rPr lang="en-US" dirty="0"/>
            </a:b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MQXFA07b Coil Pack and Shimming Proposal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560" y="3742448"/>
            <a:ext cx="4434879" cy="2655054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3574269" y="4169296"/>
            <a:ext cx="0" cy="17739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202157" y="4169296"/>
            <a:ext cx="0" cy="17739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372589" y="4183007"/>
            <a:ext cx="0" cy="17739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33271" y="611566"/>
            <a:ext cx="6903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Upon incoming inspection coil 146 was found to have significant delamination along the mid-plane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Three sections appear to have a large spread in measurement data (</a:t>
            </a:r>
            <a:r>
              <a:rPr lang="en-US" dirty="0">
                <a:solidFill>
                  <a:srgbClr val="FF0000"/>
                </a:solidFill>
              </a:rPr>
              <a:t>1065, 1865, 3465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Three additional sections are where delamination was present, visually (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</a:rPr>
              <a:t>1465, 2265, 3065</a:t>
            </a:r>
            <a:r>
              <a:rPr lang="en-US" dirty="0"/>
              <a:t>)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F14FD94-27DB-01A2-FFD5-47DA61A7D620}"/>
              </a:ext>
            </a:extLst>
          </p:cNvPr>
          <p:cNvCxnSpPr/>
          <p:nvPr/>
        </p:nvCxnSpPr>
        <p:spPr>
          <a:xfrm>
            <a:off x="4499992" y="4183007"/>
            <a:ext cx="0" cy="1773936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8ABEBB2-081E-92FC-F6CC-10FE1C33FD49}"/>
              </a:ext>
            </a:extLst>
          </p:cNvPr>
          <p:cNvCxnSpPr/>
          <p:nvPr/>
        </p:nvCxnSpPr>
        <p:spPr>
          <a:xfrm>
            <a:off x="3851920" y="4183007"/>
            <a:ext cx="0" cy="1773936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02CABE7-4107-BC85-9B7E-658310749476}"/>
              </a:ext>
            </a:extLst>
          </p:cNvPr>
          <p:cNvCxnSpPr/>
          <p:nvPr/>
        </p:nvCxnSpPr>
        <p:spPr>
          <a:xfrm>
            <a:off x="5076056" y="4169296"/>
            <a:ext cx="0" cy="1773936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0586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9C742-C7DC-40FC-8E93-0F08952D0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 length excess straight section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9FF76E-906A-4DAA-BA19-4E5BCEC41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C7CE7BA-C987-43DF-AAE1-E2B2614B1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D22F97D-7FF7-41DD-B92A-89A0CCBAB3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1331" y="1219200"/>
            <a:ext cx="6761338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722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F3A42-D5BA-4B20-95E1-B02994125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 length excess straight section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CED7E5-FDE1-4C57-95FF-37CD964AA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0E3734C-BFCE-4966-AE30-C1C3AFC68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A09652E-7472-4E71-BD4E-A6267DAE99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0431" y="1219200"/>
            <a:ext cx="6763137" cy="490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131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3886E-2E60-454D-8631-A7D316615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 length excess straight 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3C8AC-ECD1-481C-AA47-2E29F7B75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Conclusions</a:t>
            </a:r>
          </a:p>
          <a:p>
            <a:pPr lvl="1"/>
            <a:r>
              <a:rPr lang="en-US" dirty="0"/>
              <a:t>The difference in arc length in the straight section between coil 146, coil 146* (where 3 data have been removed) and coil 146** (where 6 data have been removed) is</a:t>
            </a:r>
          </a:p>
          <a:p>
            <a:pPr lvl="2"/>
            <a:r>
              <a:rPr lang="en-US" dirty="0"/>
              <a:t>From -0.195 mm (146) to -0.185 mm (146*) to -0.156 mm (146**) </a:t>
            </a:r>
            <a:endParaRPr lang="en-US" dirty="0">
              <a:sym typeface="Wingdings" panose="05000000000000000000" pitchFamily="2" charset="2"/>
            </a:endParaRPr>
          </a:p>
          <a:p>
            <a:pPr lvl="3"/>
            <a:r>
              <a:rPr lang="en-US" dirty="0">
                <a:sym typeface="Wingdings" panose="05000000000000000000" pitchFamily="2" charset="2"/>
              </a:rPr>
              <a:t>5 um per mid-plane (from 146 to 146*)</a:t>
            </a:r>
          </a:p>
          <a:p>
            <a:pPr lvl="3"/>
            <a:r>
              <a:rPr lang="en-US" dirty="0">
                <a:sym typeface="Wingdings" panose="05000000000000000000" pitchFamily="2" charset="2"/>
              </a:rPr>
              <a:t>15 um per mid-plane (from 146 to 146*)</a:t>
            </a:r>
          </a:p>
          <a:p>
            <a:pPr lvl="1"/>
            <a:r>
              <a:rPr lang="en-US" dirty="0"/>
              <a:t>So </a:t>
            </a:r>
            <a:r>
              <a:rPr lang="en-US"/>
              <a:t>the maximum </a:t>
            </a:r>
            <a:r>
              <a:rPr lang="en-US" dirty="0"/>
              <a:t>difference between the 3 mid-plane shim (per side) would be 20 </a:t>
            </a:r>
            <a:r>
              <a:rPr lang="en-US" dirty="0">
                <a:sym typeface="Wingdings" panose="05000000000000000000" pitchFamily="2" charset="2"/>
              </a:rPr>
              <a:t>um </a:t>
            </a:r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Action items</a:t>
            </a:r>
          </a:p>
          <a:p>
            <a:pPr lvl="1"/>
            <a:r>
              <a:rPr lang="en-US" dirty="0"/>
              <a:t>The coils will be shimmed on the mid-plane to compensate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7F7605-0F60-4A47-82FD-C23832BC6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D1F36A-521E-48C8-B9DA-4D1574FE2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9315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Observations</a:t>
            </a:r>
            <a:br>
              <a:rPr lang="en-US" dirty="0"/>
            </a:b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2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Coil 146 Midplane Delamination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72" y="1735713"/>
            <a:ext cx="2634120" cy="19807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68680" y="1344847"/>
            <a:ext cx="2926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Xsec1065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940" y="1735713"/>
            <a:ext cx="2634120" cy="196787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94760" y="1335685"/>
            <a:ext cx="2926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Xsec1865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2680" y="1731215"/>
            <a:ext cx="2634120" cy="197237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720840" y="1326522"/>
            <a:ext cx="2926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Xsec3465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4560" y="3742448"/>
            <a:ext cx="4434879" cy="2655054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3574269" y="4169296"/>
            <a:ext cx="0" cy="17739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202157" y="4169296"/>
            <a:ext cx="0" cy="17739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372589" y="4183007"/>
            <a:ext cx="0" cy="177393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33271" y="611566"/>
            <a:ext cx="69037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Upon incoming inspection coil 146 was found to have significant delamination along the mid-plane.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Areas highlighted also had a large measurement spread</a:t>
            </a:r>
          </a:p>
        </p:txBody>
      </p:sp>
    </p:spTree>
    <p:extLst>
      <p:ext uri="{BB962C8B-B14F-4D97-AF65-F5344CB8AC3E}">
        <p14:creationId xmlns:p14="http://schemas.microsoft.com/office/powerpoint/2010/main" val="535659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 146 MP measurements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Coil 146 Midplane Delamination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43" y="952577"/>
            <a:ext cx="5212157" cy="3120391"/>
          </a:xfrm>
          <a:prstGeom prst="rect">
            <a:avLst/>
          </a:prstGeom>
        </p:spPr>
      </p:pic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4646385"/>
              </p:ext>
            </p:extLst>
          </p:nvPr>
        </p:nvGraphicFramePr>
        <p:xfrm>
          <a:off x="5489952" y="952577"/>
          <a:ext cx="3556848" cy="4886966"/>
        </p:xfrm>
        <a:graphic>
          <a:graphicData uri="http://schemas.openxmlformats.org/drawingml/2006/table">
            <a:tbl>
              <a:tblPr>
                <a:tableStyleId>{6471124A-11D2-4290-9F90-B1B1CF411118}</a:tableStyleId>
              </a:tblPr>
              <a:tblGrid>
                <a:gridCol w="580710">
                  <a:extLst>
                    <a:ext uri="{9D8B030D-6E8A-4147-A177-3AD203B41FA5}">
                      <a16:colId xmlns:a16="http://schemas.microsoft.com/office/drawing/2014/main" val="1741966494"/>
                    </a:ext>
                  </a:extLst>
                </a:gridCol>
                <a:gridCol w="580710">
                  <a:extLst>
                    <a:ext uri="{9D8B030D-6E8A-4147-A177-3AD203B41FA5}">
                      <a16:colId xmlns:a16="http://schemas.microsoft.com/office/drawing/2014/main" val="1252137246"/>
                    </a:ext>
                  </a:extLst>
                </a:gridCol>
                <a:gridCol w="426084">
                  <a:extLst>
                    <a:ext uri="{9D8B030D-6E8A-4147-A177-3AD203B41FA5}">
                      <a16:colId xmlns:a16="http://schemas.microsoft.com/office/drawing/2014/main" val="1760213976"/>
                    </a:ext>
                  </a:extLst>
                </a:gridCol>
                <a:gridCol w="965200">
                  <a:extLst>
                    <a:ext uri="{9D8B030D-6E8A-4147-A177-3AD203B41FA5}">
                      <a16:colId xmlns:a16="http://schemas.microsoft.com/office/drawing/2014/main" val="1702291886"/>
                    </a:ext>
                  </a:extLst>
                </a:gridCol>
                <a:gridCol w="1004144">
                  <a:extLst>
                    <a:ext uri="{9D8B030D-6E8A-4147-A177-3AD203B41FA5}">
                      <a16:colId xmlns:a16="http://schemas.microsoft.com/office/drawing/2014/main" val="1875092930"/>
                    </a:ext>
                  </a:extLst>
                </a:gridCol>
              </a:tblGrid>
              <a:tr h="181472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MP Min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MP Max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MP Avg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max-min ∆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701044148"/>
                  </a:ext>
                </a:extLst>
              </a:tr>
              <a:tr h="181472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70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-0.259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-0.086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-0.202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0.173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2042684991"/>
                  </a:ext>
                </a:extLst>
              </a:tr>
              <a:tr h="181472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207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-0.273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-0.105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-0.183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0.168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3448169197"/>
                  </a:ext>
                </a:extLst>
              </a:tr>
              <a:tr h="181472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260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-0.349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-0.093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-0.208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0.256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1022292787"/>
                  </a:ext>
                </a:extLst>
              </a:tr>
              <a:tr h="181472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300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-0.234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-0.091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-0.141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0.143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1920683931"/>
                  </a:ext>
                </a:extLst>
              </a:tr>
              <a:tr h="181472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465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-0.144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-0.033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-0.081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0.111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240818554"/>
                  </a:ext>
                </a:extLst>
              </a:tr>
              <a:tr h="181472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665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-0.111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-0.003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-0.052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0.108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2796086344"/>
                  </a:ext>
                </a:extLst>
              </a:tr>
              <a:tr h="181472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1065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solidFill>
                            <a:srgbClr val="FF0000"/>
                          </a:solidFill>
                          <a:effectLst/>
                        </a:rPr>
                        <a:t>-0.330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solidFill>
                            <a:srgbClr val="FF0000"/>
                          </a:solidFill>
                          <a:effectLst/>
                        </a:rPr>
                        <a:t>0.046</a:t>
                      </a:r>
                      <a:endParaRPr lang="en-U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-0.076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0.376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1800368168"/>
                  </a:ext>
                </a:extLst>
              </a:tr>
              <a:tr h="181472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1465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-0.226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-0.054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-0.119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0.172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1048422815"/>
                  </a:ext>
                </a:extLst>
              </a:tr>
              <a:tr h="181472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1865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-0.299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-0.074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-0.169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0.225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812940263"/>
                  </a:ext>
                </a:extLst>
              </a:tr>
              <a:tr h="181472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2265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-0.249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-0.097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-0.152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0.152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308234521"/>
                  </a:ext>
                </a:extLst>
              </a:tr>
              <a:tr h="181472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2665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-0.145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-0.047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-0.086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0.098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1049311445"/>
                  </a:ext>
                </a:extLst>
              </a:tr>
              <a:tr h="181472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3065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-0.148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-0.020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-0.096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0.128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566333214"/>
                  </a:ext>
                </a:extLst>
              </a:tr>
              <a:tr h="181472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3465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-0.254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-0.027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-0.093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0.227</a:t>
                      </a:r>
                      <a:endParaRPr lang="en-US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3710251986"/>
                  </a:ext>
                </a:extLst>
              </a:tr>
              <a:tr h="181472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3865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-0.192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-0.019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-0.092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0.173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3928870336"/>
                  </a:ext>
                </a:extLst>
              </a:tr>
              <a:tr h="181472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3965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-0.131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0.012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-0.060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0.143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1386760308"/>
                  </a:ext>
                </a:extLst>
              </a:tr>
              <a:tr h="181472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4310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-0.139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-0.052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-0.096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0.087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2172992600"/>
                  </a:ext>
                </a:extLst>
              </a:tr>
              <a:tr h="181472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4345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-0.186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0.015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-0.089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0.201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1078984355"/>
                  </a:ext>
                </a:extLst>
              </a:tr>
              <a:tr h="181472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4380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-0.371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-0.072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-0.169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0.299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4194445511"/>
                  </a:ext>
                </a:extLst>
              </a:tr>
              <a:tr h="190545"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4426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-0.308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-0.125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-0.214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0.183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1135397477"/>
                  </a:ext>
                </a:extLst>
              </a:tr>
              <a:tr h="181472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(MP Avg) Avg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(max-min ∆) Avg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2040655375"/>
                  </a:ext>
                </a:extLst>
              </a:tr>
              <a:tr h="190545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-0.125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0.180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3151860515"/>
                  </a:ext>
                </a:extLst>
              </a:tr>
              <a:tr h="181472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(MP Avg) Max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(max-min ∆) Max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13064068"/>
                  </a:ext>
                </a:extLst>
              </a:tr>
              <a:tr h="190545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-0.052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0.376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1373527492"/>
                  </a:ext>
                </a:extLst>
              </a:tr>
              <a:tr h="181472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(MP Avg) Min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(max-min ∆)</a:t>
                      </a:r>
                      <a:r>
                        <a:rPr lang="en-US" sz="1000" u="none" strike="noStrike" baseline="0" dirty="0">
                          <a:effectLst/>
                        </a:rPr>
                        <a:t> </a:t>
                      </a:r>
                      <a:r>
                        <a:rPr lang="en-US" sz="1000" u="none" strike="noStrike" dirty="0">
                          <a:effectLst/>
                        </a:rPr>
                        <a:t>Min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308269377"/>
                  </a:ext>
                </a:extLst>
              </a:tr>
              <a:tr h="190545"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>
                          <a:effectLst/>
                        </a:rPr>
                        <a:t>-0.214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u="none" strike="noStrike" dirty="0">
                          <a:effectLst/>
                        </a:rPr>
                        <a:t>0.087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074" marR="9074" marT="9074" marB="0" anchor="b"/>
                </a:tc>
                <a:extLst>
                  <a:ext uri="{0D108BD9-81ED-4DB2-BD59-A6C34878D82A}">
                    <a16:rowId xmlns:a16="http://schemas.microsoft.com/office/drawing/2014/main" val="2272195243"/>
                  </a:ext>
                </a:extLst>
              </a:tr>
            </a:tbl>
          </a:graphicData>
        </a:graphic>
      </p:graphicFrame>
      <p:cxnSp>
        <p:nvCxnSpPr>
          <p:cNvPr id="16" name="Straight Connector 15"/>
          <p:cNvCxnSpPr/>
          <p:nvPr/>
        </p:nvCxnSpPr>
        <p:spPr>
          <a:xfrm flipH="1">
            <a:off x="1517904" y="1490472"/>
            <a:ext cx="9144" cy="20848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246376" y="1490472"/>
            <a:ext cx="9144" cy="20848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3636264" y="1470356"/>
            <a:ext cx="9144" cy="20848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926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 MP Sample Comparison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Coil 146 Midplane Delamination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632" y="4739026"/>
            <a:ext cx="2673338" cy="1603292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717909"/>
              </p:ext>
            </p:extLst>
          </p:nvPr>
        </p:nvGraphicFramePr>
        <p:xfrm>
          <a:off x="1326952" y="4721362"/>
          <a:ext cx="2655259" cy="1154418"/>
        </p:xfrm>
        <a:graphic>
          <a:graphicData uri="http://schemas.openxmlformats.org/drawingml/2006/table">
            <a:tbl>
              <a:tblPr>
                <a:tableStyleId>{6471124A-11D2-4290-9F90-B1B1CF411118}</a:tableStyleId>
              </a:tblPr>
              <a:tblGrid>
                <a:gridCol w="1186015">
                  <a:extLst>
                    <a:ext uri="{9D8B030D-6E8A-4147-A177-3AD203B41FA5}">
                      <a16:colId xmlns:a16="http://schemas.microsoft.com/office/drawing/2014/main" val="1024521867"/>
                    </a:ext>
                  </a:extLst>
                </a:gridCol>
                <a:gridCol w="1469244">
                  <a:extLst>
                    <a:ext uri="{9D8B030D-6E8A-4147-A177-3AD203B41FA5}">
                      <a16:colId xmlns:a16="http://schemas.microsoft.com/office/drawing/2014/main" val="408486363"/>
                    </a:ext>
                  </a:extLst>
                </a:gridCol>
              </a:tblGrid>
              <a:tr h="18771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(MP Avg)Avg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(max-min ∆) Avg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22251272"/>
                  </a:ext>
                </a:extLst>
              </a:tr>
              <a:tr h="19709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-0.098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5779431"/>
                  </a:ext>
                </a:extLst>
              </a:tr>
              <a:tr h="18771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(MP Avg)Max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(max-min ∆)Max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27820000"/>
                  </a:ext>
                </a:extLst>
              </a:tr>
              <a:tr h="19709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-0.052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0.376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9478192"/>
                  </a:ext>
                </a:extLst>
              </a:tr>
              <a:tr h="18771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(MP Avg)Min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(max-min ∆))Min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54884187"/>
                  </a:ext>
                </a:extLst>
              </a:tr>
              <a:tr h="19709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-0.169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0.087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2948581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412" y="1199188"/>
            <a:ext cx="2651415" cy="15936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6291" y="1194539"/>
            <a:ext cx="2651415" cy="15936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1418" y="1206368"/>
            <a:ext cx="2651415" cy="1590144"/>
          </a:xfrm>
          <a:prstGeom prst="rect">
            <a:avLst/>
          </a:prstGeom>
        </p:spPr>
      </p:pic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700663"/>
              </p:ext>
            </p:extLst>
          </p:nvPr>
        </p:nvGraphicFramePr>
        <p:xfrm>
          <a:off x="6171418" y="2965235"/>
          <a:ext cx="2651415" cy="1184105"/>
        </p:xfrm>
        <a:graphic>
          <a:graphicData uri="http://schemas.openxmlformats.org/drawingml/2006/table">
            <a:tbl>
              <a:tblPr>
                <a:tableStyleId>{6471124A-11D2-4290-9F90-B1B1CF411118}</a:tableStyleId>
              </a:tblPr>
              <a:tblGrid>
                <a:gridCol w="1184299">
                  <a:extLst>
                    <a:ext uri="{9D8B030D-6E8A-4147-A177-3AD203B41FA5}">
                      <a16:colId xmlns:a16="http://schemas.microsoft.com/office/drawing/2014/main" val="724542493"/>
                    </a:ext>
                  </a:extLst>
                </a:gridCol>
                <a:gridCol w="1467116">
                  <a:extLst>
                    <a:ext uri="{9D8B030D-6E8A-4147-A177-3AD203B41FA5}">
                      <a16:colId xmlns:a16="http://schemas.microsoft.com/office/drawing/2014/main" val="3673042821"/>
                    </a:ext>
                  </a:extLst>
                </a:gridCol>
              </a:tblGrid>
              <a:tr h="16479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(MP Avg)Avg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(max-min ∆) Avg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96997247"/>
                  </a:ext>
                </a:extLst>
              </a:tr>
              <a:tr h="17303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-0.074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67784220"/>
                  </a:ext>
                </a:extLst>
              </a:tr>
              <a:tr h="29828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(MP Avg)Max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(max-min ∆)Max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34131698"/>
                  </a:ext>
                </a:extLst>
              </a:tr>
              <a:tr h="17303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20818872"/>
                  </a:ext>
                </a:extLst>
              </a:tr>
              <a:tr h="16479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(MP Avg)Min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(max-min ∆))Min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59418187"/>
                  </a:ext>
                </a:extLst>
              </a:tr>
              <a:tr h="173035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-0.108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0.086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52228031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42147"/>
              </p:ext>
            </p:extLst>
          </p:nvPr>
        </p:nvGraphicFramePr>
        <p:xfrm>
          <a:off x="3247880" y="2977943"/>
          <a:ext cx="2649826" cy="1189061"/>
        </p:xfrm>
        <a:graphic>
          <a:graphicData uri="http://schemas.openxmlformats.org/drawingml/2006/table">
            <a:tbl>
              <a:tblPr>
                <a:tableStyleId>{6471124A-11D2-4290-9F90-B1B1CF411118}</a:tableStyleId>
              </a:tblPr>
              <a:tblGrid>
                <a:gridCol w="1183589">
                  <a:extLst>
                    <a:ext uri="{9D8B030D-6E8A-4147-A177-3AD203B41FA5}">
                      <a16:colId xmlns:a16="http://schemas.microsoft.com/office/drawing/2014/main" val="3288581838"/>
                    </a:ext>
                  </a:extLst>
                </a:gridCol>
                <a:gridCol w="1466237">
                  <a:extLst>
                    <a:ext uri="{9D8B030D-6E8A-4147-A177-3AD203B41FA5}">
                      <a16:colId xmlns:a16="http://schemas.microsoft.com/office/drawing/2014/main" val="3630176207"/>
                    </a:ext>
                  </a:extLst>
                </a:gridCol>
              </a:tblGrid>
              <a:tr h="16753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(MP Avg)Avg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(max-min ∆) Avg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90857913"/>
                  </a:ext>
                </a:extLst>
              </a:tr>
              <a:tr h="17591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-0.062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0.092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50611249"/>
                  </a:ext>
                </a:extLst>
              </a:tr>
              <a:tr h="30323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(MP Avg)Max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(max-min ∆)Max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48978532"/>
                  </a:ext>
                </a:extLst>
              </a:tr>
              <a:tr h="17591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-0.025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97982168"/>
                  </a:ext>
                </a:extLst>
              </a:tr>
              <a:tr h="16753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(MP Avg)Min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(max-min ∆))Min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84316274"/>
                  </a:ext>
                </a:extLst>
              </a:tr>
              <a:tr h="17591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-0.104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0.067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54609856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5191405"/>
              </p:ext>
            </p:extLst>
          </p:nvPr>
        </p:nvGraphicFramePr>
        <p:xfrm>
          <a:off x="329907" y="2965326"/>
          <a:ext cx="2640920" cy="1189065"/>
        </p:xfrm>
        <a:graphic>
          <a:graphicData uri="http://schemas.openxmlformats.org/drawingml/2006/table">
            <a:tbl>
              <a:tblPr>
                <a:tableStyleId>{6471124A-11D2-4290-9F90-B1B1CF411118}</a:tableStyleId>
              </a:tblPr>
              <a:tblGrid>
                <a:gridCol w="1179611">
                  <a:extLst>
                    <a:ext uri="{9D8B030D-6E8A-4147-A177-3AD203B41FA5}">
                      <a16:colId xmlns:a16="http://schemas.microsoft.com/office/drawing/2014/main" val="1139755644"/>
                    </a:ext>
                  </a:extLst>
                </a:gridCol>
                <a:gridCol w="1461309">
                  <a:extLst>
                    <a:ext uri="{9D8B030D-6E8A-4147-A177-3AD203B41FA5}">
                      <a16:colId xmlns:a16="http://schemas.microsoft.com/office/drawing/2014/main" val="1828001673"/>
                    </a:ext>
                  </a:extLst>
                </a:gridCol>
              </a:tblGrid>
              <a:tr h="16753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(MP Avg)Avg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(max-min ∆) Avg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05624864"/>
                  </a:ext>
                </a:extLst>
              </a:tr>
              <a:tr h="17591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-0.074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0.102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99502686"/>
                  </a:ext>
                </a:extLst>
              </a:tr>
              <a:tr h="303240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(MP Avg)Max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(max-min ∆)Max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69276796"/>
                  </a:ext>
                </a:extLst>
              </a:tr>
              <a:tr h="17591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-0.048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0.119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88610395"/>
                  </a:ext>
                </a:extLst>
              </a:tr>
              <a:tr h="16753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(MP Avg)Min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(max-min ∆))Min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23247212"/>
                  </a:ext>
                </a:extLst>
              </a:tr>
              <a:tr h="17591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-0.108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0.086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865162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66955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4"/>
          <p:cNvSpPr txBox="1"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Arial"/>
              <a:buNone/>
            </a:pPr>
            <a:r>
              <a:rPr lang="it-IT" dirty="0"/>
              <a:t>Observations</a:t>
            </a:r>
            <a:endParaRPr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120" y="1210193"/>
            <a:ext cx="2634120" cy="19807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17128" y="819327"/>
            <a:ext cx="2926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Xsec1065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388" y="1210193"/>
            <a:ext cx="2634120" cy="196787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43208" y="810165"/>
            <a:ext cx="2926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Xsec1865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1128" y="1205695"/>
            <a:ext cx="2634120" cy="197237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669288" y="801002"/>
            <a:ext cx="2926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Xsec3465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65" y="3980940"/>
            <a:ext cx="2769375" cy="20770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5760" y="3981502"/>
            <a:ext cx="2769375" cy="20759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5873" y="3975866"/>
            <a:ext cx="2769375" cy="208154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28860" y="3504200"/>
            <a:ext cx="8537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Images of the worst delamination in areas not necessarily captured by the standard coil measurement plan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E4DB12B-7163-E378-D2BE-347EC8C7D072}"/>
              </a:ext>
            </a:extLst>
          </p:cNvPr>
          <p:cNvCxnSpPr>
            <a:cxnSpLocks/>
          </p:cNvCxnSpPr>
          <p:nvPr/>
        </p:nvCxnSpPr>
        <p:spPr>
          <a:xfrm>
            <a:off x="4186814" y="4362629"/>
            <a:ext cx="0" cy="12217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4"/>
          </p:nvPr>
        </p:nvSpPr>
        <p:spPr>
          <a:xfrm>
            <a:off x="403201" y="964800"/>
            <a:ext cx="8283600" cy="5043888"/>
          </a:xfrm>
        </p:spPr>
        <p:txBody>
          <a:bodyPr/>
          <a:lstStyle/>
          <a:p>
            <a:r>
              <a:rPr lang="en-US" dirty="0"/>
              <a:t>The viewed midplane delamination of coil 146 if having an effect on the coil midplane measurements.  </a:t>
            </a:r>
          </a:p>
          <a:p>
            <a:pPr lvl="1"/>
            <a:r>
              <a:rPr lang="en-US" dirty="0"/>
              <a:t>The average midplane for 146 is 34µm larger than a random sampling of coils without delamination</a:t>
            </a:r>
          </a:p>
          <a:p>
            <a:pPr lvl="1"/>
            <a:r>
              <a:rPr lang="en-US" dirty="0"/>
              <a:t>The average difference between the max and min points is 71µm greater than a random sampling of coils without delamination</a:t>
            </a:r>
          </a:p>
          <a:p>
            <a:pPr lvl="1"/>
            <a:r>
              <a:rPr lang="en-US" dirty="0"/>
              <a:t>The maximum difference between the max and min points is 247µm greater than a random sampling of coils without delamination</a:t>
            </a:r>
          </a:p>
          <a:p>
            <a:r>
              <a:rPr lang="en-US" dirty="0"/>
              <a:t>Though the CMM captured some of the effects of the delamination there are areas of delamination that appear to be worse than what was measured.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 lvl="0"/>
            <a:r>
              <a:rPr lang="it-IT"/>
              <a:t>Coil 146 Midplane Delamination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73826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6990C-F87B-4F4D-870D-3DD2B2F5D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Arc length excess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AD52EF3-E5CE-43CE-84E9-D7D479A619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775" y="2113707"/>
            <a:ext cx="7918450" cy="3117949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491450-E8EB-4AAE-B801-A35063C5C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E3DBED6-10C6-49B3-829E-A71ADC021D92}"/>
              </a:ext>
            </a:extLst>
          </p:cNvPr>
          <p:cNvCxnSpPr/>
          <p:nvPr/>
        </p:nvCxnSpPr>
        <p:spPr>
          <a:xfrm flipV="1">
            <a:off x="1691680" y="4414435"/>
            <a:ext cx="432048" cy="36004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2A514D3-3893-47B2-9357-6F253398FCD8}"/>
              </a:ext>
            </a:extLst>
          </p:cNvPr>
          <p:cNvCxnSpPr>
            <a:cxnSpLocks/>
          </p:cNvCxnSpPr>
          <p:nvPr/>
        </p:nvCxnSpPr>
        <p:spPr>
          <a:xfrm flipH="1" flipV="1">
            <a:off x="7236296" y="4365328"/>
            <a:ext cx="432048" cy="360040"/>
          </a:xfrm>
          <a:prstGeom prst="straightConnector1">
            <a:avLst/>
          </a:prstGeom>
          <a:ln>
            <a:solidFill>
              <a:schemeClr val="bg1"/>
            </a:solidFill>
            <a:tailEnd type="triangle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EA21543-41CD-4562-9EDD-D31CB5FDC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120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66FB7-3AD4-4432-BAC8-79F32A6E3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Impregnated coil dimensional tolerances</a:t>
            </a:r>
            <a:br>
              <a:rPr lang="en-US" dirty="0"/>
            </a:br>
            <a:r>
              <a:rPr lang="en-US" dirty="0"/>
              <a:t>Arc length excess (straight section)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357D2-8316-43EF-877A-8A79332B15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56984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impregnated coil is accepted for use in MQXFA if its </a:t>
            </a:r>
            <a:r>
              <a:rPr lang="en-US" dirty="0">
                <a:solidFill>
                  <a:schemeClr val="bg2"/>
                </a:solidFill>
              </a:rPr>
              <a:t>arc length excesses</a:t>
            </a:r>
            <a:r>
              <a:rPr lang="en-US" dirty="0"/>
              <a:t> along the straight section are within the following tolerances: </a:t>
            </a:r>
            <a:r>
              <a:rPr lang="en-US" b="1" dirty="0">
                <a:solidFill>
                  <a:schemeClr val="bg2"/>
                </a:solidFill>
              </a:rPr>
              <a:t>+0.150/-0.250 mm</a:t>
            </a:r>
          </a:p>
          <a:p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arc length excess</a:t>
            </a:r>
            <a:r>
              <a:rPr lang="en-US" b="1" dirty="0"/>
              <a:t>, </a:t>
            </a:r>
            <a:r>
              <a:rPr lang="en-US" dirty="0"/>
              <a:t>which</a:t>
            </a:r>
            <a:r>
              <a:rPr lang="en-US" b="1" dirty="0"/>
              <a:t> </a:t>
            </a:r>
            <a:r>
              <a:rPr lang="en-US" dirty="0"/>
              <a:t>is difference between the measured coil arc length and the nominal one, is determined by fitting </a:t>
            </a:r>
            <a:r>
              <a:rPr lang="en-US" i="1" dirty="0"/>
              <a:t>outer radius and mid-planes points with the nominal profile, with equal weighting and imposing as symmetrical the two mid-planes offsets</a:t>
            </a:r>
            <a:r>
              <a:rPr lang="en-US" dirty="0"/>
              <a:t>. The sum of the two measured mid-plane offsets provides the arc length excess</a:t>
            </a:r>
          </a:p>
          <a:p>
            <a:endParaRPr lang="en-US" b="1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5A3CC2-0414-4452-BA8E-C399A13CF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P. Ferracin, Dan Cheng, Jennifer Doyle, Katherine Ray, Michael Solis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EA12A0-4A34-4366-A9CC-DB913B204CA8}"/>
              </a:ext>
            </a:extLst>
          </p:cNvPr>
          <p:cNvPicPr/>
          <p:nvPr/>
        </p:nvPicPr>
        <p:blipFill rotWithShape="1">
          <a:blip r:embed="rId2"/>
          <a:srcRect l="3195" t="20741" r="3611" b="6420"/>
          <a:stretch/>
        </p:blipFill>
        <p:spPr bwMode="auto">
          <a:xfrm>
            <a:off x="1810660" y="3820747"/>
            <a:ext cx="5494020" cy="2415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9C552-EECE-40ED-95F7-BB360A2A7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9623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Observations</a:t>
            </a:r>
            <a:br>
              <a:rPr lang="en-US" dirty="0"/>
            </a:b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9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MQXFA07b Coil Pack and Shimming Proposal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72" y="1530233"/>
            <a:ext cx="2634120" cy="19807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68680" y="1139367"/>
            <a:ext cx="2926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Xsec1065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940" y="1530233"/>
            <a:ext cx="2634120" cy="196787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794760" y="1130205"/>
            <a:ext cx="2926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Xsec1865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257" y="4004907"/>
            <a:ext cx="2634120" cy="197237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727417" y="3600214"/>
            <a:ext cx="2926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Xsec3465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33271" y="611566"/>
            <a:ext cx="6903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Upon incoming inspection coil 146 was found to have significant delamination along the mid-plane.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82248D-7C17-3642-EE60-0D778084D0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672" y="3993030"/>
            <a:ext cx="2645664" cy="19842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878B97-FCBC-8EC2-B6DA-9ACDFE7E74F7}"/>
              </a:ext>
            </a:extLst>
          </p:cNvPr>
          <p:cNvSpPr txBox="1"/>
          <p:nvPr/>
        </p:nvSpPr>
        <p:spPr>
          <a:xfrm>
            <a:off x="933921" y="3554925"/>
            <a:ext cx="1261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Xsec1465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57A373-FC68-A51E-27A7-A7267C40A6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4940" y="3993030"/>
            <a:ext cx="2645664" cy="198424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6D5B52-A1D8-1D1D-F54F-569DFF405E23}"/>
              </a:ext>
            </a:extLst>
          </p:cNvPr>
          <p:cNvSpPr txBox="1"/>
          <p:nvPr/>
        </p:nvSpPr>
        <p:spPr>
          <a:xfrm>
            <a:off x="6839767" y="1132588"/>
            <a:ext cx="1261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Xsec3065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A6200B7-6EFA-E02E-4F93-663AE07E18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6208" y="1530233"/>
            <a:ext cx="2645664" cy="198424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24BD8F8-E863-7E26-5CD2-F42E38904332}"/>
              </a:ext>
            </a:extLst>
          </p:cNvPr>
          <p:cNvSpPr txBox="1"/>
          <p:nvPr/>
        </p:nvSpPr>
        <p:spPr>
          <a:xfrm>
            <a:off x="4093492" y="3707325"/>
            <a:ext cx="1261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Xsec2265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4525234-D959-EA2A-3FBA-C2BA80E2EDD7}"/>
              </a:ext>
            </a:extLst>
          </p:cNvPr>
          <p:cNvCxnSpPr>
            <a:cxnSpLocks/>
          </p:cNvCxnSpPr>
          <p:nvPr/>
        </p:nvCxnSpPr>
        <p:spPr>
          <a:xfrm>
            <a:off x="1763688" y="4149080"/>
            <a:ext cx="0" cy="15061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2914C27-4A10-1C60-9CC9-92EE5732F0ED}"/>
              </a:ext>
            </a:extLst>
          </p:cNvPr>
          <p:cNvCxnSpPr>
            <a:cxnSpLocks/>
          </p:cNvCxnSpPr>
          <p:nvPr/>
        </p:nvCxnSpPr>
        <p:spPr>
          <a:xfrm>
            <a:off x="5004048" y="4221088"/>
            <a:ext cx="0" cy="15061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732F5E0-0BEB-40F5-77CC-E8A9321EA747}"/>
              </a:ext>
            </a:extLst>
          </p:cNvPr>
          <p:cNvCxnSpPr>
            <a:cxnSpLocks/>
          </p:cNvCxnSpPr>
          <p:nvPr/>
        </p:nvCxnSpPr>
        <p:spPr>
          <a:xfrm>
            <a:off x="7236296" y="1772816"/>
            <a:ext cx="0" cy="15061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65575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rgbClr val="000000"/>
      </a:dk1>
      <a:lt1>
        <a:srgbClr val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2430</TotalTime>
  <Words>953</Words>
  <Application>Microsoft Macintosh PowerPoint</Application>
  <PresentationFormat>On-screen Show (4:3)</PresentationFormat>
  <Paragraphs>241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Noto Sans Symbols</vt:lpstr>
      <vt:lpstr>Thème Office</vt:lpstr>
      <vt:lpstr>Coil 146 mid-plane delamination </vt:lpstr>
      <vt:lpstr>Observations </vt:lpstr>
      <vt:lpstr>Coil 146 MP measurements</vt:lpstr>
      <vt:lpstr>Coil MP Sample Comparison</vt:lpstr>
      <vt:lpstr>Observations</vt:lpstr>
      <vt:lpstr>Conclusion </vt:lpstr>
      <vt:lpstr>Arc length excess</vt:lpstr>
      <vt:lpstr>Impregnated coil dimensional tolerances Arc length excess (straight section) </vt:lpstr>
      <vt:lpstr>Observations </vt:lpstr>
      <vt:lpstr>Observations </vt:lpstr>
      <vt:lpstr>Arc length excess straight section</vt:lpstr>
      <vt:lpstr>Arc length excess straight section</vt:lpstr>
      <vt:lpstr>Arc length excess straight section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MQXFA07b Coil Pack and Shimming Proposal</dc:title>
  <dc:creator>Heng Pan</dc:creator>
  <cp:lastModifiedBy>Dan Cheng</cp:lastModifiedBy>
  <cp:revision>52</cp:revision>
  <dcterms:created xsi:type="dcterms:W3CDTF">2020-11-03T17:25:38Z</dcterms:created>
  <dcterms:modified xsi:type="dcterms:W3CDTF">2024-12-12T15:13:22Z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