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5"/>
  </p:notesMasterIdLst>
  <p:sldIdLst>
    <p:sldId id="276" r:id="rId2"/>
    <p:sldId id="283" r:id="rId3"/>
    <p:sldId id="281" r:id="rId4"/>
    <p:sldId id="282" r:id="rId5"/>
    <p:sldId id="269" r:id="rId6"/>
    <p:sldId id="280" r:id="rId7"/>
    <p:sldId id="445" r:id="rId8"/>
    <p:sldId id="569" r:id="rId9"/>
    <p:sldId id="636" r:id="rId10"/>
    <p:sldId id="637" r:id="rId11"/>
    <p:sldId id="621" r:id="rId12"/>
    <p:sldId id="622" r:id="rId13"/>
    <p:sldId id="570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hF3XAgJ9bwou2WzAVb38/8HT+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71124A-11D2-4290-9F90-B1B1CF411118}">
  <a:tblStyle styleId="{6471124A-11D2-4290-9F90-B1B1CF41111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3F8"/>
          </a:solidFill>
        </a:fill>
      </a:tcStyle>
    </a:wholeTbl>
    <a:band1H>
      <a:tcTxStyle/>
      <a:tcStyle>
        <a:tcBdr/>
        <a:fill>
          <a:solidFill>
            <a:srgbClr val="D2E7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E7F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545"/>
  </p:normalViewPr>
  <p:slideViewPr>
    <p:cSldViewPr snapToGrid="0">
      <p:cViewPr varScale="1">
        <p:scale>
          <a:sx n="119" d="100"/>
          <a:sy n="119" d="100"/>
        </p:scale>
        <p:origin x="1096" y="192"/>
      </p:cViewPr>
      <p:guideLst>
        <p:guide orient="horz" pos="4080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9873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3"/>
          </p:nvPr>
        </p:nvSpPr>
        <p:spPr>
          <a:xfrm>
            <a:off x="4645025" y="121523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4"/>
          </p:nvPr>
        </p:nvSpPr>
        <p:spPr>
          <a:xfrm>
            <a:off x="4645025" y="2057400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>
  <p:cSld name="Image avec légen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>
            <a:spLocks noGrp="1"/>
          </p:cNvSpPr>
          <p:nvPr>
            <p:ph type="pic" idx="2"/>
          </p:nvPr>
        </p:nvSpPr>
        <p:spPr>
          <a:xfrm>
            <a:off x="612000" y="457200"/>
            <a:ext cx="792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612000" y="5105400"/>
            <a:ext cx="79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3"/>
          </p:nvPr>
        </p:nvSpPr>
        <p:spPr>
          <a:xfrm>
            <a:off x="613550" y="4648200"/>
            <a:ext cx="791845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Coil 146 Midplane Delamination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91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Coil 146 Midplane Delamination</a:t>
            </a:r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4" name="Google Shape;14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9152" y="6187107"/>
            <a:ext cx="790600" cy="67464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Coil 146 mid-plane delamination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/>
          </a:bodyPr>
          <a:lstStyle/>
          <a:p>
            <a:r>
              <a:rPr lang="en-GB" dirty="0"/>
              <a:t>Michael Solis, Paolo </a:t>
            </a:r>
            <a:r>
              <a:rPr lang="en-GB" dirty="0" err="1"/>
              <a:t>Ferracin</a:t>
            </a:r>
            <a:endParaRPr lang="en-GB" dirty="0"/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200767"/>
            <a:ext cx="6480000" cy="748513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US" dirty="0"/>
              <a:t>December 12,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0BB71-5EAE-FCC6-9633-7E21ED78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Coil 146 Midplane Delamination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CE1FE-2545-9EC7-1E73-E73F8A77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13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60" y="3742448"/>
            <a:ext cx="4434879" cy="265505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74269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157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72589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271" y="611566"/>
            <a:ext cx="6903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sections appear to have a large spread in measurement data (</a:t>
            </a:r>
            <a:r>
              <a:rPr lang="en-US" dirty="0">
                <a:solidFill>
                  <a:srgbClr val="FF0000"/>
                </a:solidFill>
              </a:rPr>
              <a:t>1065, 1865, 3465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additional sections are where delamination was present, visually 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1465, 2265, 3065</a:t>
            </a:r>
            <a:r>
              <a:rPr lang="en-US" dirty="0"/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14FD94-27DB-01A2-FFD5-47DA61A7D620}"/>
              </a:ext>
            </a:extLst>
          </p:cNvPr>
          <p:cNvCxnSpPr/>
          <p:nvPr/>
        </p:nvCxnSpPr>
        <p:spPr>
          <a:xfrm>
            <a:off x="4499992" y="4183007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ABEBB2-081E-92FC-F6CC-10FE1C33FD49}"/>
              </a:ext>
            </a:extLst>
          </p:cNvPr>
          <p:cNvCxnSpPr/>
          <p:nvPr/>
        </p:nvCxnSpPr>
        <p:spPr>
          <a:xfrm>
            <a:off x="3851920" y="4183007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2CABE7-4107-BC85-9B7E-658310749476}"/>
              </a:ext>
            </a:extLst>
          </p:cNvPr>
          <p:cNvCxnSpPr/>
          <p:nvPr/>
        </p:nvCxnSpPr>
        <p:spPr>
          <a:xfrm>
            <a:off x="5076056" y="4169296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5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22F97D-7FF7-41DD-B92A-89A0CCBAB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72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09652E-7472-4E71-BD4E-A6267DAE9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The difference in arc length in the straight section between coil 146, coil 146* (where 3 data have been removed) and coil 146** (where 6 data have been removed) is</a:t>
            </a:r>
          </a:p>
          <a:p>
            <a:pPr lvl="2"/>
            <a:r>
              <a:rPr lang="en-US" dirty="0"/>
              <a:t>From -0.195 mm (146) to -0.185 mm (146*) to -0.156 mm (146**) 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r>
              <a:rPr lang="en-US" dirty="0">
                <a:sym typeface="Wingdings" panose="05000000000000000000" pitchFamily="2" charset="2"/>
              </a:rPr>
              <a:t>5 um per mid-plane (from 146 to 146*)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15 um per mid-plane (from 146 to 146*)</a:t>
            </a:r>
          </a:p>
          <a:p>
            <a:pPr lvl="1"/>
            <a:r>
              <a:rPr lang="en-US" dirty="0"/>
              <a:t>So </a:t>
            </a:r>
            <a:r>
              <a:rPr lang="en-US"/>
              <a:t>the maximum </a:t>
            </a:r>
            <a:r>
              <a:rPr lang="en-US" dirty="0"/>
              <a:t>difference between the 3 mid-plane shim (per side) would be 20 </a:t>
            </a:r>
            <a:r>
              <a:rPr lang="en-US" dirty="0">
                <a:sym typeface="Wingdings" panose="05000000000000000000" pitchFamily="2" charset="2"/>
              </a:rPr>
              <a:t>um 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The coils will be shimmed on the mid-plane to compensate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31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2" y="173571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680" y="134484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40" y="173571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60" y="133568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680" y="1731215"/>
            <a:ext cx="2634120" cy="19723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20840" y="1326522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560" y="3742448"/>
            <a:ext cx="4434879" cy="265505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74269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157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72589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271" y="611566"/>
            <a:ext cx="690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highlighted also had a large measurement spread</a:t>
            </a:r>
          </a:p>
        </p:txBody>
      </p:sp>
    </p:spTree>
    <p:extLst>
      <p:ext uri="{BB962C8B-B14F-4D97-AF65-F5344CB8AC3E}">
        <p14:creationId xmlns:p14="http://schemas.microsoft.com/office/powerpoint/2010/main" val="53565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146 MP measurements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3" y="952577"/>
            <a:ext cx="5212157" cy="3120391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646385"/>
              </p:ext>
            </p:extLst>
          </p:nvPr>
        </p:nvGraphicFramePr>
        <p:xfrm>
          <a:off x="5489952" y="952577"/>
          <a:ext cx="3556848" cy="4886966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580710">
                  <a:extLst>
                    <a:ext uri="{9D8B030D-6E8A-4147-A177-3AD203B41FA5}">
                      <a16:colId xmlns:a16="http://schemas.microsoft.com/office/drawing/2014/main" val="1741966494"/>
                    </a:ext>
                  </a:extLst>
                </a:gridCol>
                <a:gridCol w="580710">
                  <a:extLst>
                    <a:ext uri="{9D8B030D-6E8A-4147-A177-3AD203B41FA5}">
                      <a16:colId xmlns:a16="http://schemas.microsoft.com/office/drawing/2014/main" val="1252137246"/>
                    </a:ext>
                  </a:extLst>
                </a:gridCol>
                <a:gridCol w="426084">
                  <a:extLst>
                    <a:ext uri="{9D8B030D-6E8A-4147-A177-3AD203B41FA5}">
                      <a16:colId xmlns:a16="http://schemas.microsoft.com/office/drawing/2014/main" val="176021397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702291886"/>
                    </a:ext>
                  </a:extLst>
                </a:gridCol>
                <a:gridCol w="1004144">
                  <a:extLst>
                    <a:ext uri="{9D8B030D-6E8A-4147-A177-3AD203B41FA5}">
                      <a16:colId xmlns:a16="http://schemas.microsoft.com/office/drawing/2014/main" val="1875092930"/>
                    </a:ext>
                  </a:extLst>
                </a:gridCol>
              </a:tblGrid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MP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MP Max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MP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max-min ∆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70104414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04268499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44816919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0.256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2229278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92068393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4081855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79608634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-0.330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0.046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-0.076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0.376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80036816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-0.226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-0.054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-0.119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0.172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4842281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-0.299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-0.074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-0.169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0.225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812940263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0823452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4931144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56633321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-0.254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-0.027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-0.093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0.227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710251986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928870336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3965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8676030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172992600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7898435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4194445511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4426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13539747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040655375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15186051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Max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 Max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064068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0.376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73527492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08269377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0.087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272195243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flipH="1">
            <a:off x="1517904" y="1490472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46376" y="1490472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36264" y="1470356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2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MP Sample Comparison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32" y="4739026"/>
            <a:ext cx="2673338" cy="160329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17909"/>
              </p:ext>
            </p:extLst>
          </p:nvPr>
        </p:nvGraphicFramePr>
        <p:xfrm>
          <a:off x="1326952" y="4721362"/>
          <a:ext cx="2655259" cy="1154418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6015">
                  <a:extLst>
                    <a:ext uri="{9D8B030D-6E8A-4147-A177-3AD203B41FA5}">
                      <a16:colId xmlns:a16="http://schemas.microsoft.com/office/drawing/2014/main" val="1024521867"/>
                    </a:ext>
                  </a:extLst>
                </a:gridCol>
                <a:gridCol w="1469244">
                  <a:extLst>
                    <a:ext uri="{9D8B030D-6E8A-4147-A177-3AD203B41FA5}">
                      <a16:colId xmlns:a16="http://schemas.microsoft.com/office/drawing/2014/main" val="408486363"/>
                    </a:ext>
                  </a:extLst>
                </a:gridCol>
              </a:tblGrid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Avg)Avg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2251272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5779431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820000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0.376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478192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(max-min ∆))Min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4884187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294858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2" y="1199188"/>
            <a:ext cx="2651415" cy="1593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291" y="1194539"/>
            <a:ext cx="2651415" cy="1593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18" y="1206368"/>
            <a:ext cx="2651415" cy="159014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00663"/>
              </p:ext>
            </p:extLst>
          </p:nvPr>
        </p:nvGraphicFramePr>
        <p:xfrm>
          <a:off x="6171418" y="2965235"/>
          <a:ext cx="2651415" cy="1184105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4299">
                  <a:extLst>
                    <a:ext uri="{9D8B030D-6E8A-4147-A177-3AD203B41FA5}">
                      <a16:colId xmlns:a16="http://schemas.microsoft.com/office/drawing/2014/main" val="724542493"/>
                    </a:ext>
                  </a:extLst>
                </a:gridCol>
                <a:gridCol w="1467116">
                  <a:extLst>
                    <a:ext uri="{9D8B030D-6E8A-4147-A177-3AD203B41FA5}">
                      <a16:colId xmlns:a16="http://schemas.microsoft.com/office/drawing/2014/main" val="3673042821"/>
                    </a:ext>
                  </a:extLst>
                </a:gridCol>
              </a:tblGrid>
              <a:tr h="1647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Avg)Avg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6997247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7784220"/>
                  </a:ext>
                </a:extLst>
              </a:tr>
              <a:tr h="298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131698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0818872"/>
                  </a:ext>
                </a:extLst>
              </a:tr>
              <a:tr h="1647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418187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222803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2147"/>
              </p:ext>
            </p:extLst>
          </p:nvPr>
        </p:nvGraphicFramePr>
        <p:xfrm>
          <a:off x="3247880" y="2977943"/>
          <a:ext cx="2649826" cy="1189061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3589">
                  <a:extLst>
                    <a:ext uri="{9D8B030D-6E8A-4147-A177-3AD203B41FA5}">
                      <a16:colId xmlns:a16="http://schemas.microsoft.com/office/drawing/2014/main" val="3288581838"/>
                    </a:ext>
                  </a:extLst>
                </a:gridCol>
                <a:gridCol w="1466237">
                  <a:extLst>
                    <a:ext uri="{9D8B030D-6E8A-4147-A177-3AD203B41FA5}">
                      <a16:colId xmlns:a16="http://schemas.microsoft.com/office/drawing/2014/main" val="3630176207"/>
                    </a:ext>
                  </a:extLst>
                </a:gridCol>
              </a:tblGrid>
              <a:tr h="1675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857913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0611249"/>
                  </a:ext>
                </a:extLst>
              </a:tr>
              <a:tr h="3032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978532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7982168"/>
                  </a:ext>
                </a:extLst>
              </a:tr>
              <a:tr h="1675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316274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4609856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369530"/>
              </p:ext>
            </p:extLst>
          </p:nvPr>
        </p:nvGraphicFramePr>
        <p:xfrm>
          <a:off x="329907" y="2965326"/>
          <a:ext cx="2640920" cy="1189065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79611">
                  <a:extLst>
                    <a:ext uri="{9D8B030D-6E8A-4147-A177-3AD203B41FA5}">
                      <a16:colId xmlns:a16="http://schemas.microsoft.com/office/drawing/2014/main" val="1139755644"/>
                    </a:ext>
                  </a:extLst>
                </a:gridCol>
                <a:gridCol w="1461309">
                  <a:extLst>
                    <a:ext uri="{9D8B030D-6E8A-4147-A177-3AD203B41FA5}">
                      <a16:colId xmlns:a16="http://schemas.microsoft.com/office/drawing/2014/main" val="1828001673"/>
                    </a:ext>
                  </a:extLst>
                </a:gridCol>
              </a:tblGrid>
              <a:tr h="1675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5624864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9502686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276796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8610395"/>
                  </a:ext>
                </a:extLst>
              </a:tr>
              <a:tr h="1675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247212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6516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69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it-IT" dirty="0"/>
              <a:t>Observations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0" y="121019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7128" y="81932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388" y="121019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3208" y="81016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128" y="1205695"/>
            <a:ext cx="2634120" cy="19723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69288" y="801002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5" y="3980940"/>
            <a:ext cx="2769375" cy="2077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760" y="3981502"/>
            <a:ext cx="2769375" cy="207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873" y="3975866"/>
            <a:ext cx="2769375" cy="20815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860" y="3504200"/>
            <a:ext cx="853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Images of the worst delamination in areas not necessarily captured by the standard coil measurement plan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4DB12B-7163-E378-D2BE-347EC8C7D072}"/>
              </a:ext>
            </a:extLst>
          </p:cNvPr>
          <p:cNvCxnSpPr>
            <a:cxnSpLocks/>
          </p:cNvCxnSpPr>
          <p:nvPr/>
        </p:nvCxnSpPr>
        <p:spPr>
          <a:xfrm>
            <a:off x="4186814" y="4362629"/>
            <a:ext cx="0" cy="1221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>
          <a:xfrm>
            <a:off x="403201" y="964800"/>
            <a:ext cx="8283600" cy="5043888"/>
          </a:xfrm>
        </p:spPr>
        <p:txBody>
          <a:bodyPr/>
          <a:lstStyle/>
          <a:p>
            <a:r>
              <a:rPr lang="en-US" dirty="0"/>
              <a:t>The viewed midplane delamination of coil 146 if having an effect on the coil midplane measurements.  </a:t>
            </a:r>
          </a:p>
          <a:p>
            <a:pPr lvl="1"/>
            <a:r>
              <a:rPr lang="en-US" dirty="0"/>
              <a:t>The average midplane for 146 is 34µm larger than a random sampling of coils without delamination</a:t>
            </a:r>
          </a:p>
          <a:p>
            <a:pPr lvl="1"/>
            <a:r>
              <a:rPr lang="en-US" dirty="0"/>
              <a:t>The average difference between the max and min points is 71µm greater than a random sampling of coils without delamination</a:t>
            </a:r>
          </a:p>
          <a:p>
            <a:pPr lvl="1"/>
            <a:r>
              <a:rPr lang="en-US" dirty="0"/>
              <a:t>The maximum difference between the max and min points is 247µm greater than a random sampling of coils without delamination</a:t>
            </a:r>
          </a:p>
          <a:p>
            <a:r>
              <a:rPr lang="en-US" dirty="0"/>
              <a:t>Though the CMM captured some of the effects of the delamination there are areas of delamination that appear to be worse than what was measured.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it-IT"/>
              <a:t>Coil 146 Midplane Delamination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382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DBED6-10C6-49B3-829E-A71ADC021D92}"/>
              </a:ext>
            </a:extLst>
          </p:cNvPr>
          <p:cNvCxnSpPr/>
          <p:nvPr/>
        </p:nvCxnSpPr>
        <p:spPr>
          <a:xfrm flipV="1">
            <a:off x="1691680" y="4414435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A514D3-3893-47B2-9357-6F253398FCD8}"/>
              </a:ext>
            </a:extLst>
          </p:cNvPr>
          <p:cNvCxnSpPr>
            <a:cxnSpLocks/>
          </p:cNvCxnSpPr>
          <p:nvPr/>
        </p:nvCxnSpPr>
        <p:spPr>
          <a:xfrm flipH="1" flipV="1">
            <a:off x="7236296" y="4365328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EA21543-41CD-4562-9EDD-D31CB5FD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2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2" y="153023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680" y="113936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40" y="153023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60" y="113020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57" y="4004907"/>
            <a:ext cx="2634120" cy="19723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27417" y="3600214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3271" y="611566"/>
            <a:ext cx="690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2248D-7C17-3642-EE60-0D778084D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72" y="3993030"/>
            <a:ext cx="2645664" cy="1984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78B97-FCBC-8EC2-B6DA-9ACDFE7E74F7}"/>
              </a:ext>
            </a:extLst>
          </p:cNvPr>
          <p:cNvSpPr txBox="1"/>
          <p:nvPr/>
        </p:nvSpPr>
        <p:spPr>
          <a:xfrm>
            <a:off x="933921" y="35549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Xsec1465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7A373-FC68-A51E-27A7-A7267C40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940" y="3993030"/>
            <a:ext cx="2645664" cy="1984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6D5B52-A1D8-1D1D-F54F-569DFF405E23}"/>
              </a:ext>
            </a:extLst>
          </p:cNvPr>
          <p:cNvSpPr txBox="1"/>
          <p:nvPr/>
        </p:nvSpPr>
        <p:spPr>
          <a:xfrm>
            <a:off x="6839767" y="1132588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Xsec3065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6200B7-6EFA-E02E-4F93-663AE07E1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208" y="1530233"/>
            <a:ext cx="2645664" cy="19842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4BD8F8-E863-7E26-5CD2-F42E38904332}"/>
              </a:ext>
            </a:extLst>
          </p:cNvPr>
          <p:cNvSpPr txBox="1"/>
          <p:nvPr/>
        </p:nvSpPr>
        <p:spPr>
          <a:xfrm>
            <a:off x="4093492" y="37073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Xsec2265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25234-D959-EA2A-3FBA-C2BA80E2EDD7}"/>
              </a:ext>
            </a:extLst>
          </p:cNvPr>
          <p:cNvCxnSpPr>
            <a:cxnSpLocks/>
          </p:cNvCxnSpPr>
          <p:nvPr/>
        </p:nvCxnSpPr>
        <p:spPr>
          <a:xfrm>
            <a:off x="1763688" y="4149080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914C27-4A10-1C60-9CC9-92EE5732F0ED}"/>
              </a:ext>
            </a:extLst>
          </p:cNvPr>
          <p:cNvCxnSpPr>
            <a:cxnSpLocks/>
          </p:cNvCxnSpPr>
          <p:nvPr/>
        </p:nvCxnSpPr>
        <p:spPr>
          <a:xfrm>
            <a:off x="5004048" y="4221088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32F5E0-0BEB-40F5-77CC-E8A9321EA747}"/>
              </a:ext>
            </a:extLst>
          </p:cNvPr>
          <p:cNvCxnSpPr>
            <a:cxnSpLocks/>
          </p:cNvCxnSpPr>
          <p:nvPr/>
        </p:nvCxnSpPr>
        <p:spPr>
          <a:xfrm>
            <a:off x="7236296" y="1772816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57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rgbClr val="000000"/>
      </a:dk1>
      <a:lt1>
        <a:srgbClr val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953</Words>
  <Application>Microsoft Macintosh PowerPoint</Application>
  <PresentationFormat>On-screen Show (4:3)</PresentationFormat>
  <Paragraphs>241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Noto Sans Symbols</vt:lpstr>
      <vt:lpstr>Thème Office</vt:lpstr>
      <vt:lpstr>Coil 146 mid-plane delamination </vt:lpstr>
      <vt:lpstr>Observations </vt:lpstr>
      <vt:lpstr>Coil 146 MP measurements</vt:lpstr>
      <vt:lpstr>Coil MP Sample Comparison</vt:lpstr>
      <vt:lpstr>Observations</vt:lpstr>
      <vt:lpstr>Conclusion </vt:lpstr>
      <vt:lpstr>Arc length excess</vt:lpstr>
      <vt:lpstr>Impregnated coil dimensional tolerances Arc length excess (straight section) </vt:lpstr>
      <vt:lpstr>Observations </vt:lpstr>
      <vt:lpstr>Observations </vt:lpstr>
      <vt:lpstr>Arc length excess straight section</vt:lpstr>
      <vt:lpstr>Arc length excess straight section</vt:lpstr>
      <vt:lpstr>Arc length excess straight section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MQXFA07b Coil Pack and Shimming Proposal</dc:title>
  <dc:creator>Heng Pan</dc:creator>
  <cp:lastModifiedBy>Dan Cheng</cp:lastModifiedBy>
  <cp:revision>53</cp:revision>
  <dcterms:created xsi:type="dcterms:W3CDTF">2020-11-03T17:25:38Z</dcterms:created>
  <dcterms:modified xsi:type="dcterms:W3CDTF">2024-12-12T21:30:21Z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