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63" r:id="rId2"/>
    <p:sldId id="638" r:id="rId3"/>
    <p:sldId id="348" r:id="rId4"/>
    <p:sldId id="430" r:id="rId5"/>
    <p:sldId id="391" r:id="rId6"/>
    <p:sldId id="467" r:id="rId7"/>
    <p:sldId id="431" r:id="rId8"/>
    <p:sldId id="441" r:id="rId9"/>
    <p:sldId id="567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13" r:id="rId18"/>
    <p:sldId id="432" r:id="rId19"/>
    <p:sldId id="445" r:id="rId20"/>
    <p:sldId id="569" r:id="rId21"/>
    <p:sldId id="639" r:id="rId22"/>
    <p:sldId id="636" r:id="rId23"/>
    <p:sldId id="637" r:id="rId24"/>
    <p:sldId id="621" r:id="rId25"/>
    <p:sldId id="622" r:id="rId26"/>
    <p:sldId id="570" r:id="rId27"/>
    <p:sldId id="643" r:id="rId28"/>
    <p:sldId id="645" r:id="rId29"/>
    <p:sldId id="649" r:id="rId30"/>
    <p:sldId id="646" r:id="rId31"/>
    <p:sldId id="581" r:id="rId32"/>
    <p:sldId id="571" r:id="rId33"/>
    <p:sldId id="593" r:id="rId34"/>
    <p:sldId id="624" r:id="rId35"/>
    <p:sldId id="625" r:id="rId36"/>
    <p:sldId id="626" r:id="rId37"/>
    <p:sldId id="627" r:id="rId38"/>
    <p:sldId id="458" r:id="rId39"/>
    <p:sldId id="582" r:id="rId40"/>
    <p:sldId id="446" r:id="rId41"/>
    <p:sldId id="583" r:id="rId42"/>
    <p:sldId id="630" r:id="rId43"/>
    <p:sldId id="631" r:id="rId44"/>
    <p:sldId id="459" r:id="rId45"/>
    <p:sldId id="435" r:id="rId46"/>
    <p:sldId id="447" r:id="rId47"/>
    <p:sldId id="584" r:id="rId48"/>
    <p:sldId id="607" r:id="rId49"/>
    <p:sldId id="608" r:id="rId50"/>
    <p:sldId id="479" r:id="rId51"/>
    <p:sldId id="452" r:id="rId52"/>
    <p:sldId id="448" r:id="rId53"/>
    <p:sldId id="585" r:id="rId54"/>
    <p:sldId id="609" r:id="rId55"/>
    <p:sldId id="610" r:id="rId56"/>
    <p:sldId id="480" r:id="rId57"/>
    <p:sldId id="437" r:id="rId58"/>
    <p:sldId id="455" r:id="rId59"/>
    <p:sldId id="586" r:id="rId60"/>
    <p:sldId id="611" r:id="rId61"/>
    <p:sldId id="612" r:id="rId62"/>
    <p:sldId id="481" r:id="rId63"/>
    <p:sldId id="438" r:id="rId64"/>
    <p:sldId id="587" r:id="rId65"/>
    <p:sldId id="632" r:id="rId66"/>
    <p:sldId id="633" r:id="rId67"/>
    <p:sldId id="505" r:id="rId68"/>
    <p:sldId id="613" r:id="rId69"/>
    <p:sldId id="434" r:id="rId70"/>
    <p:sldId id="468" r:id="rId71"/>
    <p:sldId id="642" r:id="rId72"/>
    <p:sldId id="641" r:id="rId73"/>
    <p:sldId id="640" r:id="rId74"/>
    <p:sldId id="619" r:id="rId75"/>
    <p:sldId id="634" r:id="rId76"/>
    <p:sldId id="620" r:id="rId77"/>
    <p:sldId id="614" r:id="rId78"/>
    <p:sldId id="615" r:id="rId79"/>
    <p:sldId id="616" r:id="rId8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Objects="1" showGuides="1">
      <p:cViewPr varScale="1">
        <p:scale>
          <a:sx n="138" d="100"/>
          <a:sy n="138" d="100"/>
        </p:scale>
        <p:origin x="120" y="58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06/01/2025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06/01/2025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P. Ferracin, Dan Cheng, Jennifer Doyle, Katherine Ray, Michael Solis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Ferracin, Dan Cheng, Jennifer Doyle, Katherine Ray, Michael Solis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Ferracin, Dan Cheng, Jennifer Doyle, Katherine Ray, Michael Solis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P. Ferracin, Dan Cheng, Jennifer Doyle, Katherine Ray, Michael Solis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Ferracin, Dan Cheng, Jennifer Doyle, Katherine Ray, Michael Solis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P. Ferracin, Dan Cheng, Jennifer Doyle, Katherine Ray, Michael Solis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MQXFA20 coil dimensions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/>
          </a:bodyPr>
          <a:lstStyle/>
          <a:p>
            <a:r>
              <a:rPr lang="en-GB" dirty="0"/>
              <a:t>P. Ferracin, Dan Cheng, Jennifer Doyle, Katherine Ray, Michael Solis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MQXFA20 Coils Acceptance Review</a:t>
            </a:r>
          </a:p>
          <a:p>
            <a:r>
              <a:rPr lang="en-US" dirty="0"/>
              <a:t>December 12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(ends)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</a:t>
            </a:r>
            <a:r>
              <a:rPr lang="en-US" dirty="0">
                <a:solidFill>
                  <a:schemeClr val="bg2"/>
                </a:solidFill>
              </a:rPr>
              <a:t>260 and 300 mm </a:t>
            </a:r>
            <a:r>
              <a:rPr lang="en-US" dirty="0"/>
              <a:t>(for the </a:t>
            </a:r>
            <a:r>
              <a:rPr lang="en-US" dirty="0">
                <a:solidFill>
                  <a:schemeClr val="bg2"/>
                </a:solidFill>
              </a:rPr>
              <a:t>lead end</a:t>
            </a:r>
            <a:r>
              <a:rPr lang="en-US" dirty="0"/>
              <a:t>) and at </a:t>
            </a:r>
            <a:r>
              <a:rPr lang="en-US" dirty="0">
                <a:solidFill>
                  <a:schemeClr val="bg2"/>
                </a:solidFill>
              </a:rPr>
              <a:t>4340 and 4380 mm</a:t>
            </a:r>
            <a:r>
              <a:rPr lang="en-US" dirty="0"/>
              <a:t> (for the </a:t>
            </a:r>
            <a:r>
              <a:rPr lang="en-US" dirty="0">
                <a:solidFill>
                  <a:schemeClr val="bg2"/>
                </a:solidFill>
              </a:rPr>
              <a:t>return end</a:t>
            </a:r>
            <a:r>
              <a:rPr lang="en-US" dirty="0"/>
              <a:t>) the absolute value of the coil </a:t>
            </a:r>
            <a:r>
              <a:rPr lang="en-US" b="1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must not exceed </a:t>
            </a:r>
            <a:r>
              <a:rPr lang="en-US" b="1" dirty="0">
                <a:solidFill>
                  <a:schemeClr val="bg2"/>
                </a:solidFill>
              </a:rPr>
              <a:t>210 mm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coil </a:t>
            </a:r>
            <a:r>
              <a:rPr lang="en-US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is the difference between the coil arc length at each location in the ends and the average coil arc-length in the straight section. 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39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Outer radius profile deviation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outer radius profile deviations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+0.200/-0.250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outer radius profile deviation</a:t>
            </a:r>
            <a:r>
              <a:rPr lang="en-US" b="1" dirty="0"/>
              <a:t>, </a:t>
            </a:r>
            <a:r>
              <a:rPr lang="en-US" dirty="0"/>
              <a:t>which is given by the variation of each point on the outer radius with respect to the nominal outer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  <a:endParaRPr lang="en-US" b="1" u="sng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B338-AE8F-4252-9F11-A4A3B6CB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55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“Coil blocks”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ACC52-E9E2-4AE5-946D-03B29159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918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905-2CFB-4EEF-B28B-17221F49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Impregnated coil dimensional tolerances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D78A-F593-45CE-873E-5619DCE0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8B9B6-5F0F-4D31-A639-34C107CA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04A3F-0701-4E73-B3DE-C1037065D32D}"/>
              </a:ext>
            </a:extLst>
          </p:cNvPr>
          <p:cNvPicPr/>
          <p:nvPr/>
        </p:nvPicPr>
        <p:blipFill rotWithShape="1">
          <a:blip r:embed="rId2"/>
          <a:srcRect l="7005" t="22658" r="21131" b="7342"/>
          <a:stretch/>
        </p:blipFill>
        <p:spPr bwMode="auto">
          <a:xfrm>
            <a:off x="383334" y="1331221"/>
            <a:ext cx="8148665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E5FD1-5420-4F16-885F-960AA3AC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35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“Pole”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“pole”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C-E and D-F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+0.000/-0.250 mm</a:t>
            </a:r>
            <a:r>
              <a:rPr lang="en-US" dirty="0">
                <a:solidFill>
                  <a:schemeClr val="bg2"/>
                </a:solidFill>
              </a:rPr>
              <a:t>*</a:t>
            </a: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“pole”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6959-FA55-4E87-A945-8AA5DA43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548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905-2CFB-4EEF-B28B-17221F49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Impregnated coil dimensional tolerances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D78A-F593-45CE-873E-5619DCE0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5330654"/>
            <a:ext cx="7920000" cy="934709"/>
          </a:xfrm>
        </p:spPr>
        <p:txBody>
          <a:bodyPr>
            <a:normAutofit fontScale="62500" lnSpcReduction="20000"/>
          </a:bodyPr>
          <a:lstStyle/>
          <a:p>
            <a:r>
              <a:rPr lang="en-US" i="1"/>
              <a:t>*</a:t>
            </a:r>
            <a:r>
              <a:rPr lang="en-US"/>
              <a:t> </a:t>
            </a:r>
            <a:r>
              <a:rPr lang="en-US" i="1"/>
              <a:t>Cross-section measurements shall be taken</a:t>
            </a:r>
            <a:r>
              <a:rPr lang="en-US"/>
              <a:t> </a:t>
            </a:r>
            <a:r>
              <a:rPr lang="en-US" i="1"/>
              <a:t>close to all possible bumper locations. In addition, data shall be taken on the surface surrounding the pole holes where bumpers are inserted and projected on the closest measured cross-section.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8B9B6-5F0F-4D31-A639-34C107CA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04A3F-0701-4E73-B3DE-C1037065D32D}"/>
              </a:ext>
            </a:extLst>
          </p:cNvPr>
          <p:cNvPicPr/>
          <p:nvPr/>
        </p:nvPicPr>
        <p:blipFill rotWithShape="1">
          <a:blip r:embed="rId2"/>
          <a:srcRect l="7005" t="22658" r="21131" b="7342"/>
          <a:stretch/>
        </p:blipFill>
        <p:spPr bwMode="auto">
          <a:xfrm>
            <a:off x="383334" y="836712"/>
            <a:ext cx="8148665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EB15C-DEFD-49EC-9CC0-70D94D31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729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Pole key slot mis-alignment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pole key slot mis-alignment </a:t>
            </a:r>
            <a:r>
              <a:rPr lang="en-US" dirty="0"/>
              <a:t>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+0.250/-0.250 mm 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pole key slot mis-alignment</a:t>
            </a:r>
            <a:r>
              <a:rPr lang="en-US" dirty="0"/>
              <a:t>, which is the misalignment of the center of the pole key slot with respect to the nominal position, is determined by fitting outer radius and mid-planes points with the nominal profile, with equal weighting and imposing as symmetrical the two mid-planes offsets.</a:t>
            </a:r>
          </a:p>
          <a:p>
            <a:pPr lvl="1"/>
            <a:r>
              <a:rPr lang="en-US" dirty="0"/>
              <a:t>View from LE, positive shift towards left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0BC11-B2E2-4B3A-A5CE-D4F5927E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1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BF3-BED8-4711-8C9F-7D3B2CA6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CC5C-335F-4B99-8132-B9824B539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752088" cy="4586063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best-fit outer radius </a:t>
            </a:r>
            <a:r>
              <a:rPr lang="en-US" dirty="0"/>
              <a:t>is determined by best-fitting only the outer radius points.</a:t>
            </a:r>
          </a:p>
          <a:p>
            <a:r>
              <a:rPr lang="en-US" u="sng" dirty="0"/>
              <a:t>No tolerance is specified</a:t>
            </a:r>
          </a:p>
          <a:p>
            <a:pPr lvl="1"/>
            <a:r>
              <a:rPr lang="en-US" dirty="0"/>
              <a:t>Used to monitor coil-to-collar contact surfaces (“LQ effect”)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12815-7FC7-4220-B7B2-177889F6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2EF4FD-F428-40F3-A66A-9F4FE22C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2" r="14846"/>
          <a:stretch/>
        </p:blipFill>
        <p:spPr>
          <a:xfrm>
            <a:off x="5724128" y="1700808"/>
            <a:ext cx="2775366" cy="36262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E16AD-333A-4094-84EA-8CE7C227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993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>
                <a:solidFill>
                  <a:schemeClr val="bg2"/>
                </a:solidFill>
              </a:rPr>
              <a:t>Results (straight section)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F5FB-47C5-465C-9893-A15E9531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77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3DBED6-10C6-49B3-829E-A71ADC021D92}"/>
              </a:ext>
            </a:extLst>
          </p:cNvPr>
          <p:cNvCxnSpPr/>
          <p:nvPr/>
        </p:nvCxnSpPr>
        <p:spPr>
          <a:xfrm flipV="1">
            <a:off x="1691680" y="4414435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A514D3-3893-47B2-9357-6F253398FCD8}"/>
              </a:ext>
            </a:extLst>
          </p:cNvPr>
          <p:cNvCxnSpPr>
            <a:cxnSpLocks/>
          </p:cNvCxnSpPr>
          <p:nvPr/>
        </p:nvCxnSpPr>
        <p:spPr>
          <a:xfrm flipH="1" flipV="1">
            <a:off x="7236296" y="4365328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EA21543-41CD-4562-9EDD-D31CB5FD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723F-0742-45BD-B8AD-EEE255075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1DE5-C172-459A-9E93-B5158A0A1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146 we remove 6 points, so, 146**</a:t>
            </a:r>
          </a:p>
          <a:p>
            <a:r>
              <a:rPr lang="en-US" dirty="0"/>
              <a:t>We plot both the pre-loading and post loading 142, checking if the straight section is different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5CDED-D53A-4A28-9247-33FF205C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6180E-4E8F-4D93-8934-437BF195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07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(straight section)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arc length excesses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arc length excess</a:t>
            </a:r>
            <a:r>
              <a:rPr lang="en-US" b="1" dirty="0"/>
              <a:t>,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is difference between the measured coil arc length and the nominal one,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The sum of the two measured mid-plane offsets provides the arc length excess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623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10DC-0DDA-4994-A513-606F055F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Delamination in coil 146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45FF2-20C2-4BA2-A2BA-10860F614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F526B-3A81-4508-94ED-40700523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9F6BA-12F8-4A72-9652-CBB8C1EF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568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MQXFA07b Coil Pack and Shimming Proposal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2" y="153023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680" y="113936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40" y="153023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4760" y="113020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57" y="4004907"/>
            <a:ext cx="2634120" cy="19723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27417" y="3600214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3271" y="611566"/>
            <a:ext cx="690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2248D-7C17-3642-EE60-0D778084D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72" y="3993030"/>
            <a:ext cx="2645664" cy="1984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78B97-FCBC-8EC2-B6DA-9ACDFE7E74F7}"/>
              </a:ext>
            </a:extLst>
          </p:cNvPr>
          <p:cNvSpPr txBox="1"/>
          <p:nvPr/>
        </p:nvSpPr>
        <p:spPr>
          <a:xfrm>
            <a:off x="933921" y="3554925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Xsec1465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57A373-FC68-A51E-27A7-A7267C40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940" y="3993030"/>
            <a:ext cx="2645664" cy="1984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6D5B52-A1D8-1D1D-F54F-569DFF405E23}"/>
              </a:ext>
            </a:extLst>
          </p:cNvPr>
          <p:cNvSpPr txBox="1"/>
          <p:nvPr/>
        </p:nvSpPr>
        <p:spPr>
          <a:xfrm>
            <a:off x="6839767" y="1132588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Xsec3065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6200B7-6EFA-E02E-4F93-663AE07E1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208" y="1530233"/>
            <a:ext cx="2645664" cy="19842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4BD8F8-E863-7E26-5CD2-F42E38904332}"/>
              </a:ext>
            </a:extLst>
          </p:cNvPr>
          <p:cNvSpPr txBox="1"/>
          <p:nvPr/>
        </p:nvSpPr>
        <p:spPr>
          <a:xfrm>
            <a:off x="4093492" y="3707325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Xsec2265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25234-D959-EA2A-3FBA-C2BA80E2EDD7}"/>
              </a:ext>
            </a:extLst>
          </p:cNvPr>
          <p:cNvCxnSpPr>
            <a:cxnSpLocks/>
          </p:cNvCxnSpPr>
          <p:nvPr/>
        </p:nvCxnSpPr>
        <p:spPr>
          <a:xfrm>
            <a:off x="1763688" y="4149080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914C27-4A10-1C60-9CC9-92EE5732F0ED}"/>
              </a:ext>
            </a:extLst>
          </p:cNvPr>
          <p:cNvCxnSpPr>
            <a:cxnSpLocks/>
          </p:cNvCxnSpPr>
          <p:nvPr/>
        </p:nvCxnSpPr>
        <p:spPr>
          <a:xfrm>
            <a:off x="5004048" y="4221088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32F5E0-0BEB-40F5-77CC-E8A9321EA747}"/>
              </a:ext>
            </a:extLst>
          </p:cNvPr>
          <p:cNvCxnSpPr>
            <a:cxnSpLocks/>
          </p:cNvCxnSpPr>
          <p:nvPr/>
        </p:nvCxnSpPr>
        <p:spPr>
          <a:xfrm>
            <a:off x="7236296" y="1772816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5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MQXFA07b Coil Pack and Shimming Proposal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60" y="3742448"/>
            <a:ext cx="4434879" cy="265505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74269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157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72589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271" y="611566"/>
            <a:ext cx="690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14FD94-27DB-01A2-FFD5-47DA61A7D620}"/>
              </a:ext>
            </a:extLst>
          </p:cNvPr>
          <p:cNvCxnSpPr/>
          <p:nvPr/>
        </p:nvCxnSpPr>
        <p:spPr>
          <a:xfrm>
            <a:off x="4499992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ABEBB2-081E-92FC-F6CC-10FE1C33FD49}"/>
              </a:ext>
            </a:extLst>
          </p:cNvPr>
          <p:cNvCxnSpPr/>
          <p:nvPr/>
        </p:nvCxnSpPr>
        <p:spPr>
          <a:xfrm>
            <a:off x="3851920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2CABE7-4107-BC85-9B7E-658310749476}"/>
              </a:ext>
            </a:extLst>
          </p:cNvPr>
          <p:cNvCxnSpPr/>
          <p:nvPr/>
        </p:nvCxnSpPr>
        <p:spPr>
          <a:xfrm>
            <a:off x="5076056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5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22F97D-7FF7-41DD-B92A-89A0CCBAB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72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A42-D5BA-4B20-95E1-B0299412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D7E5-FDE1-4C57-95FF-37CD96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734C-BFCE-4966-AE30-C1C3AFC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A09652E-7472-4E71-BD4E-A6267DAE9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13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The difference in arc length in the straight section between coil 146, coil 146* (where 3 data have been removed) and coil 146** (where 6 data have been removed) is</a:t>
            </a:r>
          </a:p>
          <a:p>
            <a:pPr lvl="2"/>
            <a:r>
              <a:rPr lang="en-US" dirty="0"/>
              <a:t>From -0.195 mm (146) to -0.185 mm (146*) to -0.156 mm (146**) 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r>
              <a:rPr lang="en-US" dirty="0">
                <a:sym typeface="Wingdings" panose="05000000000000000000" pitchFamily="2" charset="2"/>
              </a:rPr>
              <a:t>5 um per mid-plane (from 146 to 146*)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15 um per mid-plane (from 146 to 146**)</a:t>
            </a:r>
          </a:p>
          <a:p>
            <a:pPr lvl="1"/>
            <a:r>
              <a:rPr lang="en-US" dirty="0"/>
              <a:t>So the maxim difference between the 3 mid-plane shim (per side) would be 20 </a:t>
            </a:r>
            <a:r>
              <a:rPr lang="en-US" dirty="0">
                <a:sym typeface="Wingdings" panose="05000000000000000000" pitchFamily="2" charset="2"/>
              </a:rPr>
              <a:t>um 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The coils will be shimmed on the mid-plane to compensate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315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0C10-4962-4373-A389-F0F9618C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coils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DE545-D6D4-4767-8FB9-E87255FD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6A33A-4F71-4BEF-ABC9-6652E428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1224A-D24C-4850-B585-420C83AD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054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A42-D5BA-4B20-95E1-B0299412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D7E5-FDE1-4C57-95FF-37CD96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734C-BFCE-4966-AE30-C1C3AFC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D56F8B-B16D-4B3E-9F09-7DA8F24BA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78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A42-D5BA-4B20-95E1-B0299412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D7E5-FDE1-4C57-95FF-37CD96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734C-BFCE-4966-AE30-C1C3AFC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136A51-E834-4C36-A830-FC826A1DF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2B8F2-E3E7-47E7-AC77-75B87D9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888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Coils 125, 254 with several points out of spec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The coils will be shimmed on the mid-plane to compensate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5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>
                <a:solidFill>
                  <a:schemeClr val="bg2"/>
                </a:solidFill>
              </a:rPr>
              <a:t>Results (straight section)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 length excess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F5FB-47C5-465C-9893-A15E9531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029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(ends)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</a:t>
            </a:r>
            <a:r>
              <a:rPr lang="en-US" dirty="0">
                <a:solidFill>
                  <a:schemeClr val="bg2"/>
                </a:solidFill>
              </a:rPr>
              <a:t>260 and 300 mm </a:t>
            </a:r>
            <a:r>
              <a:rPr lang="en-US" dirty="0"/>
              <a:t>(for the </a:t>
            </a:r>
            <a:r>
              <a:rPr lang="en-US" dirty="0">
                <a:solidFill>
                  <a:schemeClr val="bg2"/>
                </a:solidFill>
              </a:rPr>
              <a:t>lead end</a:t>
            </a:r>
            <a:r>
              <a:rPr lang="en-US" dirty="0"/>
              <a:t>) and at </a:t>
            </a:r>
            <a:r>
              <a:rPr lang="en-US" dirty="0">
                <a:solidFill>
                  <a:schemeClr val="bg2"/>
                </a:solidFill>
              </a:rPr>
              <a:t>4340 and 4380 mm</a:t>
            </a:r>
            <a:r>
              <a:rPr lang="en-US" dirty="0"/>
              <a:t> (for the </a:t>
            </a:r>
            <a:r>
              <a:rPr lang="en-US" dirty="0">
                <a:solidFill>
                  <a:schemeClr val="bg2"/>
                </a:solidFill>
              </a:rPr>
              <a:t>return end</a:t>
            </a:r>
            <a:r>
              <a:rPr lang="en-US" dirty="0"/>
              <a:t>) the absolute value of the coil </a:t>
            </a:r>
            <a:r>
              <a:rPr lang="en-US" b="1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must not exceed </a:t>
            </a:r>
            <a:r>
              <a:rPr lang="en-US" b="1" dirty="0">
                <a:solidFill>
                  <a:schemeClr val="bg2"/>
                </a:solidFill>
              </a:rPr>
              <a:t>210 mm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coil </a:t>
            </a:r>
            <a:r>
              <a:rPr lang="en-US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is the difference between the coil arc length at each location in the ends and the average coil arc-length in the straight section. 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35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full length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9B541D-77B9-4F56-9869-79A5676CA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5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43E56B-C17B-4F4E-9E65-21323C9A6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32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0D6AE2-6BD6-476F-9F2E-661C8F5FF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1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8B6DC10-955A-4835-B721-B3EDC4AB9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910ACF-0303-4998-8E39-43DD704C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between arc length excess straight section and spacer-wedge transition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D061E-2D82-42C5-8D57-B706FEAB0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399E-D510-4608-974C-74EAC80E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CA2CA-274B-4747-8327-5FD460E9404C}"/>
              </a:ext>
            </a:extLst>
          </p:cNvPr>
          <p:cNvSpPr txBox="1"/>
          <p:nvPr/>
        </p:nvSpPr>
        <p:spPr>
          <a:xfrm>
            <a:off x="3347864" y="5582259"/>
            <a:ext cx="444384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Red</a:t>
            </a:r>
            <a:r>
              <a:rPr lang="en-US" sz="1000" dirty="0"/>
              <a:t> &amp; </a:t>
            </a:r>
            <a:r>
              <a:rPr lang="en-US" sz="1000" dirty="0">
                <a:solidFill>
                  <a:schemeClr val="tx2"/>
                </a:solidFill>
              </a:rPr>
              <a:t>dark blue </a:t>
            </a:r>
            <a:r>
              <a:rPr lang="en-US" sz="1000" dirty="0"/>
              <a:t>markers: measured at 207 mm and 4426 mm</a:t>
            </a:r>
          </a:p>
          <a:p>
            <a:r>
              <a:rPr lang="en-US" sz="1000" dirty="0">
                <a:solidFill>
                  <a:srgbClr val="FFC000"/>
                </a:solidFill>
              </a:rPr>
              <a:t>Orange</a:t>
            </a:r>
            <a:r>
              <a:rPr lang="en-US" sz="1000" dirty="0"/>
              <a:t> &amp; </a:t>
            </a:r>
            <a:r>
              <a:rPr lang="en-US" sz="1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light blue </a:t>
            </a:r>
            <a:r>
              <a:rPr lang="en-US" sz="1000" dirty="0"/>
              <a:t>markers: measured at 260-300 mm and 4340-4380 mm</a:t>
            </a:r>
          </a:p>
        </p:txBody>
      </p:sp>
    </p:spTree>
    <p:extLst>
      <p:ext uri="{BB962C8B-B14F-4D97-AF65-F5344CB8AC3E}">
        <p14:creationId xmlns:p14="http://schemas.microsoft.com/office/powerpoint/2010/main" val="696111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389D-FB57-4D6C-976E-8B805E4F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between arc length excess straight section and spacer-wedge transition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4E8DF-C2A1-4D40-AF82-79A15462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045B4-6794-4049-8A5F-A27E8A6B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9687CC-98C1-48D8-AAAA-D9CEE42E5B09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1201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“min 260-300 mm is in average 0.035 mm smaller than the 207 mm value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50EE3-2ABE-4178-B873-04024585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6872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53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arc length excess straight section - 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Coils </a:t>
            </a:r>
            <a:r>
              <a:rPr lang="pt-BR" dirty="0"/>
              <a:t>125, 146, 254 are </a:t>
            </a:r>
            <a:r>
              <a:rPr lang="en-US" dirty="0"/>
              <a:t>out of spec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“If Delta arc-length is slightly above 210 um, disposition may be to set minimum magnet preload  &gt; 80+ MPa”</a:t>
            </a:r>
          </a:p>
          <a:p>
            <a:pPr lvl="1"/>
            <a:r>
              <a:rPr lang="en-US" dirty="0"/>
              <a:t>TLS will be used in the 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350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>
                <a:solidFill>
                  <a:schemeClr val="bg2"/>
                </a:solidFill>
              </a:rPr>
              <a:t>Results (straight section)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F5FB-47C5-465C-9893-A15E9531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861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2FF25-3FB3-4887-9551-ECBBDA3A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816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22A3D7-BE89-4AE9-8530-6C393F40898E}"/>
              </a:ext>
            </a:extLst>
          </p:cNvPr>
          <p:cNvCxnSpPr>
            <a:cxnSpLocks/>
          </p:cNvCxnSpPr>
          <p:nvPr/>
        </p:nvCxnSpPr>
        <p:spPr>
          <a:xfrm>
            <a:off x="2403911" y="2293221"/>
            <a:ext cx="360040" cy="517159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709709-6D32-4ED7-8476-851B962AE70D}"/>
              </a:ext>
            </a:extLst>
          </p:cNvPr>
          <p:cNvCxnSpPr>
            <a:cxnSpLocks/>
          </p:cNvCxnSpPr>
          <p:nvPr/>
        </p:nvCxnSpPr>
        <p:spPr>
          <a:xfrm flipH="1">
            <a:off x="6732240" y="2350509"/>
            <a:ext cx="360040" cy="51226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A4C579-21E1-4C94-828F-3B2C1975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117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Outer radius profile deviation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outer radius profile deviations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+0.200/-0.250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outer radius profile deviation</a:t>
            </a:r>
            <a:r>
              <a:rPr lang="en-US" b="1" dirty="0"/>
              <a:t>, </a:t>
            </a:r>
            <a:r>
              <a:rPr lang="en-US" dirty="0"/>
              <a:t>which is given by the variation of each point on the outer radius with respect to the nominal outer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  <a:endParaRPr lang="en-US" b="1" u="sng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B338-AE8F-4252-9F11-A4A3B6CB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703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C1C6-971F-4EC2-B9D7-0EEAEDDA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deviations straight section (min-max)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3DA42-3FBE-4919-9210-55EA5C76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4F9B501-DB78-4D71-8E09-6DD3E5DC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1DE98D-E7B9-432B-AD42-68BEFE36F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33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C1C6-971F-4EC2-B9D7-0EEAEDDA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3DA42-3FBE-4919-9210-55EA5C76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75CAA-4BDA-4C60-B7C3-E53097D1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A76839-62D3-4ED0-B36B-2CEC68309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1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All coils within spec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No action items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90BE7-B4E6-4F1C-B8FD-8E7D84BA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536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9A6CD-5DB6-4059-BBE9-99BCD891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697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radial deviations (coil blocks)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680867-0956-41DC-AF99-5A74580A525A}"/>
              </a:ext>
            </a:extLst>
          </p:cNvPr>
          <p:cNvCxnSpPr>
            <a:cxnSpLocks/>
          </p:cNvCxnSpPr>
          <p:nvPr/>
        </p:nvCxnSpPr>
        <p:spPr>
          <a:xfrm flipH="1" flipV="1">
            <a:off x="3563888" y="4504643"/>
            <a:ext cx="360040" cy="45697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D01B92-7AA8-44FF-8D85-5C47D403C197}"/>
              </a:ext>
            </a:extLst>
          </p:cNvPr>
          <p:cNvCxnSpPr>
            <a:cxnSpLocks/>
          </p:cNvCxnSpPr>
          <p:nvPr/>
        </p:nvCxnSpPr>
        <p:spPr>
          <a:xfrm flipV="1">
            <a:off x="5446040" y="4504642"/>
            <a:ext cx="360040" cy="5085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BF64E2-B0E0-46CA-B3CD-0341C390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405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“Coil blocks”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ACC52-E9E2-4AE5-946D-03B29159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582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blocks inner radial deviations straight section (min-max)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D19264-E0D5-4C7C-90F5-CC6F87C3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D9D210-9EC1-4990-80A9-0EEA75CAB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80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blocks inner radial deviations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43696F-75BB-405B-B618-585BDD08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029E34-C83E-418B-ADAB-96C61C869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75AF0-041F-4412-8E44-83A9B8EA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taking and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AD9AD-153E-4802-BBBB-E91BEAAD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964944" cy="4906963"/>
          </a:xfrm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Leica System</a:t>
            </a:r>
          </a:p>
          <a:p>
            <a:pPr lvl="1"/>
            <a:r>
              <a:rPr lang="en-US" dirty="0"/>
              <a:t>AT960 with T-Probe</a:t>
            </a:r>
          </a:p>
          <a:p>
            <a:endParaRPr lang="en-US" dirty="0"/>
          </a:p>
          <a:p>
            <a:r>
              <a:rPr lang="en-US" dirty="0"/>
              <a:t>Data processed using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Spatial Analyzer</a:t>
            </a: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CC6B4-9B7D-464F-8E18-9707B630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7812A-4DDA-4E2D-B370-29BBC8CC0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70742" y="1648689"/>
            <a:ext cx="2498908" cy="3861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221FC-AD6F-44AC-8DBE-C19C14969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826613"/>
            <a:ext cx="2428163" cy="350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C33BE-73E9-45AE-9306-A4F86B0C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35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blocks inner radial deviations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coils in spec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Action items</a:t>
            </a:r>
          </a:p>
          <a:p>
            <a:pPr lvl="1"/>
            <a:r>
              <a:rPr lang="en-US" dirty="0"/>
              <a:t>No action items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961E2-CE83-43DE-91BB-1931666F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121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44BE6-C4AF-4697-9E32-426E6BC0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677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radial deviations (pole)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1F333-0AFC-464B-8ED1-51F8800B0702}"/>
              </a:ext>
            </a:extLst>
          </p:cNvPr>
          <p:cNvCxnSpPr>
            <a:cxnSpLocks/>
          </p:cNvCxnSpPr>
          <p:nvPr/>
        </p:nvCxnSpPr>
        <p:spPr>
          <a:xfrm flipV="1">
            <a:off x="4683765" y="4197235"/>
            <a:ext cx="0" cy="7200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243DD-7E38-49CD-9132-08F40A37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470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“Pole”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“pole”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C-E and D-F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+0.000/-0.250 mm</a:t>
            </a:r>
            <a:r>
              <a:rPr lang="en-US" dirty="0">
                <a:solidFill>
                  <a:schemeClr val="bg2"/>
                </a:solidFill>
              </a:rPr>
              <a:t>*</a:t>
            </a: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“pole”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6959-FA55-4E87-A945-8AA5DA43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00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inner radial deviations straight section</a:t>
            </a:r>
            <a:br>
              <a:rPr lang="en-US" dirty="0"/>
            </a:br>
            <a:r>
              <a:rPr lang="en-US" dirty="0"/>
              <a:t>(min-max)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6816346-FE84-4CE9-95A3-C350D290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AB3D87-F0AF-453C-9EC4-1416DB0DD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81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inner radial deviations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14D29-86AF-41CB-9D45-5FAD2CA6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5337D2-3D77-4B4F-B524-91AE50CAC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02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inner radial deviations straight section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out of spec positions, in all coils,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bumper thickness to be corrected to compensate</a:t>
            </a:r>
            <a:endParaRPr lang="fr-FR" dirty="0"/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/>
              <a:t>Action items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bumper thickness to be corrected to compensate</a:t>
            </a:r>
            <a:endParaRPr lang="fr-FR" dirty="0"/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961E2-CE83-43DE-91BB-1931666F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29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AE324-F755-4610-A517-237560B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490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deviations*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1F333-0AFC-464B-8ED1-51F8800B0702}"/>
              </a:ext>
            </a:extLst>
          </p:cNvPr>
          <p:cNvCxnSpPr>
            <a:cxnSpLocks/>
          </p:cNvCxnSpPr>
          <p:nvPr/>
        </p:nvCxnSpPr>
        <p:spPr>
          <a:xfrm>
            <a:off x="3912042" y="2711394"/>
            <a:ext cx="507546" cy="1387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159EC-32F0-484D-A0E9-8421287C6D5B}"/>
              </a:ext>
            </a:extLst>
          </p:cNvPr>
          <p:cNvCxnSpPr>
            <a:cxnSpLocks/>
          </p:cNvCxnSpPr>
          <p:nvPr/>
        </p:nvCxnSpPr>
        <p:spPr>
          <a:xfrm flipH="1">
            <a:off x="4937748" y="2726594"/>
            <a:ext cx="455468" cy="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6DA3D6-9CE4-4AF6-8EE4-CF3B46723D63}"/>
              </a:ext>
            </a:extLst>
          </p:cNvPr>
          <p:cNvSpPr txBox="1"/>
          <p:nvPr/>
        </p:nvSpPr>
        <p:spPr>
          <a:xfrm>
            <a:off x="0" y="5301208"/>
            <a:ext cx="474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>
                <a:solidFill>
                  <a:schemeClr val="bg2"/>
                </a:solidFill>
              </a:rPr>
              <a:t>*View from LE, positive shift towards left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6604B5-1D5B-4A54-A023-0CFCC173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827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Pole key slot mis-alignment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pole key slot mis-alignment </a:t>
            </a:r>
            <a:r>
              <a:rPr lang="en-US" dirty="0"/>
              <a:t>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+0.250/-0.250 mm 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pole key slot mis-alignment</a:t>
            </a:r>
            <a:r>
              <a:rPr lang="en-US" dirty="0"/>
              <a:t>, which is the misalignment of the center of the pole key slot with respect to the nominal position, is determined by fitting outer radius and mid-planes points with the nominal profile, with equal weighting and imposing as symmetrical the two mid-planes offsets.</a:t>
            </a:r>
          </a:p>
          <a:p>
            <a:pPr lvl="1"/>
            <a:r>
              <a:rPr lang="en-US" dirty="0"/>
              <a:t>View from LE, positive shift towards left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0BC11-B2E2-4B3A-A5CE-D4F5927E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751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46D2-2A64-41DF-9340-73BD6362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99F9-8121-4C99-80A0-9FE980DDA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28180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Each cross section is treated separately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Coils cross-sections are measured in 15 different locations along the coil length, from 70 mm close to the lead end to 4426 mm close to the return end.</a:t>
            </a:r>
          </a:p>
          <a:p>
            <a:pPr lvl="1"/>
            <a:r>
              <a:rPr lang="en-US" dirty="0"/>
              <a:t>The 12 so-called straight section locations, where the pole key slot is present, are from 465 mm close to the lead end to 4310 mm close to the return end. </a:t>
            </a:r>
          </a:p>
          <a:p>
            <a:pPr lvl="1"/>
            <a:r>
              <a:rPr lang="en-US" dirty="0"/>
              <a:t>The strain gauge is at location 3965 mm.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DA99E-78AC-4AE2-92DB-43FF6C17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7A93A-7A7E-402C-B232-C8840886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53AC-5D04-4CEA-A6D0-72F5A0EA2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2" t="31099" r="5900" b="15981"/>
          <a:stretch/>
        </p:blipFill>
        <p:spPr>
          <a:xfrm>
            <a:off x="899592" y="3501008"/>
            <a:ext cx="7344816" cy="27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4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E2B3-447D-44CD-931F-B1A35E9F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7C52E-48DA-476A-9F7D-75E4AD6F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55CE2-D0E5-470D-BC68-44DFFFD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8B5A9C-3CB7-41C1-8F26-BF5064228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811" y="1219200"/>
            <a:ext cx="675837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842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E2B3-447D-44CD-931F-B1A35E9F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7C52E-48DA-476A-9F7D-75E4AD6F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55CE2-D0E5-470D-BC68-44DFFFD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C0A83B-07DC-4C00-925E-CBFD849FB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2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coils out of spec</a:t>
            </a:r>
            <a:endParaRPr lang="fr-FR" dirty="0"/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*See LBNL note and Record of Decision in Docdb-2844</a:t>
            </a:r>
            <a:endParaRPr lang="fr-FR" sz="1800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69DD5-D792-4902-9540-390DAF94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C25BB-FE7B-43E9-9709-6F412DA46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3460" r="31100" b="70160"/>
          <a:stretch/>
        </p:blipFill>
        <p:spPr>
          <a:xfrm>
            <a:off x="2195736" y="5019954"/>
            <a:ext cx="4569940" cy="12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4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74370-8108-4BBB-B6C2-F42B991A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040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BF3-BED8-4711-8C9F-7D3B2CA6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CC5C-335F-4B99-8132-B9824B539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752088" cy="4586063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best-fit outer radius </a:t>
            </a:r>
            <a:r>
              <a:rPr lang="en-US" dirty="0"/>
              <a:t>is determined by best-fitting only the outer radius points.</a:t>
            </a:r>
          </a:p>
          <a:p>
            <a:r>
              <a:rPr lang="en-US" u="sng" dirty="0"/>
              <a:t>No tolerance is specified</a:t>
            </a:r>
          </a:p>
          <a:p>
            <a:pPr lvl="1"/>
            <a:r>
              <a:rPr lang="en-US" dirty="0"/>
              <a:t>Used to monitor coil-to-collar contact surfaces (“LQ effect”)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12815-7FC7-4220-B7B2-177889F6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2EF4FD-F428-40F3-A66A-9F4FE22C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2" r="14846"/>
          <a:stretch/>
        </p:blipFill>
        <p:spPr>
          <a:xfrm>
            <a:off x="5724128" y="1700808"/>
            <a:ext cx="2775366" cy="36262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E16AD-333A-4094-84EA-8CE7C227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047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3A4B-F092-499F-B1E7-B79D9C39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47954-2E95-4992-BCAD-096A8339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DA78C0-7ED1-4B25-962C-F25ACE23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308071-B75D-4D0A-B4B0-143288F05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0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1017-7CD4-4228-A4F6-E1E75980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3CB9A-65D1-4B1C-BE6B-A226FB55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20D83-9B5E-4363-8D15-8AACDBEC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46ECCF-A6E8-4860-BBDB-5B0F5F753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811" y="1219200"/>
            <a:ext cx="675837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0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 deviations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consistent with previous magnets</a:t>
            </a:r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961E2-CE83-43DE-91BB-1931666F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738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7E6BD-F556-4A2D-AC64-4251C5B3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specs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43F09-4D93-48EA-ABFA-1157FF94C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906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Arc length excess</a:t>
            </a:r>
          </a:p>
          <a:p>
            <a:pPr lvl="1"/>
            <a:r>
              <a:rPr lang="en-US" dirty="0"/>
              <a:t>Coils 125, 254 with several points out of spec</a:t>
            </a:r>
          </a:p>
          <a:p>
            <a:pPr lvl="2"/>
            <a:r>
              <a:rPr lang="en-US" dirty="0"/>
              <a:t>The coils will be shimmed on the mid-plane to compensate</a:t>
            </a:r>
          </a:p>
          <a:p>
            <a:r>
              <a:rPr lang="en-US" dirty="0"/>
              <a:t>Delta arc length excess straight section – ends</a:t>
            </a:r>
          </a:p>
          <a:p>
            <a:pPr lvl="1"/>
            <a:r>
              <a:rPr lang="en-US" dirty="0"/>
              <a:t>Coils 125, 146, 254 are out of spec</a:t>
            </a:r>
          </a:p>
          <a:p>
            <a:pPr lvl="2"/>
            <a:r>
              <a:rPr lang="en-US" dirty="0"/>
              <a:t>“If Delta arc-length is slightly above 210 um, disposition may be to set minimum magnet preload  &gt; 80+ MPa”</a:t>
            </a:r>
          </a:p>
          <a:p>
            <a:pPr lvl="2"/>
            <a:r>
              <a:rPr lang="en-US" dirty="0"/>
              <a:t>TLS will be used in the LE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All coils within spec</a:t>
            </a:r>
          </a:p>
          <a:p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All coils within spec</a:t>
            </a:r>
          </a:p>
          <a:p>
            <a:r>
              <a:rPr lang="en-US" dirty="0"/>
              <a:t>Inner radial deviations (pole)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out of spec positions, in all coils,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bumper thickness to be corrected to compensate</a:t>
            </a:r>
            <a:endParaRPr lang="fr-FR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slot deviations</a:t>
            </a:r>
          </a:p>
          <a:p>
            <a:pPr lvl="1"/>
            <a:r>
              <a:rPr lang="en-US" dirty="0"/>
              <a:t>All coils within spec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Best-fit outer radius deviations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consistent with previous magnets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88A46-5E92-4F44-BAC5-A81081DC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26E5D-D50D-4E0E-891B-217B9C66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391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>
                <a:solidFill>
                  <a:schemeClr val="bg2"/>
                </a:solidFill>
              </a:rPr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BA120-F1E9-4B16-9768-48CFE138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43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>
                <a:solidFill>
                  <a:schemeClr val="bg2"/>
                </a:solidFill>
              </a:rPr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89440-C880-4868-8932-D5C6933A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362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FC16-1443-47CA-A552-332BE349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BDF0F-9DCE-4C3E-974E-1DE9244D1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A7E29-9C97-4921-8C2C-F8F6CEE1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9FE74-F8D6-4686-9749-E3E2955A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0779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10DC-0DDA-4994-A513-606F055F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142 pre and post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F526B-3A81-4508-94ED-40700523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9F6BA-12F8-4A72-9652-CBB8C1EF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378404-0D5E-42F9-8340-805738227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6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10DC-0DDA-4994-A513-606F055F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142 pre and post loading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21C565-C0D9-41E8-B572-64D6E0C72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F526B-3A81-4508-94ED-40700523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9F6BA-12F8-4A72-9652-CBB8C1EF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1821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670BA-9DAC-46CA-B88D-58D1FBAC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142 pre and post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10C17-B68C-404A-912D-286235D88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The difference in arc length in the straight section between coil 142_pre-loading and coil 142_post- loading is</a:t>
            </a:r>
          </a:p>
          <a:p>
            <a:pPr lvl="2"/>
            <a:r>
              <a:rPr lang="en-US" dirty="0"/>
              <a:t>From -0.238 (142_pre-loading) to -0.094 (142_post-loading)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1AB5B-BE10-4EAD-AC1E-CE4A7C89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C1B89-112D-4E02-A9BD-ABB1FE15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092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1795-1009-4F8C-ADEF-1EEB082B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248 Operator I vs II (old tip)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AA117E-7E16-4EA1-8751-21E0394BF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CC7592-6596-4263-B086-410A0F8403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Ave ss: -0.007 mm</a:t>
            </a:r>
          </a:p>
          <a:p>
            <a:r>
              <a:rPr lang="en-US" dirty="0"/>
              <a:t>Delta LE: -0.168 mm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B8ABAC-7ECA-4465-8B5A-D4FE2415A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784C6F-3211-41AE-ACC5-D6742006F7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Ave ss: +0.009 mm</a:t>
            </a:r>
          </a:p>
          <a:p>
            <a:r>
              <a:rPr lang="en-US" dirty="0"/>
              <a:t>Delta LE: -0.180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D6F0F-598D-4048-8C01-AF680FE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BAEEF-E54D-4812-8D43-77DBD97A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91389-F93B-41FB-A112-8A641C8A5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19236"/>
            <a:ext cx="4572000" cy="331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E5D04-DF25-48CD-9820-6040A17A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9236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25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1795-1009-4F8C-ADEF-1EEB082B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248 Operator I vs II (new tip)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AA117E-7E16-4EA1-8751-21E0394BF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CC7592-6596-4263-B086-410A0F8403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Ave ss: -0.007 mm</a:t>
            </a:r>
          </a:p>
          <a:p>
            <a:r>
              <a:rPr lang="en-US" dirty="0"/>
              <a:t>Delta LE: -0.168 mm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B8ABAC-7ECA-4465-8B5A-D4FE2415A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784C6F-3211-41AE-ACC5-D6742006F7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Ave ss: -0.004 mm</a:t>
            </a:r>
          </a:p>
          <a:p>
            <a:r>
              <a:rPr lang="en-US" dirty="0"/>
              <a:t>Delta LE: -0.195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D6F0F-598D-4048-8C01-AF680FE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BAEEF-E54D-4812-8D43-77DBD97A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5D04-DF25-48CD-9820-6040A17A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9236"/>
            <a:ext cx="4572000" cy="3318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3970A-2564-419E-86D7-0375097F3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19236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958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38FC574-4F82-48E3-9AD2-2E73D405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244 vs 248 I vs 248 II (old) vs 248 II (new)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B71001-B22E-4BD5-B7AC-AC194B9F7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Average ss after mid-plane shimming: </a:t>
            </a:r>
          </a:p>
          <a:p>
            <a:pPr lvl="1"/>
            <a:r>
              <a:rPr lang="en-US" dirty="0"/>
              <a:t>-0004 vs -0.007 vs +0.009 vs -0.007 um</a:t>
            </a:r>
          </a:p>
          <a:p>
            <a:r>
              <a:rPr lang="en-US" dirty="0"/>
              <a:t>Average delta LE-ss after mid-plane shimming: -0.230 vs -0.168 vs -0.180 vs -0.195 um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6B462D-C633-43F0-960F-CB20F9AD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589A36-9C9E-4027-A19D-E224A08C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660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0921-E299-4FD4-8CF5-3310C9C0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repeated 3 times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49F1A-3DBF-4B34-A480-55DEC555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FF906-478A-41C8-BC64-533E0DBE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71699C-AB9A-48E9-B7FD-596EFAD98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2EB4A3-9879-4F36-90C5-4DD3F27B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7213"/>
            <a:ext cx="4572000" cy="3318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14F02-42D1-4A6E-A581-3810C0386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438" y="2376813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809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7A0A5-3DF3-4E8E-B69B-19A60E6A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FNAL-LBNL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F4532-6648-44F8-930D-9E4A8446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797E0-77F4-4832-A81E-9444D966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9332490-5237-4D77-88AB-8E546643C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667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3186-964E-403C-BB02-B9A9EA79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FNAL-LBNL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960AA-994A-4C77-B601-EC4948C86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4941A-D4AD-418F-A3C8-6269A2A3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F06EB-39AA-4543-9CD9-7F63B461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B3B23-7784-43FC-AA71-09D04A3C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1312"/>
            <a:ext cx="4572000" cy="331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DC3A3-A690-4EE3-A224-711D3897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41312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6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D867-3B0F-4830-8124-E31A1D60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Impregnated coil dimensional tolerances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for series coils</a:t>
            </a:r>
            <a:r>
              <a:rPr lang="en-US" dirty="0"/>
              <a:t>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CBE153-DB0C-41CE-BD51-83EAEE448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90" t="14527" r="11115" b="5975"/>
          <a:stretch/>
        </p:blipFill>
        <p:spPr>
          <a:xfrm>
            <a:off x="691580" y="1196752"/>
            <a:ext cx="7760840" cy="49823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0872E-8A12-4137-8F39-7EFB2E7F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6B996-28EA-4D89-BCBE-0C430075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2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(straight section)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arc length excesses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arc length excess</a:t>
            </a:r>
            <a:r>
              <a:rPr lang="en-US" b="1" dirty="0"/>
              <a:t>,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is difference between the measured coil arc length and the nominal one,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The sum of the two measured mid-plane offsets provides the arc length excess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6290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200057</TotalTime>
  <Words>4126</Words>
  <Application>Microsoft Office PowerPoint</Application>
  <PresentationFormat>On-screen Show (4:3)</PresentationFormat>
  <Paragraphs>556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Wingdings</vt:lpstr>
      <vt:lpstr>Thème Office</vt:lpstr>
      <vt:lpstr>MQXFA20 coil dimensions </vt:lpstr>
      <vt:lpstr>PowerPoint Presentation</vt:lpstr>
      <vt:lpstr>Outline</vt:lpstr>
      <vt:lpstr>Outline</vt:lpstr>
      <vt:lpstr>Data taking and processing</vt:lpstr>
      <vt:lpstr>Post processing</vt:lpstr>
      <vt:lpstr>Outline</vt:lpstr>
      <vt:lpstr>Impregnated coil dimensional tolerances (for series coils) </vt:lpstr>
      <vt:lpstr>Impregnated coil dimensional tolerances Arc length excess (straight section) </vt:lpstr>
      <vt:lpstr>Impregnated coil dimensional tolerances Arc length excess (ends) </vt:lpstr>
      <vt:lpstr>Impregnated coil dimensional tolerances Outer radius profile deviation</vt:lpstr>
      <vt:lpstr>Impregnated coil dimensional tolerances “Coil blocks” inner radius profile deviation </vt:lpstr>
      <vt:lpstr>Impregnated coil dimensional tolerances </vt:lpstr>
      <vt:lpstr>Impregnated coil dimensional tolerances “Pole” inner radius profile deviation </vt:lpstr>
      <vt:lpstr>Impregnated coil dimensional tolerances </vt:lpstr>
      <vt:lpstr>Impregnated coil dimensional tolerances Pole key slot mis-alignment</vt:lpstr>
      <vt:lpstr>Best-fit outer radius</vt:lpstr>
      <vt:lpstr>Outline</vt:lpstr>
      <vt:lpstr>Arc length excess</vt:lpstr>
      <vt:lpstr>Impregnated coil dimensional tolerances Arc length excess (straight section) </vt:lpstr>
      <vt:lpstr>Delamination in coil 146</vt:lpstr>
      <vt:lpstr>Observations </vt:lpstr>
      <vt:lpstr>Observations </vt:lpstr>
      <vt:lpstr>Arc length excess straight section</vt:lpstr>
      <vt:lpstr>Arc length excess straight section</vt:lpstr>
      <vt:lpstr>Arc length excess straight section</vt:lpstr>
      <vt:lpstr>All coils </vt:lpstr>
      <vt:lpstr>Arc length excess straight section</vt:lpstr>
      <vt:lpstr>Arc length excess straight section</vt:lpstr>
      <vt:lpstr>Arc length excess straight section</vt:lpstr>
      <vt:lpstr>Outline</vt:lpstr>
      <vt:lpstr>Impregnated coil dimensional tolerances Arc length excess (ends) </vt:lpstr>
      <vt:lpstr>Arc length excess full length</vt:lpstr>
      <vt:lpstr>Arc length excess LE</vt:lpstr>
      <vt:lpstr>Arc length excess RE</vt:lpstr>
      <vt:lpstr>Delta between arc length excess straight section and spacer-wedge transition</vt:lpstr>
      <vt:lpstr>Delta between arc length excess straight section and spacer-wedge transition</vt:lpstr>
      <vt:lpstr>Delta arc length excess straight section - ends</vt:lpstr>
      <vt:lpstr>Outline</vt:lpstr>
      <vt:lpstr>Outer radius profile deviation</vt:lpstr>
      <vt:lpstr>Impregnated coil dimensional tolerances Outer radius profile deviation</vt:lpstr>
      <vt:lpstr>Outer radius profile deviations straight section (min-max)</vt:lpstr>
      <vt:lpstr>Outer radius profile deviations straight section</vt:lpstr>
      <vt:lpstr>Outer radius profile deviations straight section</vt:lpstr>
      <vt:lpstr>Outline</vt:lpstr>
      <vt:lpstr>Inner radial deviations (coil blocks)</vt:lpstr>
      <vt:lpstr>Impregnated coil dimensional tolerances “Coil blocks” inner radius profile deviation </vt:lpstr>
      <vt:lpstr>Coil blocks inner radial deviations straight section (min-max)</vt:lpstr>
      <vt:lpstr>Coil blocks inner radial deviations straight section</vt:lpstr>
      <vt:lpstr>Coil blocks inner radial deviations straight section</vt:lpstr>
      <vt:lpstr>Outline</vt:lpstr>
      <vt:lpstr>Inner radial deviations (pole)</vt:lpstr>
      <vt:lpstr>Impregnated coil dimensional tolerances “Pole” inner radius profile deviation </vt:lpstr>
      <vt:lpstr>Pole inner radial deviations straight section (min-max)</vt:lpstr>
      <vt:lpstr>Pole inner radial deviations straight section</vt:lpstr>
      <vt:lpstr>Pole inner radial deviations straight section </vt:lpstr>
      <vt:lpstr>Outline</vt:lpstr>
      <vt:lpstr>Key slot deviations*</vt:lpstr>
      <vt:lpstr>Impregnated coil dimensional tolerances Pole key slot mis-alignment</vt:lpstr>
      <vt:lpstr>Key slot deviations</vt:lpstr>
      <vt:lpstr>Key slot deviations</vt:lpstr>
      <vt:lpstr>Key slot deviations</vt:lpstr>
      <vt:lpstr>Outline</vt:lpstr>
      <vt:lpstr>Best-fit outer radius</vt:lpstr>
      <vt:lpstr>Best-fit outer radius deviations</vt:lpstr>
      <vt:lpstr>Best-fit outer radius deviations</vt:lpstr>
      <vt:lpstr>Best-fit outer radius deviations </vt:lpstr>
      <vt:lpstr>Out of specs</vt:lpstr>
      <vt:lpstr>Outline</vt:lpstr>
      <vt:lpstr>Appendix</vt:lpstr>
      <vt:lpstr>142 pre and post loading</vt:lpstr>
      <vt:lpstr>142 pre and post loading</vt:lpstr>
      <vt:lpstr>142 pre and post loading</vt:lpstr>
      <vt:lpstr>248 Operator I vs II (old tip) </vt:lpstr>
      <vt:lpstr>248 Operator I vs II (new tip) </vt:lpstr>
      <vt:lpstr>244 vs 248 I vs 248 II (old) vs 248 II (new) </vt:lpstr>
      <vt:lpstr>Measurements repeated 3 times</vt:lpstr>
      <vt:lpstr>Comparison FNAL-LBNL</vt:lpstr>
      <vt:lpstr>Comparison FNAL-LBNL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2333</cp:revision>
  <dcterms:created xsi:type="dcterms:W3CDTF">2016-03-23T12:58:39Z</dcterms:created>
  <dcterms:modified xsi:type="dcterms:W3CDTF">2025-01-07T00:43:06Z</dcterms:modified>
</cp:coreProperties>
</file>