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5" r:id="rId5"/>
    <p:sldId id="286" r:id="rId6"/>
    <p:sldId id="275" r:id="rId7"/>
    <p:sldId id="296" r:id="rId8"/>
    <p:sldId id="295" r:id="rId9"/>
    <p:sldId id="297" r:id="rId10"/>
    <p:sldId id="294" r:id="rId11"/>
    <p:sldId id="298" r:id="rId12"/>
    <p:sldId id="293" r:id="rId13"/>
    <p:sldId id="299" r:id="rId14"/>
    <p:sldId id="300" r:id="rId15"/>
    <p:sldId id="278" r:id="rId16"/>
    <p:sldId id="265" r:id="rId17"/>
    <p:sldId id="283" r:id="rId18"/>
    <p:sldId id="266" r:id="rId19"/>
    <p:sldId id="288" r:id="rId20"/>
    <p:sldId id="289" r:id="rId21"/>
    <p:sldId id="290" r:id="rId22"/>
    <p:sldId id="292" r:id="rId23"/>
    <p:sldId id="291" r:id="rId24"/>
    <p:sldId id="279" r:id="rId25"/>
    <p:sldId id="280" r:id="rId26"/>
    <p:sldId id="281" r:id="rId27"/>
    <p:sldId id="282" r:id="rId2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ummary Section" id="{F531067E-86E8-494B-9EEC-1A5F9B9F590A}">
          <p14:sldIdLst>
            <p14:sldId id="256"/>
            <p14:sldId id="257"/>
            <p14:sldId id="258"/>
          </p14:sldIdLst>
        </p14:section>
        <p14:section name="DRs - Coil 121, Cable 1125" id="{F7CBD27C-4B9F-4CAD-8CD9-57BEF6ED3238}">
          <p14:sldIdLst>
            <p14:sldId id="285"/>
          </p14:sldIdLst>
        </p14:section>
        <p14:section name="DRs - Coil 125, Cable 1221" id="{F8011053-D2BE-4AE9-9D63-57E85609656D}">
          <p14:sldIdLst>
            <p14:sldId id="286"/>
          </p14:sldIdLst>
        </p14:section>
        <p14:section name="DRs - Coil 146, Cable 1180" id="{6CD7307A-F75B-4FBD-A605-84C9E1387163}">
          <p14:sldIdLst>
            <p14:sldId id="275"/>
            <p14:sldId id="296"/>
            <p14:sldId id="295"/>
            <p14:sldId id="297"/>
            <p14:sldId id="294"/>
            <p14:sldId id="298"/>
          </p14:sldIdLst>
        </p14:section>
        <p14:section name="DRs- Coil 254, Cable 1219" id="{90013F50-D5DF-416E-8BAF-EB81A18470E1}">
          <p14:sldIdLst>
            <p14:sldId id="293"/>
            <p14:sldId id="299"/>
            <p14:sldId id="300"/>
          </p14:sldIdLst>
        </p14:section>
        <p14:section name="END. STOP. FINI." id="{E7DA8E20-0328-4577-BAC3-0C1267A2716F}">
          <p14:sldIdLst>
            <p14:sldId id="278"/>
          </p14:sldIdLst>
        </p14:section>
        <p14:section name="DRs - Coil 142, Cable 1172" id="{85742157-0D1F-4971-98D3-58D658B99540}">
          <p14:sldIdLst>
            <p14:sldId id="265"/>
            <p14:sldId id="283"/>
            <p14:sldId id="266"/>
            <p14:sldId id="288"/>
            <p14:sldId id="289"/>
            <p14:sldId id="290"/>
            <p14:sldId id="292"/>
            <p14:sldId id="291"/>
          </p14:sldIdLst>
        </p14:section>
        <p14:section name="Backup, Conductor Data" id="{7A7D4F27-74CC-44C8-9879-7BA71C5535C8}">
          <p14:sldIdLst>
            <p14:sldId id="279"/>
            <p14:sldId id="280"/>
            <p14:sldId id="281"/>
            <p14:sldId id="282"/>
          </p14:sldIdLst>
        </p14:section>
        <p14:section name="Backup, QXFA-121 / P43OL1125" id="{DE6674D3-7198-4F09-8391-A7EA91D4E916}">
          <p14:sldIdLst/>
        </p14:section>
        <p14:section name="Backup, QXFA-125 / P43OL1121" id="{8C3CFB7F-CB5A-402C-81F5-62AFEB6D730E}">
          <p14:sldIdLst/>
        </p14:section>
        <p14:section name="Backup, QXFA-142 / P43OL1172" id="{1C27FE4A-8B23-4BE4-8D79-59370F97ECF7}">
          <p14:sldIdLst/>
        </p14:section>
        <p14:section name="Backup, QXFA-146 / P43OL1180" id="{201B3F85-9D03-437C-8076-C9416E057D85}">
          <p14:sldIdLst/>
        </p14:section>
        <p14:section name="Backup, QXFA-254 / P43OL1219" id="{F9719C09-5AB8-48BA-B1FE-7A78575596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1" roundtripDataSignature="AMtx7mhuczK/Gh2EPG+eQvhuSAjun7KKj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n Pong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EB00"/>
    <a:srgbClr val="FFE1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5900EF-356D-455F-BA00-6C28895A5091}">
  <a:tblStyle styleId="{C85900EF-356D-455F-BA00-6C28895A509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3F8"/>
          </a:solidFill>
        </a:fill>
      </a:tcStyle>
    </a:wholeTbl>
    <a:band1H>
      <a:tcTxStyle/>
      <a:tcStyle>
        <a:tcBdr/>
        <a:fill>
          <a:solidFill>
            <a:srgbClr val="D2E7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E7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1D93AC-1AEE-4B91-B8BC-2CD6EBDFA9C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720"/>
      </p:cViewPr>
      <p:guideLst>
        <p:guide orient="horz" pos="4080"/>
        <p:guide pos="2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133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3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131" Type="http://customschemas.google.com/relationships/presentationmetadata" Target="metadata"/><Relationship Id="rId13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134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F7EF0DF4-85AB-490C-FE88-E359DFD26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F0B8836B-355F-1D6B-74B0-FFF34EE761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BCC9C903-F242-4D2D-6DF9-014690E27B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967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4B36DC1A-8EDE-F42B-6131-6171D5CB7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97756C5B-78A0-128E-E2E6-97D49D101E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8FC32578-3C06-28B6-2C10-A50DD258B8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900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7D3D4060-63BC-370D-5293-999A5F472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>
            <a:extLst>
              <a:ext uri="{FF2B5EF4-FFF2-40B4-BE49-F238E27FC236}">
                <a16:creationId xmlns:a16="http://schemas.microsoft.com/office/drawing/2014/main" id="{A8D3F724-6CBB-3EA0-EBA6-C0ECEC4EDE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>
            <a:extLst>
              <a:ext uri="{FF2B5EF4-FFF2-40B4-BE49-F238E27FC236}">
                <a16:creationId xmlns:a16="http://schemas.microsoft.com/office/drawing/2014/main" id="{01400640-1484-5D6B-FF78-6167861F15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03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6296DA43-371C-9D49-D8EF-EA614D05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C5B8C8D4-172B-C9D4-FB2A-3ED1872755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A91EF5BF-F1CA-E3AB-F9A2-D76AC4C5AD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8647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51C078CE-029D-688F-B1CA-9E473E340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>
            <a:extLst>
              <a:ext uri="{FF2B5EF4-FFF2-40B4-BE49-F238E27FC236}">
                <a16:creationId xmlns:a16="http://schemas.microsoft.com/office/drawing/2014/main" id="{D90DDB10-D194-3A81-9047-1DC47B5EF2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>
            <a:extLst>
              <a:ext uri="{FF2B5EF4-FFF2-40B4-BE49-F238E27FC236}">
                <a16:creationId xmlns:a16="http://schemas.microsoft.com/office/drawing/2014/main" id="{F1246BFA-E5DF-8DA0-82B5-092CCF473D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59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2BFCB37A-DFE1-3D4B-0D5E-745E8EFAC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45D01B03-DF76-61C7-44C4-F4FCEBD108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3C5E1817-CAD3-FCD5-D9B6-5E109E97B5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98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367D64CA-DE74-5EBE-73E6-5DFFAF77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C917615A-44C2-B947-A238-91211F2EB9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54E14FF4-4F5E-46B1-24B6-586054136A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62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E67AAAA3-7107-85C0-A684-35438E85B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1F845E2D-A0E8-F207-80FE-11BA8F87B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386B0EF7-54D7-7BC4-1DFA-4EA77440F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497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536D327F-9F57-BD11-48AE-B2280A74E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4E425956-5DA0-CA8E-8A7B-C9F5D27744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8E257F43-1E62-ABEE-271F-06B28CAB4F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1367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D68D3F2E-26D5-6D63-8184-D73A83DB2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30806821-A233-80C5-012F-A6E324BBAD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247EFD34-6BCB-B2EB-51CD-5ABCB43750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725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1D9BE4AC-5673-E529-063F-B472683FB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>
            <a:extLst>
              <a:ext uri="{FF2B5EF4-FFF2-40B4-BE49-F238E27FC236}">
                <a16:creationId xmlns:a16="http://schemas.microsoft.com/office/drawing/2014/main" id="{26158EFE-2A8C-BCC5-17AE-8D55DF86AE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>
            <a:extLst>
              <a:ext uri="{FF2B5EF4-FFF2-40B4-BE49-F238E27FC236}">
                <a16:creationId xmlns:a16="http://schemas.microsoft.com/office/drawing/2014/main" id="{1A93649F-96E5-AC80-6212-62F59F314A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47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6100542F-9976-2451-85EF-24A63B07D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F516E411-30F2-7902-9B5B-42ECE61F63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EC642DD0-09B7-3016-4D03-B3A96BFB0D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65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911266DF-4824-55C3-BD9B-A38C092B1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>
            <a:extLst>
              <a:ext uri="{FF2B5EF4-FFF2-40B4-BE49-F238E27FC236}">
                <a16:creationId xmlns:a16="http://schemas.microsoft.com/office/drawing/2014/main" id="{1D685816-130B-B04F-4DE8-617B4815F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>
            <a:extLst>
              <a:ext uri="{FF2B5EF4-FFF2-40B4-BE49-F238E27FC236}">
                <a16:creationId xmlns:a16="http://schemas.microsoft.com/office/drawing/2014/main" id="{E2654CCB-D1DB-482F-278F-7706DD4C61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201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68F711B3-938B-6E18-8A96-8C78FB5B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CE0C615A-3B1C-BF82-C701-FF4C64E2C6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C54988CD-168E-B566-0207-0598385118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83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5"/>
          <p:cNvSpPr txBox="1">
            <a:spLocks noGrp="1"/>
          </p:cNvSpPr>
          <p:nvPr>
            <p:ph type="ctrTitle"/>
          </p:nvPr>
        </p:nvSpPr>
        <p:spPr>
          <a:xfrm>
            <a:off x="1371599" y="2819400"/>
            <a:ext cx="7315201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5"/>
          <p:cNvSpPr txBox="1">
            <a:spLocks noGrp="1"/>
          </p:cNvSpPr>
          <p:nvPr>
            <p:ph type="subTitle" idx="1"/>
          </p:nvPr>
        </p:nvSpPr>
        <p:spPr>
          <a:xfrm>
            <a:off x="1371600" y="4800600"/>
            <a:ext cx="648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5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25"/>
          <p:cNvSpPr txBox="1">
            <a:spLocks noGrp="1"/>
          </p:cNvSpPr>
          <p:nvPr>
            <p:ph type="body" idx="2"/>
          </p:nvPr>
        </p:nvSpPr>
        <p:spPr>
          <a:xfrm>
            <a:off x="1371600" y="5899150"/>
            <a:ext cx="6480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56997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HL-LHC AUP MQXFA20 Coils Acceptance Review - 12 Dec 2024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6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6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sz="24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5"/>
            <a:endParaRPr dirty="0"/>
          </a:p>
        </p:txBody>
      </p:sp>
      <p:sp>
        <p:nvSpPr>
          <p:cNvPr id="24" name="Google Shape;24;p12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2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HL-LHC AUP MQXFA20 Coils Acceptance Review - 12 Dec 2024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7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2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HL-LHC AUP MQXFA20 Coils Acceptance Review - 12 Dec 2024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9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9"/>
          <p:cNvSpPr txBox="1"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29"/>
          <p:cNvSpPr txBox="1">
            <a:spLocks noGrp="1"/>
          </p:cNvSpPr>
          <p:nvPr>
            <p:ph type="body" idx="2"/>
          </p:nvPr>
        </p:nvSpPr>
        <p:spPr>
          <a:xfrm>
            <a:off x="457200" y="205740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129"/>
          <p:cNvSpPr txBox="1">
            <a:spLocks noGrp="1"/>
          </p:cNvSpPr>
          <p:nvPr>
            <p:ph type="body" idx="3"/>
          </p:nvPr>
        </p:nvSpPr>
        <p:spPr>
          <a:xfrm>
            <a:off x="4645025" y="121523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29"/>
          <p:cNvSpPr txBox="1">
            <a:spLocks noGrp="1"/>
          </p:cNvSpPr>
          <p:nvPr>
            <p:ph type="body" idx="4"/>
          </p:nvPr>
        </p:nvSpPr>
        <p:spPr>
          <a:xfrm>
            <a:off x="4645025" y="2057400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12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2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HL-LHC AUP MQXFA20 Coils Acceptance Review - 12 Dec 2024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>
  <p:cSld name="Image avec légen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0"/>
          <p:cNvSpPr>
            <a:spLocks noGrp="1"/>
          </p:cNvSpPr>
          <p:nvPr>
            <p:ph type="pic" idx="2"/>
          </p:nvPr>
        </p:nvSpPr>
        <p:spPr>
          <a:xfrm>
            <a:off x="612000" y="457200"/>
            <a:ext cx="792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30"/>
          <p:cNvSpPr txBox="1">
            <a:spLocks noGrp="1"/>
          </p:cNvSpPr>
          <p:nvPr>
            <p:ph type="body" idx="1"/>
          </p:nvPr>
        </p:nvSpPr>
        <p:spPr>
          <a:xfrm>
            <a:off x="612000" y="5105400"/>
            <a:ext cx="79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13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30"/>
          <p:cNvSpPr txBox="1">
            <a:spLocks noGrp="1"/>
          </p:cNvSpPr>
          <p:nvPr>
            <p:ph type="body" idx="3"/>
          </p:nvPr>
        </p:nvSpPr>
        <p:spPr>
          <a:xfrm>
            <a:off x="613550" y="4648200"/>
            <a:ext cx="79184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HL-LHC AUP MQXFA20 Coils Acceptance Review - 12 Dec 2024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4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4"/>
          <p:cNvSpPr txBox="1"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dirty="0"/>
          </a:p>
        </p:txBody>
      </p:sp>
      <p:sp>
        <p:nvSpPr>
          <p:cNvPr id="12" name="Google Shape;12;p12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2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HL-LHC AUP MQXFA20 Coils Acceptance Review - 12 Dec 2024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2078529" y="2232713"/>
            <a:ext cx="6109678" cy="22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</a:pPr>
            <a:r>
              <a:rPr lang="en-US" u="sng" dirty="0">
                <a:latin typeface="Arial"/>
                <a:ea typeface="Arial"/>
                <a:cs typeface="Arial"/>
                <a:sym typeface="Arial"/>
              </a:rPr>
              <a:t>MQXFA20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AUP 302.2.02 and 302.2.03 –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•  Strand Procurement &amp; Testing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•  Cable Fabrication &amp; Testing</a:t>
            </a:r>
            <a:br>
              <a:rPr lang="en-US" dirty="0"/>
            </a:br>
            <a:endParaRPr dirty="0"/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2078529" y="4621298"/>
            <a:ext cx="4431172" cy="104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Lance Cooley – NHMFL/ASC (302.2.02 L3)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Vito Lombardo – FNAL (302.2.02 CAM)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Ian Pong – LBNL (302.2.03 L3 &amp; CAM)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b="1" i="1" dirty="0"/>
              <a:t>Mike Naus </a:t>
            </a:r>
            <a:r>
              <a:rPr lang="en-US" dirty="0"/>
              <a:t>– LBNL (302.2.03 L3 Deputy &amp; CAM Deputy)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Elizabeth Lee – LBNL, Manufacturing Engineer (now at LBNL ALS)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Jonathan Lee – LBNL Intern Student (now Grad Student at NHMFL)</a:t>
            </a:r>
            <a:endParaRPr dirty="0"/>
          </a:p>
        </p:txBody>
      </p:sp>
      <p:sp>
        <p:nvSpPr>
          <p:cNvPr id="54" name="Google Shape;54;p1"/>
          <p:cNvSpPr/>
          <p:nvPr/>
        </p:nvSpPr>
        <p:spPr>
          <a:xfrm>
            <a:off x="871672" y="908720"/>
            <a:ext cx="604431" cy="1286727"/>
          </a:xfrm>
          <a:custGeom>
            <a:avLst/>
            <a:gdLst/>
            <a:ahLst/>
            <a:cxnLst/>
            <a:rect l="l" t="t" r="r" b="b"/>
            <a:pathLst>
              <a:path w="604431" h="1286727" extrusionOk="0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 descr="HLU-logoN-tit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6665" y="585576"/>
            <a:ext cx="3167875" cy="137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599" y="585576"/>
            <a:ext cx="3427692" cy="142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188CB799-CA50-7DD5-3A25-354D27E14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8F07DC83-BBED-6575-6566-E0387450BA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QXFA-146 / P43OL1180:  Excess 4BR Lubricant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9F508F24-475E-A0B9-9144-24EE29CC65C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1B38D8C2-130F-B157-7116-972D6D799726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DF4484CE-EBA0-F987-E3B3-2C775157F1E4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#12564 (4 of 5)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E7EE10AB-166B-5AC7-6383-374F24F44E9F}"/>
              </a:ext>
            </a:extLst>
          </p:cNvPr>
          <p:cNvSpPr txBox="1"/>
          <p:nvPr/>
        </p:nvSpPr>
        <p:spPr>
          <a:xfrm>
            <a:off x="776271" y="1466189"/>
            <a:ext cx="7591457" cy="402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Excess residual cable fabrication lubricant (4BR) in cable after cabling. Potential handling issue.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Lubricant intentionally increased in an effort to mitigate facet divergence issue.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Excess lubricant dripping from underside of wound spool of cable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3429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4BR is considered a “vanishing lubricant” with high volatility </a:t>
            </a:r>
          </a:p>
          <a:p>
            <a:pPr marL="3429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N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ot known to cause any mechanical instability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118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4B80CCF0-92A4-01BA-4817-82CC71418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1D11314B-21C1-C513-5BF2-98C463380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QXFA-146 / P43OL1180:  Wire Damage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9BE7591E-33C0-C8A8-5571-F9B98F222F3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1F46392A-E549-ECF6-0BD8-716508DADBED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2B2D8D18-AF18-AF82-820F-90FD7383C969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#12648 (5 of 5)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819FB092-3C40-B632-81C5-53F620BBA52A}"/>
              </a:ext>
            </a:extLst>
          </p:cNvPr>
          <p:cNvSpPr txBox="1"/>
          <p:nvPr/>
        </p:nvSpPr>
        <p:spPr>
          <a:xfrm>
            <a:off x="532895" y="1104029"/>
            <a:ext cx="8236423" cy="337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Round wire on spool damaged prior to cable winding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Spool bumped by wheeled steel frame moving </a:t>
            </a:r>
            <a:r>
              <a:rPr lang="en-US" sz="2000" dirty="0">
                <a:solidFill>
                  <a:schemeClr val="accent5"/>
                </a:solidFill>
              </a:rPr>
              <a:t>through the area</a:t>
            </a:r>
            <a:endParaRPr lang="en-US" sz="20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Spool unwound until damaged section could be removed &amp; scrapped</a:t>
            </a:r>
          </a:p>
          <a:p>
            <a:pPr marL="3429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Remainder of wire used for cabling</a:t>
            </a:r>
          </a:p>
          <a:p>
            <a:pPr marL="3429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Corrective Action:  Spools kept covered with cushioning wrap (e.g., bubble wrap)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543CA3-DE3B-628F-D5CA-C9592937E12B}"/>
              </a:ext>
            </a:extLst>
          </p:cNvPr>
          <p:cNvGrpSpPr/>
          <p:nvPr/>
        </p:nvGrpSpPr>
        <p:grpSpPr>
          <a:xfrm>
            <a:off x="2521675" y="4589214"/>
            <a:ext cx="4049264" cy="1947136"/>
            <a:chOff x="4020540" y="4205441"/>
            <a:chExt cx="3833979" cy="1707776"/>
          </a:xfrm>
        </p:grpSpPr>
        <p:pic>
          <p:nvPicPr>
            <p:cNvPr id="4" name="Picture 3" descr="Background pattern&#10;&#10;Description automatically generated">
              <a:extLst>
                <a:ext uri="{FF2B5EF4-FFF2-40B4-BE49-F238E27FC236}">
                  <a16:creationId xmlns:a16="http://schemas.microsoft.com/office/drawing/2014/main" id="{407DF94E-628E-6A4F-6CB7-C7F1D81AD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174" r="21436"/>
            <a:stretch/>
          </p:blipFill>
          <p:spPr>
            <a:xfrm rot="5400000">
              <a:off x="5083642" y="3142339"/>
              <a:ext cx="1707776" cy="3833979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6A06963-2AB7-0B5C-C6D2-BAC06E8BCC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6922" y="4451373"/>
              <a:ext cx="149869" cy="597789"/>
            </a:xfrm>
            <a:prstGeom prst="straightConnector1">
              <a:avLst/>
            </a:prstGeom>
            <a:ln>
              <a:headEnd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85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>
          <a:extLst>
            <a:ext uri="{FF2B5EF4-FFF2-40B4-BE49-F238E27FC236}">
              <a16:creationId xmlns:a16="http://schemas.microsoft.com/office/drawing/2014/main" id="{5D50E640-BD50-25CA-B4B0-148E98332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>
            <a:extLst>
              <a:ext uri="{FF2B5EF4-FFF2-40B4-BE49-F238E27FC236}">
                <a16:creationId xmlns:a16="http://schemas.microsoft.com/office/drawing/2014/main" id="{A403BC80-8CF0-56BE-47C6-2C7B748D54F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 dirty="0"/>
              <a:t>Cable 1219 (Coil 254)</a:t>
            </a:r>
            <a:br>
              <a:rPr lang="en-US" sz="3600" dirty="0"/>
            </a:br>
            <a:r>
              <a:rPr lang="en-US" sz="3600" dirty="0"/>
              <a:t>DR Detail: 2 DRs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334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B0D2A9DF-A02D-A2C3-37B2-9B0DE9AFE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55DB6FE4-1743-4ED3-2D46-13DBBDBFC3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QXFA-254 / P43OL1219:  Wire Diameter OOS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D59BBA04-CFE2-3319-BBC0-CE529AE127A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A6090000-0428-6D33-76AE-8FF0CBF04560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13C3ABE0-FED5-59E9-C0F6-AB7908F50661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#13179 (1 of 2)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D319C23A-B62D-5F6B-90B4-5B14BF5D048D}"/>
              </a:ext>
            </a:extLst>
          </p:cNvPr>
          <p:cNvSpPr txBox="1"/>
          <p:nvPr/>
        </p:nvSpPr>
        <p:spPr>
          <a:xfrm>
            <a:off x="618060" y="978187"/>
            <a:ext cx="7913940" cy="534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For the 3 spools from Billet #00716: </a:t>
            </a:r>
          </a:p>
          <a:p>
            <a:pPr marL="457200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&gt;25% of wire diameters OOS high (Threshold #1)</a:t>
            </a:r>
          </a:p>
          <a:p>
            <a:pPr marL="457200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&gt;1% of wire diameters OOS high by &gt; 1 µm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(Threshold #2)</a:t>
            </a:r>
          </a:p>
          <a:p>
            <a:pPr marL="457200" indent="-173038"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Spec:  0.847 mm ≤ d ≤ 0.853 mm</a:t>
            </a:r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/>
              </a:solidFill>
            </a:endParaRPr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Unknown. </a:t>
            </a:r>
          </a:p>
          <a:p>
            <a:pPr marL="914400" lvl="2" indent="-342900">
              <a:spcBef>
                <a:spcPts val="3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Vendor data looked acceptable. </a:t>
            </a:r>
          </a:p>
          <a:p>
            <a:pPr marL="914400" lvl="2" indent="-342900">
              <a:spcBef>
                <a:spcPts val="3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LBNL micrometer passed gauge checks.</a:t>
            </a:r>
            <a:endParaRPr lang="en-US" dirty="0"/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Disposition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Use as-is.  Based on L3 &amp; technical staff discussion</a:t>
            </a:r>
          </a:p>
          <a:p>
            <a:pPr marL="576263" marR="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Cable passed all subsequent mechanical &amp; electrical checks </a:t>
            </a: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C2B164-3309-D49D-C1A6-3DCDCE27B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293" y="2307272"/>
            <a:ext cx="4696054" cy="16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7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FE69E7F3-F6B4-E17A-8597-9C6A7131D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>
            <a:extLst>
              <a:ext uri="{FF2B5EF4-FFF2-40B4-BE49-F238E27FC236}">
                <a16:creationId xmlns:a16="http://schemas.microsoft.com/office/drawing/2014/main" id="{54AA8396-B025-DA9A-BFC0-703E3A7A02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QXFA-254 / P43OL1219: Wire Diameter OOS</a:t>
            </a:r>
            <a:endParaRPr dirty="0"/>
          </a:p>
        </p:txBody>
      </p:sp>
      <p:sp>
        <p:nvSpPr>
          <p:cNvPr id="133" name="Google Shape;133;p11">
            <a:extLst>
              <a:ext uri="{FF2B5EF4-FFF2-40B4-BE49-F238E27FC236}">
                <a16:creationId xmlns:a16="http://schemas.microsoft.com/office/drawing/2014/main" id="{ECB8F6E3-686F-C323-FF65-28CD7AD9C2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HL-LHC AUP MQXFA20 Coils Acceptance Review - 12 Dec 2024</a:t>
            </a:r>
            <a:endParaRPr dirty="0"/>
          </a:p>
        </p:txBody>
      </p:sp>
      <p:cxnSp>
        <p:nvCxnSpPr>
          <p:cNvPr id="134" name="Google Shape;134;p11">
            <a:extLst>
              <a:ext uri="{FF2B5EF4-FFF2-40B4-BE49-F238E27FC236}">
                <a16:creationId xmlns:a16="http://schemas.microsoft.com/office/drawing/2014/main" id="{7FD99E3A-A2E8-A6C0-D9A8-B8C3F0352A7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5" name="Google Shape;135;p11">
            <a:extLst>
              <a:ext uri="{FF2B5EF4-FFF2-40B4-BE49-F238E27FC236}">
                <a16:creationId xmlns:a16="http://schemas.microsoft.com/office/drawing/2014/main" id="{B34F5294-A5DE-B076-294C-7C8E881D5D7E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#13180 (</a:t>
            </a:r>
            <a:r>
              <a:rPr lang="en-US" dirty="0">
                <a:solidFill>
                  <a:srgbClr val="A0D6E8"/>
                </a:solidFill>
              </a:rPr>
              <a:t>2 </a:t>
            </a: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of 2)</a:t>
            </a:r>
            <a:endParaRPr dirty="0"/>
          </a:p>
        </p:txBody>
      </p:sp>
      <p:sp>
        <p:nvSpPr>
          <p:cNvPr id="2" name="Google Shape;88;p5">
            <a:extLst>
              <a:ext uri="{FF2B5EF4-FFF2-40B4-BE49-F238E27FC236}">
                <a16:creationId xmlns:a16="http://schemas.microsoft.com/office/drawing/2014/main" id="{0F08D3A7-7F6A-1BA0-2BDC-C60C9AE3F809}"/>
              </a:ext>
            </a:extLst>
          </p:cNvPr>
          <p:cNvSpPr txBox="1"/>
          <p:nvPr/>
        </p:nvSpPr>
        <p:spPr>
          <a:xfrm>
            <a:off x="618060" y="1108264"/>
            <a:ext cx="7913940" cy="50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For the 2 spools from Billet #00726: </a:t>
            </a:r>
          </a:p>
          <a:p>
            <a:pPr marL="457200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&gt;25% of wire diameters OOS high (</a:t>
            </a:r>
            <a:r>
              <a:rPr lang="en-US" sz="2000" dirty="0">
                <a:solidFill>
                  <a:schemeClr val="accent5"/>
                </a:solidFill>
              </a:rPr>
              <a:t>T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hreshold #1)</a:t>
            </a:r>
          </a:p>
          <a:p>
            <a:pPr marL="457200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&gt;1% of wire diameters OOS high by &gt; 1 µm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dirty="0">
                <a:solidFill>
                  <a:schemeClr val="accent5"/>
                </a:solidFill>
              </a:rPr>
              <a:t>T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hreshold #2)</a:t>
            </a:r>
            <a:endParaRPr lang="en-US" sz="2000" dirty="0">
              <a:solidFill>
                <a:schemeClr val="accent5"/>
              </a:solidFill>
            </a:endParaRPr>
          </a:p>
          <a:p>
            <a:pPr marL="457200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Spec:  0.847 mm ≤ d ≤ 0.853 mm</a:t>
            </a: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Unknown. </a:t>
            </a:r>
          </a:p>
          <a:p>
            <a:pPr marL="914400" lvl="2" indent="-342900">
              <a:spcBef>
                <a:spcPts val="3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Vendor data looked acceptable. </a:t>
            </a:r>
          </a:p>
          <a:p>
            <a:pPr marL="914400" lvl="2" indent="-342900">
              <a:spcBef>
                <a:spcPts val="3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LBNL micrometer passed gauge checks.</a:t>
            </a:r>
            <a:endParaRPr lang="en-US" dirty="0"/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Disposition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Use as-is.  Based on L3 &amp; technical staff discussion</a:t>
            </a:r>
          </a:p>
          <a:p>
            <a:pPr marL="576263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Cable passed all subsequent mechanical &amp; electrical checks </a:t>
            </a:r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F8A74-41ED-497A-B0DD-C72D51254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771" y="2567666"/>
            <a:ext cx="4904048" cy="8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ctrTitle"/>
          </p:nvPr>
        </p:nvSpPr>
        <p:spPr>
          <a:xfrm>
            <a:off x="2011690" y="2473800"/>
            <a:ext cx="5120619" cy="333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END</a:t>
            </a: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2400" b="0"/>
            </a:br>
            <a:br>
              <a:rPr lang="en-US" sz="2400" b="0"/>
            </a:br>
            <a:br>
              <a:rPr lang="en-US" sz="2400" b="0"/>
            </a:br>
            <a:r>
              <a:rPr lang="en-US" sz="2400" b="0"/>
              <a:t>[Back-Up Slides Below]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 dirty="0"/>
              <a:t>Cable 1172 (Coil 142)</a:t>
            </a:r>
            <a:br>
              <a:rPr lang="en-US" sz="3600" dirty="0"/>
            </a:br>
            <a:r>
              <a:rPr lang="en-US" sz="3600" dirty="0"/>
              <a:t>DR Detail:  7 DRs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P43OL1172:  I</a:t>
            </a:r>
            <a:r>
              <a:rPr lang="en-US" sz="2400" baseline="-25000" dirty="0"/>
              <a:t>c</a:t>
            </a:r>
            <a:r>
              <a:rPr lang="en-US" sz="2400" dirty="0"/>
              <a:t> Measurement</a:t>
            </a:r>
            <a:endParaRPr dirty="0"/>
          </a:p>
        </p:txBody>
      </p:sp>
      <p:sp>
        <p:nvSpPr>
          <p:cNvPr id="94" name="Google Shape;94;p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#12513 (1 of 7)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295E9E73-957E-701D-DFF1-712F638AAF44}"/>
              </a:ext>
            </a:extLst>
          </p:cNvPr>
          <p:cNvSpPr txBox="1"/>
          <p:nvPr/>
        </p:nvSpPr>
        <p:spPr>
          <a:xfrm>
            <a:off x="776271" y="1678686"/>
            <a:ext cx="7591457" cy="310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One of three strands was unable to be measured for I</a:t>
            </a:r>
            <a:r>
              <a:rPr lang="en-US" sz="2000" baseline="-25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, requiring measurement of back-up strand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Believed to be sample handling damage, per FNAL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Backup sample successfully measured with passing results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P43OL1147:  RRR Heat Treat</a:t>
            </a:r>
            <a:endParaRPr dirty="0"/>
          </a:p>
        </p:txBody>
      </p:sp>
      <p:sp>
        <p:nvSpPr>
          <p:cNvPr id="133" name="Google Shape;133;p1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HL-LHC AUP MQXFA20 Coils Acceptance Review - 12 Dec 2024</a:t>
            </a:r>
            <a:endParaRPr dirty="0"/>
          </a:p>
        </p:txBody>
      </p:sp>
      <p:cxnSp>
        <p:nvCxnSpPr>
          <p:cNvPr id="134" name="Google Shape;134;p11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5" name="Google Shape;135;p11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#12512 (</a:t>
            </a:r>
            <a:r>
              <a:rPr lang="en-US" dirty="0">
                <a:solidFill>
                  <a:srgbClr val="A0D6E8"/>
                </a:solidFill>
              </a:rPr>
              <a:t>2 </a:t>
            </a: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of 7)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2F3F1-C4D2-C4F0-5696-ECD3BD26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9" y="1064759"/>
            <a:ext cx="8476194" cy="5174701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/>
              <a:t>Temperature range along sample length during HT plateaus &gt;2°C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210°C Plateau:  Range = 3.4 °C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400°C Plateau:  Range = </a:t>
            </a:r>
            <a:r>
              <a:rPr lang="fr-FR" sz="1600" dirty="0">
                <a:solidFill>
                  <a:srgbClr val="008000"/>
                </a:solidFill>
              </a:rPr>
              <a:t>1.1 °C</a:t>
            </a:r>
            <a:r>
              <a:rPr lang="fr-FR" sz="1600" dirty="0"/>
              <a:t> </a:t>
            </a:r>
            <a:r>
              <a:rPr lang="fr-FR" sz="1600" dirty="0">
                <a:sym typeface="Wingdings" panose="05000000000000000000" pitchFamily="2" charset="2"/>
              </a:rPr>
              <a:t> ok</a:t>
            </a:r>
            <a:endParaRPr lang="fr-FR" sz="1600" dirty="0"/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665°C Plateau:  Range = 2.9 °C</a:t>
            </a:r>
            <a:endParaRPr lang="en-US" sz="1600" dirty="0"/>
          </a:p>
          <a:p>
            <a:endParaRPr lang="en-US" sz="800" dirty="0"/>
          </a:p>
          <a:p>
            <a:pPr marL="76200" indent="0"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/>
              <a:t>Non-optimal furnace temperature setpoints</a:t>
            </a:r>
          </a:p>
          <a:p>
            <a:endParaRPr lang="en-US" sz="800" dirty="0"/>
          </a:p>
          <a:p>
            <a:pPr marL="76200" indent="0">
              <a:buNone/>
            </a:pPr>
            <a:endParaRPr lang="en-US" sz="2000" u="sng" dirty="0">
              <a:solidFill>
                <a:srgbClr val="004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indent="0"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76200" indent="0">
              <a:buNone/>
            </a:pPr>
            <a:r>
              <a:rPr lang="en-US" sz="2000" dirty="0"/>
              <a:t>Quartz-encapsulated witness wire RRR within normal range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en-US" sz="1800" dirty="0"/>
              <a:t>Temperatures were within historical norms</a:t>
            </a:r>
          </a:p>
          <a:p>
            <a:pPr marL="4763" lvl="2" indent="-4763">
              <a:spcBef>
                <a:spcPts val="300"/>
              </a:spcBef>
              <a:buNone/>
            </a:pPr>
            <a:endParaRPr lang="en-US" dirty="0"/>
          </a:p>
          <a:p>
            <a:pPr marL="4763" lvl="2" indent="-4763">
              <a:spcBef>
                <a:spcPts val="300"/>
              </a:spcBef>
              <a:buNone/>
            </a:pPr>
            <a:r>
              <a:rPr lang="en-US" sz="2000" dirty="0"/>
              <a:t>Average temperatures were on target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210C Plateau: </a:t>
            </a:r>
            <a:r>
              <a:rPr lang="fr-FR" sz="1600" dirty="0" err="1"/>
              <a:t>Average</a:t>
            </a:r>
            <a:r>
              <a:rPr lang="fr-FR" sz="1600" dirty="0"/>
              <a:t> = 210.7 °C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400C Plateau: </a:t>
            </a:r>
            <a:r>
              <a:rPr lang="fr-FR" sz="1600" dirty="0" err="1"/>
              <a:t>Average</a:t>
            </a:r>
            <a:r>
              <a:rPr lang="fr-FR" sz="1600" dirty="0"/>
              <a:t> = 399.6 °C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665C Plateau: </a:t>
            </a:r>
            <a:r>
              <a:rPr lang="fr-FR" sz="1600" dirty="0" err="1"/>
              <a:t>Average</a:t>
            </a:r>
            <a:r>
              <a:rPr lang="fr-FR" sz="1600" dirty="0"/>
              <a:t> = 664.9 °C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35514E54-AE71-5CAE-9840-11DF0FA7A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F878E445-68C1-3E4D-309D-B6A1B96EB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P43OL1172:  Insulation Verification OOS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429ED079-DCEB-060C-9B19-7132ABD19DD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HL-LHC AUP MQXFA20 Coils Acceptance Review - 12 Dec 2024</a:t>
            </a:r>
            <a:endParaRPr dirty="0"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2DE662B3-F87A-FEFB-1F24-DA5D0B6A7C8C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3F2B8305-333A-FAD1-3834-40059F266C6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#12502 (</a:t>
            </a:r>
            <a:r>
              <a:rPr lang="en-US" dirty="0">
                <a:solidFill>
                  <a:srgbClr val="A0D6E8"/>
                </a:solidFill>
              </a:rPr>
              <a:t>3</a:t>
            </a: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 of 7)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6805E0B2-07BC-210C-FFF6-6ABB2A9A666C}"/>
              </a:ext>
            </a:extLst>
          </p:cNvPr>
          <p:cNvSpPr txBox="1"/>
          <p:nvPr/>
        </p:nvSpPr>
        <p:spPr>
          <a:xfrm>
            <a:off x="612000" y="1290784"/>
            <a:ext cx="7705329" cy="497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Insulation thickness on LBNL verification above USL by 4 µm</a:t>
            </a:r>
          </a:p>
          <a:p>
            <a:pPr marL="630238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0.154 mm (LBNL) versus 0.148 mm (NEWT)</a:t>
            </a:r>
          </a:p>
          <a:p>
            <a:pPr marL="630238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0.140 mm  ≤  t  ≤  0.150 mm</a:t>
            </a:r>
          </a:p>
          <a:p>
            <a:pPr marL="803275" marR="0" lvl="0" indent="-803275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Vendor measurement </a:t>
            </a:r>
            <a:r>
              <a:rPr lang="en-US" sz="2000" dirty="0">
                <a:solidFill>
                  <a:schemeClr val="accent5"/>
                </a:solidFill>
              </a:rPr>
              <a:t>error due to measurement drift</a:t>
            </a:r>
            <a:endParaRPr lang="en-US" sz="20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8975" lvl="1" indent="-342900">
              <a:spcBef>
                <a:spcPts val="6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NEWT equipment sent to annual calibration after this run</a:t>
            </a:r>
          </a:p>
          <a:p>
            <a:pPr marL="688975" lvl="1" indent="-342900">
              <a:spcBef>
                <a:spcPts val="6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This issue was seen in all cables in this shipment</a:t>
            </a: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lang="en-US" sz="20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Decision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Accept as-is.</a:t>
            </a:r>
          </a:p>
          <a:p>
            <a:pPr marL="342900" lvl="1" indent="-342900">
              <a:spcBef>
                <a:spcPts val="6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OOS by small amount on high/conservative side</a:t>
            </a:r>
          </a:p>
          <a:p>
            <a:pPr marL="342900" lvl="1" indent="-342900">
              <a:spcBef>
                <a:spcPts val="6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Cable was slightly thinner than target (1.524 mm), which partially compensates</a:t>
            </a:r>
          </a:p>
          <a:p>
            <a:pPr marL="342900" lvl="1" indent="-342900">
              <a:spcBef>
                <a:spcPts val="6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Subsequent measurement on ‘cable drop’ section was in-spec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942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Cable &amp; Coil Overview</a:t>
            </a:r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832421" y="4994759"/>
            <a:ext cx="7479157" cy="49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All cables are 2</a:t>
            </a:r>
            <a:r>
              <a:rPr lang="en-US" sz="2000" baseline="30000"/>
              <a:t>nd</a:t>
            </a:r>
            <a:r>
              <a:rPr lang="en-US" sz="2000"/>
              <a:t> generation QXF cables produced under AUP</a:t>
            </a:r>
            <a:endParaRPr/>
          </a:p>
        </p:txBody>
      </p:sp>
      <p:sp>
        <p:nvSpPr>
          <p:cNvPr id="63" name="Google Shape;63;p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graphicFrame>
        <p:nvGraphicFramePr>
          <p:cNvPr id="64" name="Google Shape;64;p2"/>
          <p:cNvGraphicFramePr/>
          <p:nvPr>
            <p:extLst>
              <p:ext uri="{D42A27DB-BD31-4B8C-83A1-F6EECF244321}">
                <p14:modId xmlns:p14="http://schemas.microsoft.com/office/powerpoint/2010/main" val="415744951"/>
              </p:ext>
            </p:extLst>
          </p:nvPr>
        </p:nvGraphicFramePr>
        <p:xfrm>
          <a:off x="2415634" y="1675060"/>
          <a:ext cx="3361300" cy="2288925"/>
        </p:xfrm>
        <a:graphic>
          <a:graphicData uri="http://schemas.openxmlformats.org/drawingml/2006/table">
            <a:tbl>
              <a:tblPr firstRow="1">
                <a:noFill/>
                <a:tableStyleId>{C85900EF-356D-455F-BA00-6C28895A5091}</a:tableStyleId>
              </a:tblPr>
              <a:tblGrid>
                <a:gridCol w="151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Coil 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Cable 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121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1125</a:t>
                      </a:r>
                      <a:endParaRPr sz="18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125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1121</a:t>
                      </a:r>
                      <a:endParaRPr sz="18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142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1172</a:t>
                      </a:r>
                      <a:endParaRPr lang="en-US" sz="18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146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1180</a:t>
                      </a:r>
                      <a:endParaRPr lang="en-US" sz="18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254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1219</a:t>
                      </a:r>
                      <a:endParaRPr lang="en-US" sz="18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5" name="Google Shape;65;p2"/>
          <p:cNvCxnSpPr/>
          <p:nvPr/>
        </p:nvCxnSpPr>
        <p:spPr>
          <a:xfrm>
            <a:off x="512721" y="995662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000ABC-9263-066F-E3AB-B3CC27AE9846}"/>
              </a:ext>
            </a:extLst>
          </p:cNvPr>
          <p:cNvSpPr txBox="1"/>
          <p:nvPr/>
        </p:nvSpPr>
        <p:spPr>
          <a:xfrm>
            <a:off x="6151689" y="2733601"/>
            <a:ext cx="281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Previously approved (MQXFA14)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Not reviewed here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D6756F-C0C9-0690-C12A-15C23C14A305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776934" y="2995211"/>
            <a:ext cx="37475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60571C06-5E08-ABC6-BA78-E6905149E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E14F1EC0-DBEC-960C-8C39-344DCF2676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P43OL1172:  Insulation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D9992853-1FB8-0079-A7ED-75AB6B51935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C649EF10-0157-E2CB-5727-888300893333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F3017BF2-C9FE-864E-7476-812001EAEDA7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#12503 (4 of 7)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A0A6698B-0F7A-7B57-6AEE-563AC94373B7}"/>
              </a:ext>
            </a:extLst>
          </p:cNvPr>
          <p:cNvSpPr txBox="1"/>
          <p:nvPr/>
        </p:nvSpPr>
        <p:spPr>
          <a:xfrm>
            <a:off x="612000" y="1442254"/>
            <a:ext cx="8007344" cy="233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Bare spot at cable edge at 369</a:t>
            </a:r>
            <a:r>
              <a:rPr lang="en-US" sz="2000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meter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Braiding operator error during bobbin changeover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Decision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accent5"/>
                </a:solidFill>
              </a:rPr>
              <a:t>Accept.	Notified coiling for repair, if warranted.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C0E395-4160-2FDA-F8C8-252C843C6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4" b="25984"/>
          <a:stretch/>
        </p:blipFill>
        <p:spPr bwMode="auto">
          <a:xfrm>
            <a:off x="2227286" y="4176001"/>
            <a:ext cx="4836116" cy="17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3C7F4C-A5B1-69A2-787F-065CC26EECDA}"/>
              </a:ext>
            </a:extLst>
          </p:cNvPr>
          <p:cNvCxnSpPr/>
          <p:nvPr/>
        </p:nvCxnSpPr>
        <p:spPr>
          <a:xfrm flipV="1">
            <a:off x="3621600" y="5176800"/>
            <a:ext cx="374400" cy="568800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17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371CFDAA-8431-A03E-C1A9-3453F27B9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D4C22951-BEF8-054B-2472-860BD95AFB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P43OL1172:  Insulation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C9D8337F-502E-FF20-F216-CA3E263C0FD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33B6F9D2-4755-7F77-36FA-C1BB2249E124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2AAC15B9-EA6F-84D4-E5EF-BDE62371A8F3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#12504 (5 of 7)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02166FBE-70E5-B07F-505D-E13C4410A5EE}"/>
              </a:ext>
            </a:extLst>
          </p:cNvPr>
          <p:cNvSpPr txBox="1"/>
          <p:nvPr/>
        </p:nvSpPr>
        <p:spPr>
          <a:xfrm>
            <a:off x="542802" y="1372059"/>
            <a:ext cx="8236423" cy="22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Braid surface is frayed at 70</a:t>
            </a:r>
            <a:r>
              <a:rPr lang="en-US" sz="2000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meter from blue-green end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Bobbin failure on braiding machine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Accept. </a:t>
            </a:r>
            <a:r>
              <a:rPr lang="en-US" sz="2000" dirty="0">
                <a:solidFill>
                  <a:schemeClr val="accent5"/>
                </a:solidFill>
              </a:rPr>
              <a:t>Notified coiling for repair, if warranted.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E574-5CE5-E2F6-BAA4-F120E4D4F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51060" y="2612203"/>
            <a:ext cx="2278001" cy="46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30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3EA7A86C-16ED-EDB4-6B23-5ABD1E1D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D15014D6-9659-AD47-E79B-087EE2623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P43OL1172:  Insulation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035668B3-EB2D-41DB-E043-77B6A9D5029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C87CE3A5-585C-05E1-2233-D294BA2397A4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7500F7FE-42D1-BC7A-32BA-C679149F1A16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#12501 (6 of 7)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1A582946-2645-FFCA-6FDC-4E722BDA3F4D}"/>
              </a:ext>
            </a:extLst>
          </p:cNvPr>
          <p:cNvSpPr txBox="1"/>
          <p:nvPr/>
        </p:nvSpPr>
        <p:spPr>
          <a:xfrm>
            <a:off x="571409" y="1853344"/>
            <a:ext cx="4685191" cy="3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Shipping crate damaged upon arrival at braiding vendor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</a:rPr>
              <a:t>Suspected inappropriate handling by shipping vendor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 damage to cables inside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8BC13-B2A0-3F3F-7A5F-62639BDEC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978" y="1190052"/>
            <a:ext cx="2726264" cy="482969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91813B-4988-723E-2174-502955122952}"/>
              </a:ext>
            </a:extLst>
          </p:cNvPr>
          <p:cNvCxnSpPr>
            <a:cxnSpLocks/>
          </p:cNvCxnSpPr>
          <p:nvPr/>
        </p:nvCxnSpPr>
        <p:spPr>
          <a:xfrm>
            <a:off x="5785658" y="5276553"/>
            <a:ext cx="729098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54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9FE562C1-7698-91B9-9E05-33FD2597B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A478A101-AD29-0803-B102-0BF9BA6459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P43OL1172:  Cable Archive Length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6B1D9992-3468-043E-5CB1-D7E6D6BB294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CFB71184-2F26-4181-810F-458607313845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4DC30C9C-8A08-1569-1A25-97B9A35EEAAE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#12477 (</a:t>
            </a:r>
            <a:r>
              <a:rPr lang="en-US" dirty="0">
                <a:solidFill>
                  <a:srgbClr val="A0D6E8"/>
                </a:solidFill>
              </a:rPr>
              <a:t>7</a:t>
            </a: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 of 7)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72B8D8D6-1880-67BB-2F68-1EA7FE7624C6}"/>
              </a:ext>
            </a:extLst>
          </p:cNvPr>
          <p:cNvSpPr txBox="1"/>
          <p:nvPr/>
        </p:nvSpPr>
        <p:spPr>
          <a:xfrm>
            <a:off x="776271" y="1696957"/>
            <a:ext cx="7755729" cy="304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Cable shorter than nominal. Required ‘cable drops’ from coiling to meet 3 m minimum length for archive.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Extra length needed at cable start-up to dial-in the process 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Accept. No quality issues with cable itself.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8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Strand Summary</a:t>
            </a:r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body" idx="1"/>
          </p:nvPr>
        </p:nvSpPr>
        <p:spPr>
          <a:xfrm>
            <a:off x="689344" y="1212048"/>
            <a:ext cx="7765311" cy="483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All strands ordered per the “HiLumi” specification under the AUP program, per the following POs:</a:t>
            </a:r>
            <a:endParaRPr dirty="0"/>
          </a:p>
          <a:p>
            <a:pPr marL="742950" lvl="1" indent="-285750">
              <a:spcBef>
                <a:spcPts val="600"/>
              </a:spcBef>
              <a:buSzPts val="2000"/>
            </a:pPr>
            <a:r>
              <a:rPr lang="en-US" dirty="0"/>
              <a:t>FNAL 646116 Shipment A and B</a:t>
            </a:r>
          </a:p>
          <a:p>
            <a:pPr marL="742950" lvl="1" indent="-285750">
              <a:spcBef>
                <a:spcPts val="600"/>
              </a:spcBef>
              <a:buSzPts val="2000"/>
            </a:pPr>
            <a:r>
              <a:rPr lang="en-US" dirty="0"/>
              <a:t>FNAL 655175 Shipment C and D</a:t>
            </a:r>
          </a:p>
          <a:p>
            <a:pPr marL="742950" lvl="1" indent="-285750">
              <a:spcBef>
                <a:spcPts val="600"/>
              </a:spcBef>
              <a:buSzPts val="2000"/>
            </a:pPr>
            <a:r>
              <a:rPr lang="en-US" dirty="0"/>
              <a:t>FNAL 667037 Shipment A and B1</a:t>
            </a:r>
          </a:p>
          <a:p>
            <a:pPr marL="742950" lvl="1" indent="-285750">
              <a:spcBef>
                <a:spcPts val="600"/>
              </a:spcBef>
              <a:buSzPts val="2000"/>
            </a:pPr>
            <a:r>
              <a:rPr lang="en-US" dirty="0"/>
              <a:t>FNAL 683525 Shipment B</a:t>
            </a:r>
            <a:endParaRPr sz="2000" dirty="0"/>
          </a:p>
          <a:p>
            <a:pPr marL="342900" lvl="0" indent="-279400" algn="l" rtl="0">
              <a:spcBef>
                <a:spcPts val="1200"/>
              </a:spcBef>
              <a:spcAft>
                <a:spcPts val="0"/>
              </a:spcAft>
              <a:buSzPts val="1000"/>
              <a:buNone/>
            </a:pPr>
            <a:endParaRPr sz="1000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Conductor Description:  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Ø0.85 mm, 108/127 stack, Ti-doped, Reduced-Sn core</a:t>
            </a:r>
            <a:endParaRPr dirty="0"/>
          </a:p>
        </p:txBody>
      </p:sp>
      <p:sp>
        <p:nvSpPr>
          <p:cNvPr id="241" name="Google Shape;241;p2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242" name="Google Shape;242;p24"/>
          <p:cNvCxnSpPr/>
          <p:nvPr/>
        </p:nvCxnSpPr>
        <p:spPr>
          <a:xfrm>
            <a:off x="512721" y="803561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5"/>
          <p:cNvPicPr preferRelativeResize="0"/>
          <p:nvPr/>
        </p:nvPicPr>
        <p:blipFill rotWithShape="1">
          <a:blip r:embed="rId3">
            <a:alphaModFix/>
          </a:blip>
          <a:srcRect l="2351" t="31855" r="1740" b="6289"/>
          <a:stretch/>
        </p:blipFill>
        <p:spPr>
          <a:xfrm>
            <a:off x="156714" y="2267520"/>
            <a:ext cx="8649189" cy="4070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sp>
        <p:nvSpPr>
          <p:cNvPr id="249" name="Google Shape;249;p25"/>
          <p:cNvSpPr/>
          <p:nvPr/>
        </p:nvSpPr>
        <p:spPr>
          <a:xfrm>
            <a:off x="338097" y="1695178"/>
            <a:ext cx="914400" cy="612648"/>
          </a:xfrm>
          <a:prstGeom prst="wedgeRectCallout">
            <a:avLst>
              <a:gd name="adj1" fmla="val 20034"/>
              <a:gd name="adj2" fmla="val 142374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665°C/75h</a:t>
            </a: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1306286" y="1712991"/>
            <a:ext cx="1097268" cy="612648"/>
          </a:xfrm>
          <a:prstGeom prst="wedgeRectCallout">
            <a:avLst>
              <a:gd name="adj1" fmla="val -6858"/>
              <a:gd name="adj2" fmla="val 13438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665°C/50h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V: 665°/75h</a:t>
            </a: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2482375" y="1712991"/>
            <a:ext cx="914400" cy="612648"/>
          </a:xfrm>
          <a:prstGeom prst="wedgeRectCallout">
            <a:avLst>
              <a:gd name="adj1" fmla="val -22514"/>
              <a:gd name="adj2" fmla="val 12758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665°C/50h</a:t>
            </a:r>
            <a:endParaRPr/>
          </a:p>
        </p:txBody>
      </p:sp>
      <p:sp>
        <p:nvSpPr>
          <p:cNvPr id="252" name="Google Shape;252;p25"/>
          <p:cNvSpPr txBox="1"/>
          <p:nvPr/>
        </p:nvSpPr>
        <p:spPr>
          <a:xfrm>
            <a:off x="612000" y="118744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lt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Strand Production </a:t>
            </a:r>
            <a:r>
              <a:rPr lang="en-US" sz="2800" b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Data – </a:t>
            </a:r>
            <a:r>
              <a:rPr lang="en-US" sz="2800" b="1" i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b="1" i="1" baseline="-2500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c, 15T</a:t>
            </a:r>
            <a:r>
              <a:rPr lang="en-US" sz="2800" b="1" i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1" baseline="-25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25"/>
          <p:cNvCxnSpPr/>
          <p:nvPr/>
        </p:nvCxnSpPr>
        <p:spPr>
          <a:xfrm>
            <a:off x="512721" y="820114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54" name="Google Shape;254;p25"/>
          <p:cNvSpPr txBox="1"/>
          <p:nvPr/>
        </p:nvSpPr>
        <p:spPr>
          <a:xfrm>
            <a:off x="6175636" y="918415"/>
            <a:ext cx="2511164" cy="523220"/>
          </a:xfrm>
          <a:prstGeom prst="rect">
            <a:avLst/>
          </a:prstGeom>
          <a:solidFill>
            <a:srgbClr val="FFFF0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Yellow bands indicate strand data for these cables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DAFB43-A3B0-47BB-F5AB-C366E974A2EE}"/>
              </a:ext>
            </a:extLst>
          </p:cNvPr>
          <p:cNvSpPr/>
          <p:nvPr/>
        </p:nvSpPr>
        <p:spPr>
          <a:xfrm>
            <a:off x="8714908" y="2267520"/>
            <a:ext cx="86937" cy="2812200"/>
          </a:xfrm>
          <a:prstGeom prst="rect">
            <a:avLst/>
          </a:prstGeom>
          <a:solidFill>
            <a:srgbClr val="FFEB00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61D55-371C-B3E6-C937-3669905F56CB}"/>
              </a:ext>
            </a:extLst>
          </p:cNvPr>
          <p:cNvSpPr/>
          <p:nvPr/>
        </p:nvSpPr>
        <p:spPr>
          <a:xfrm>
            <a:off x="8532000" y="2870411"/>
            <a:ext cx="357216" cy="2812200"/>
          </a:xfrm>
          <a:prstGeom prst="rect">
            <a:avLst/>
          </a:prstGeom>
          <a:solidFill>
            <a:srgbClr val="FFEB0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6"/>
          <p:cNvPicPr preferRelativeResize="0"/>
          <p:nvPr/>
        </p:nvPicPr>
        <p:blipFill rotWithShape="1">
          <a:blip r:embed="rId3">
            <a:alphaModFix/>
          </a:blip>
          <a:srcRect l="1220" t="33013" r="4830" b="7432"/>
          <a:stretch/>
        </p:blipFill>
        <p:spPr>
          <a:xfrm>
            <a:off x="122945" y="2069888"/>
            <a:ext cx="8828953" cy="407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610950" y="1526607"/>
            <a:ext cx="914400" cy="612648"/>
          </a:xfrm>
          <a:prstGeom prst="wedgeRectCallout">
            <a:avLst>
              <a:gd name="adj1" fmla="val -8538"/>
              <a:gd name="adj2" fmla="val 12607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665°C/75h</a:t>
            </a:r>
            <a:endParaRPr/>
          </a:p>
        </p:txBody>
      </p:sp>
      <p:sp>
        <p:nvSpPr>
          <p:cNvPr id="264" name="Google Shape;264;p26"/>
          <p:cNvSpPr/>
          <p:nvPr/>
        </p:nvSpPr>
        <p:spPr>
          <a:xfrm>
            <a:off x="1587616" y="1505983"/>
            <a:ext cx="1097268" cy="612648"/>
          </a:xfrm>
          <a:prstGeom prst="wedgeRectCallout">
            <a:avLst>
              <a:gd name="adj1" fmla="val -20163"/>
              <a:gd name="adj2" fmla="val 139404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665°C/50h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V: 665°/75h</a:t>
            </a:r>
            <a:endParaRPr/>
          </a:p>
        </p:txBody>
      </p:sp>
      <p:sp>
        <p:nvSpPr>
          <p:cNvPr id="265" name="Google Shape;265;p26"/>
          <p:cNvSpPr/>
          <p:nvPr/>
        </p:nvSpPr>
        <p:spPr>
          <a:xfrm>
            <a:off x="2809416" y="1139652"/>
            <a:ext cx="914400" cy="612648"/>
          </a:xfrm>
          <a:prstGeom prst="wedgeRectCallout">
            <a:avLst>
              <a:gd name="adj1" fmla="val -61168"/>
              <a:gd name="adj2" fmla="val 197825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665°C/50h</a:t>
            </a:r>
            <a:endParaRPr/>
          </a:p>
        </p:txBody>
      </p:sp>
      <p:sp>
        <p:nvSpPr>
          <p:cNvPr id="266" name="Google Shape;266;p26"/>
          <p:cNvSpPr txBox="1"/>
          <p:nvPr/>
        </p:nvSpPr>
        <p:spPr>
          <a:xfrm>
            <a:off x="548684" y="14866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lt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Strand Production </a:t>
            </a:r>
            <a:r>
              <a:rPr lang="en-US" sz="2800" b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Data – </a:t>
            </a:r>
            <a:r>
              <a:rPr lang="en-US" sz="2800" b="1" i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b="1" i="1" baseline="-2500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c, 12T</a:t>
            </a:r>
            <a:r>
              <a:rPr lang="en-US" sz="2800" b="1" i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1" baseline="-25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26"/>
          <p:cNvCxnSpPr/>
          <p:nvPr/>
        </p:nvCxnSpPr>
        <p:spPr>
          <a:xfrm>
            <a:off x="548684" y="865398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68" name="Google Shape;268;p26"/>
          <p:cNvSpPr txBox="1"/>
          <p:nvPr/>
        </p:nvSpPr>
        <p:spPr>
          <a:xfrm>
            <a:off x="6175636" y="918415"/>
            <a:ext cx="2511164" cy="523220"/>
          </a:xfrm>
          <a:prstGeom prst="rect">
            <a:avLst/>
          </a:prstGeom>
          <a:solidFill>
            <a:srgbClr val="FFFF0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Yellow bands indicate strand data for these cables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E96EC-5AC2-72C5-A4B2-03D9F54C5E80}"/>
              </a:ext>
            </a:extLst>
          </p:cNvPr>
          <p:cNvSpPr/>
          <p:nvPr/>
        </p:nvSpPr>
        <p:spPr>
          <a:xfrm>
            <a:off x="8677256" y="1374530"/>
            <a:ext cx="107852" cy="2931360"/>
          </a:xfrm>
          <a:prstGeom prst="rect">
            <a:avLst/>
          </a:prstGeom>
          <a:solidFill>
            <a:srgbClr val="FFEB00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49FB89-0592-B1B6-285C-ED9B455A65D1}"/>
              </a:ext>
            </a:extLst>
          </p:cNvPr>
          <p:cNvSpPr/>
          <p:nvPr/>
        </p:nvSpPr>
        <p:spPr>
          <a:xfrm>
            <a:off x="8435966" y="1582137"/>
            <a:ext cx="578198" cy="2914167"/>
          </a:xfrm>
          <a:prstGeom prst="rect">
            <a:avLst/>
          </a:prstGeom>
          <a:solidFill>
            <a:srgbClr val="FFEB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7"/>
          <p:cNvPicPr preferRelativeResize="0"/>
          <p:nvPr/>
        </p:nvPicPr>
        <p:blipFill rotWithShape="1">
          <a:blip r:embed="rId3">
            <a:alphaModFix/>
          </a:blip>
          <a:srcRect l="1618" t="35538" r="2352" b="6853"/>
          <a:stretch/>
        </p:blipFill>
        <p:spPr>
          <a:xfrm>
            <a:off x="113268" y="2029991"/>
            <a:ext cx="8854672" cy="387124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dirty="0">
                <a:highlight>
                  <a:srgbClr val="FFFF00"/>
                </a:highlight>
              </a:rPr>
              <a:t>Strand Production </a:t>
            </a:r>
            <a:r>
              <a:rPr lang="en-US" dirty="0"/>
              <a:t>Data - RRR</a:t>
            </a:r>
            <a:endParaRPr dirty="0"/>
          </a:p>
        </p:txBody>
      </p:sp>
      <p:sp>
        <p:nvSpPr>
          <p:cNvPr id="277" name="Google Shape;277;p2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sp>
        <p:nvSpPr>
          <p:cNvPr id="278" name="Google Shape;278;p27"/>
          <p:cNvSpPr txBox="1"/>
          <p:nvPr/>
        </p:nvSpPr>
        <p:spPr>
          <a:xfrm>
            <a:off x="704898" y="850698"/>
            <a:ext cx="756516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Data for 15% rolled strand predicts the RRR at cable sharp bend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Lab: IEC method, Supplier: 20K method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Inter-lab comparisons have validated approaches (see QP)</a:t>
            </a:r>
            <a:endParaRPr dirty="0"/>
          </a:p>
        </p:txBody>
      </p:sp>
      <p:cxnSp>
        <p:nvCxnSpPr>
          <p:cNvPr id="279" name="Google Shape;279;p27"/>
          <p:cNvCxnSpPr/>
          <p:nvPr/>
        </p:nvCxnSpPr>
        <p:spPr>
          <a:xfrm>
            <a:off x="512721" y="766173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80" name="Google Shape;280;p27"/>
          <p:cNvSpPr txBox="1"/>
          <p:nvPr/>
        </p:nvSpPr>
        <p:spPr>
          <a:xfrm>
            <a:off x="6098236" y="5901235"/>
            <a:ext cx="2511164" cy="523220"/>
          </a:xfrm>
          <a:prstGeom prst="rect">
            <a:avLst/>
          </a:prstGeom>
          <a:solidFill>
            <a:srgbClr val="FFFF0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Yellow bands indicate strand data for these cables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E0E07-1A6B-E247-4BA4-A5F3D3FDFDEF}"/>
              </a:ext>
            </a:extLst>
          </p:cNvPr>
          <p:cNvSpPr/>
          <p:nvPr/>
        </p:nvSpPr>
        <p:spPr>
          <a:xfrm>
            <a:off x="8816063" y="1650917"/>
            <a:ext cx="107852" cy="2825983"/>
          </a:xfrm>
          <a:prstGeom prst="rect">
            <a:avLst/>
          </a:prstGeom>
          <a:solidFill>
            <a:srgbClr val="FFEB00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AB5606-76D7-E74F-B1B0-888528394173}"/>
              </a:ext>
            </a:extLst>
          </p:cNvPr>
          <p:cNvSpPr/>
          <p:nvPr/>
        </p:nvSpPr>
        <p:spPr>
          <a:xfrm>
            <a:off x="8601394" y="1808208"/>
            <a:ext cx="429338" cy="2825983"/>
          </a:xfrm>
          <a:prstGeom prst="rect">
            <a:avLst/>
          </a:prstGeom>
          <a:solidFill>
            <a:srgbClr val="FFEB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Cable QC Summary</a:t>
            </a:r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body" idx="1"/>
          </p:nvPr>
        </p:nvSpPr>
        <p:spPr>
          <a:xfrm>
            <a:off x="420397" y="1301486"/>
            <a:ext cx="8412388" cy="59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342900">
              <a:spcBef>
                <a:spcPts val="0"/>
              </a:spcBef>
            </a:pPr>
            <a:r>
              <a:rPr lang="en-US" sz="1800" dirty="0"/>
              <a:t>All cables passed the required quality control testing per US-HiLumi-Doc 74</a:t>
            </a:r>
            <a:endParaRPr dirty="0"/>
          </a:p>
          <a:p>
            <a:pPr marL="342900"/>
            <a:r>
              <a:rPr lang="en-US" sz="1800" dirty="0"/>
              <a:t>There were </a:t>
            </a:r>
            <a:r>
              <a:rPr lang="en-US" sz="1800" i="1" dirty="0"/>
              <a:t>No Critical DRs</a:t>
            </a:r>
            <a:endParaRPr sz="1800" dirty="0"/>
          </a:p>
        </p:txBody>
      </p:sp>
      <p:cxnSp>
        <p:nvCxnSpPr>
          <p:cNvPr id="73" name="Google Shape;73;p3"/>
          <p:cNvCxnSpPr/>
          <p:nvPr/>
        </p:nvCxnSpPr>
        <p:spPr>
          <a:xfrm>
            <a:off x="512721" y="881370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4CDC9C7-7913-1486-F5AB-B53F1ECBA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89" y="2102499"/>
            <a:ext cx="8723603" cy="34540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 dirty="0"/>
              <a:t>Cable 1125 (Coil 121)</a:t>
            </a:r>
            <a:br>
              <a:rPr lang="en-US" sz="3600" dirty="0"/>
            </a:br>
            <a:r>
              <a:rPr lang="en-US" sz="3600" dirty="0"/>
              <a:t>DR Detail:  </a:t>
            </a:r>
            <a:r>
              <a:rPr lang="en-US" sz="3600" dirty="0">
                <a:solidFill>
                  <a:srgbClr val="00B050"/>
                </a:solidFill>
              </a:rPr>
              <a:t>0 DRs 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3" name="Graphic 2" descr="Thumbs up sign with solid fill">
            <a:extLst>
              <a:ext uri="{FF2B5EF4-FFF2-40B4-BE49-F238E27FC236}">
                <a16:creationId xmlns:a16="http://schemas.microsoft.com/office/drawing/2014/main" id="{A7E7F258-709D-FD77-B6F7-BC9F96B5E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534626" y="3465870"/>
            <a:ext cx="474057" cy="4740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>
          <a:extLst>
            <a:ext uri="{FF2B5EF4-FFF2-40B4-BE49-F238E27FC236}">
              <a16:creationId xmlns:a16="http://schemas.microsoft.com/office/drawing/2014/main" id="{280ECFC1-C37A-348B-2641-18BFAF8A6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>
            <a:extLst>
              <a:ext uri="{FF2B5EF4-FFF2-40B4-BE49-F238E27FC236}">
                <a16:creationId xmlns:a16="http://schemas.microsoft.com/office/drawing/2014/main" id="{25532348-254A-7C78-64F4-616B41C8CA6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 dirty="0"/>
              <a:t>Cable 1121 (Coil 125)</a:t>
            </a:r>
            <a:br>
              <a:rPr lang="en-US" sz="3600" dirty="0"/>
            </a:br>
            <a:r>
              <a:rPr lang="en-US" sz="3600" dirty="0"/>
              <a:t>DR Detail:  </a:t>
            </a:r>
            <a:r>
              <a:rPr lang="en-US" sz="3600" dirty="0">
                <a:solidFill>
                  <a:srgbClr val="00B050"/>
                </a:solidFill>
              </a:rPr>
              <a:t>0 DRs 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3" name="Graphic 2" descr="Thumbs up sign with solid fill">
            <a:extLst>
              <a:ext uri="{FF2B5EF4-FFF2-40B4-BE49-F238E27FC236}">
                <a16:creationId xmlns:a16="http://schemas.microsoft.com/office/drawing/2014/main" id="{47BF463E-7A96-30DA-3C72-5333263AF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534626" y="3465870"/>
            <a:ext cx="474057" cy="4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4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 dirty="0"/>
              <a:t>Cable 1180 (Coil 146)</a:t>
            </a:r>
            <a:br>
              <a:rPr lang="en-US" sz="3600" dirty="0"/>
            </a:br>
            <a:r>
              <a:rPr lang="en-US" sz="3600" dirty="0"/>
              <a:t>DR Detail: 5 DRs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12CC0BC6-C518-0A95-D5E2-AA8755F1F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65520FDA-DF45-35AE-C171-D82C00485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QXFA-146 / P43OL1180:  I</a:t>
            </a:r>
            <a:r>
              <a:rPr lang="en-US" sz="2400" baseline="-25000" dirty="0"/>
              <a:t>c</a:t>
            </a:r>
            <a:r>
              <a:rPr lang="en-US" sz="2400" dirty="0"/>
              <a:t> Measurement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07499271-47C0-A22F-F530-58358A419F3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C6DE2A85-BD0A-2DFD-CA51-778C447F6DD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5BDE9817-AD35-B57B-A863-92D9F946D102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#12612 (1 of 5)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B48D8E5A-9AA3-08C3-0D9D-BA5A54123833}"/>
              </a:ext>
            </a:extLst>
          </p:cNvPr>
          <p:cNvSpPr txBox="1"/>
          <p:nvPr/>
        </p:nvSpPr>
        <p:spPr>
          <a:xfrm>
            <a:off x="776271" y="1678686"/>
            <a:ext cx="7591457" cy="310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One of three strands was unable to be measured for I</a:t>
            </a:r>
            <a:r>
              <a:rPr lang="en-US" sz="2000" baseline="-25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, requiring measurement of back-up strand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Believed to be sample handling damage, per FNAL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Backup sample successfully measured with passing results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072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9FDC82F8-986E-346C-C4B0-0443A4679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>
            <a:extLst>
              <a:ext uri="{FF2B5EF4-FFF2-40B4-BE49-F238E27FC236}">
                <a16:creationId xmlns:a16="http://schemas.microsoft.com/office/drawing/2014/main" id="{2FDE676D-FEF3-8C55-252D-96D80B1E8A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QXFA-146 / P43OL1180:  RRR Heat Treat</a:t>
            </a:r>
            <a:endParaRPr dirty="0"/>
          </a:p>
        </p:txBody>
      </p:sp>
      <p:sp>
        <p:nvSpPr>
          <p:cNvPr id="133" name="Google Shape;133;p11">
            <a:extLst>
              <a:ext uri="{FF2B5EF4-FFF2-40B4-BE49-F238E27FC236}">
                <a16:creationId xmlns:a16="http://schemas.microsoft.com/office/drawing/2014/main" id="{711BF4CF-972C-3260-BF6B-F2107040121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 dirty="0"/>
          </a:p>
        </p:txBody>
      </p:sp>
      <p:cxnSp>
        <p:nvCxnSpPr>
          <p:cNvPr id="134" name="Google Shape;134;p11">
            <a:extLst>
              <a:ext uri="{FF2B5EF4-FFF2-40B4-BE49-F238E27FC236}">
                <a16:creationId xmlns:a16="http://schemas.microsoft.com/office/drawing/2014/main" id="{359869A4-F791-9EEB-FC7F-EA800050C0D3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5" name="Google Shape;135;p11">
            <a:extLst>
              <a:ext uri="{FF2B5EF4-FFF2-40B4-BE49-F238E27FC236}">
                <a16:creationId xmlns:a16="http://schemas.microsoft.com/office/drawing/2014/main" id="{FBB3F633-124B-9570-161C-6B5EBA4D5737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#12605 (</a:t>
            </a:r>
            <a:r>
              <a:rPr lang="en-US" dirty="0">
                <a:solidFill>
                  <a:srgbClr val="A0D6E8"/>
                </a:solidFill>
              </a:rPr>
              <a:t>2 </a:t>
            </a: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of 5)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DAAC2A0-E5CB-9749-7264-F9BDF789FE05}"/>
              </a:ext>
            </a:extLst>
          </p:cNvPr>
          <p:cNvSpPr txBox="1">
            <a:spLocks/>
          </p:cNvSpPr>
          <p:nvPr/>
        </p:nvSpPr>
        <p:spPr>
          <a:xfrm>
            <a:off x="357315" y="1184253"/>
            <a:ext cx="8332897" cy="517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</a:rPr>
              <a:t>Issue</a:t>
            </a:r>
            <a:r>
              <a:rPr lang="en-US" sz="2000" dirty="0">
                <a:solidFill>
                  <a:srgbClr val="004769"/>
                </a:solidFill>
              </a:rPr>
              <a:t>:  </a:t>
            </a:r>
          </a:p>
          <a:p>
            <a:pPr marL="76200" indent="0">
              <a:buFont typeface="Noto Sans Symbols"/>
              <a:buNone/>
            </a:pPr>
            <a:r>
              <a:rPr lang="en-US" sz="2000" dirty="0"/>
              <a:t>Temperature range along sample length during 200°C HT plateau &gt; 2°C.</a:t>
            </a:r>
          </a:p>
          <a:p>
            <a:pPr marL="914400" indent="0">
              <a:spcBef>
                <a:spcPts val="0"/>
              </a:spcBef>
              <a:buFont typeface="Noto Sans Symbols"/>
              <a:buNone/>
            </a:pPr>
            <a:r>
              <a:rPr lang="fr-FR" sz="1600" dirty="0"/>
              <a:t>210°C Plateau:  Range = 2.2 °C </a:t>
            </a:r>
          </a:p>
          <a:p>
            <a:pPr marL="914400" indent="0">
              <a:spcBef>
                <a:spcPts val="0"/>
              </a:spcBef>
              <a:buFont typeface="Noto Sans Symbols"/>
              <a:buNone/>
            </a:pPr>
            <a:r>
              <a:rPr lang="fr-FR" sz="1600" dirty="0"/>
              <a:t>400°C Plateau:  Range = </a:t>
            </a:r>
            <a:r>
              <a:rPr lang="fr-FR" sz="1600" dirty="0">
                <a:solidFill>
                  <a:srgbClr val="008000"/>
                </a:solidFill>
              </a:rPr>
              <a:t>0.8 °C</a:t>
            </a:r>
            <a:r>
              <a:rPr lang="fr-FR" sz="1600" dirty="0"/>
              <a:t> </a:t>
            </a:r>
            <a:r>
              <a:rPr lang="fr-FR" sz="1600" dirty="0">
                <a:sym typeface="Wingdings" panose="05000000000000000000" pitchFamily="2" charset="2"/>
              </a:rPr>
              <a:t> ok</a:t>
            </a:r>
            <a:endParaRPr lang="fr-FR" sz="1600" dirty="0"/>
          </a:p>
          <a:p>
            <a:pPr marL="914400" indent="0">
              <a:spcBef>
                <a:spcPts val="0"/>
              </a:spcBef>
              <a:buFont typeface="Noto Sans Symbols"/>
              <a:buNone/>
            </a:pPr>
            <a:r>
              <a:rPr lang="fr-FR" sz="1600" dirty="0"/>
              <a:t>665°C Plateau:  Range = </a:t>
            </a:r>
            <a:r>
              <a:rPr lang="fr-FR" sz="1600" dirty="0">
                <a:solidFill>
                  <a:srgbClr val="008000"/>
                </a:solidFill>
              </a:rPr>
              <a:t>1.7 °C </a:t>
            </a:r>
            <a:r>
              <a:rPr lang="fr-FR" sz="1600" dirty="0">
                <a:sym typeface="Wingdings" panose="05000000000000000000" pitchFamily="2" charset="2"/>
              </a:rPr>
              <a:t> ok</a:t>
            </a:r>
            <a:endParaRPr lang="en-US" sz="1600" dirty="0"/>
          </a:p>
          <a:p>
            <a:endParaRPr lang="en-US" sz="800" dirty="0"/>
          </a:p>
          <a:p>
            <a:pPr marL="76200" indent="0">
              <a:buFont typeface="Noto Sans Symbols"/>
              <a:buNone/>
            </a:pPr>
            <a:endParaRPr lang="en-US" sz="2000" u="sng" dirty="0">
              <a:solidFill>
                <a:srgbClr val="004769"/>
              </a:solidFill>
            </a:endParaRPr>
          </a:p>
          <a:p>
            <a:pPr marL="76200" indent="0"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</a:rPr>
              <a:t>Cause</a:t>
            </a:r>
            <a:r>
              <a:rPr lang="en-US" sz="2000" dirty="0">
                <a:solidFill>
                  <a:srgbClr val="004769"/>
                </a:solidFill>
              </a:rPr>
              <a:t>:  </a:t>
            </a:r>
            <a:r>
              <a:rPr lang="en-US" sz="2000" dirty="0"/>
              <a:t>Possible measurement error due to TC calibration temperatures</a:t>
            </a:r>
          </a:p>
          <a:p>
            <a:pPr lvl="1"/>
            <a:r>
              <a:rPr lang="en-US" dirty="0"/>
              <a:t>220°C too far outside the calibrated range  </a:t>
            </a:r>
            <a:r>
              <a:rPr lang="en-US" sz="2000" dirty="0"/>
              <a:t>(400C &amp; 665C)</a:t>
            </a:r>
            <a:endParaRPr lang="en-US" dirty="0"/>
          </a:p>
          <a:p>
            <a:endParaRPr lang="en-US" sz="800" dirty="0"/>
          </a:p>
          <a:p>
            <a:pPr marL="76200" indent="0">
              <a:buFont typeface="Noto Sans Symbols"/>
              <a:buNone/>
            </a:pPr>
            <a:endParaRPr lang="en-US" sz="2000" u="sng" dirty="0">
              <a:solidFill>
                <a:srgbClr val="004769"/>
              </a:solidFill>
            </a:endParaRPr>
          </a:p>
          <a:p>
            <a:pPr marL="76200" indent="0"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</a:rPr>
              <a:t>: </a:t>
            </a:r>
          </a:p>
          <a:p>
            <a:pPr marL="401638"/>
            <a:r>
              <a:rPr lang="en-US" sz="2000" dirty="0"/>
              <a:t>Quartz-encapsulated witness wire RRR within normal range</a:t>
            </a:r>
          </a:p>
          <a:p>
            <a:pPr marL="401638"/>
            <a:r>
              <a:rPr lang="en-US" sz="2000" dirty="0"/>
              <a:t>Average temperatures were on target: 209.5°C</a:t>
            </a:r>
          </a:p>
          <a:p>
            <a:pPr marL="401638"/>
            <a:r>
              <a:rPr lang="en-US" sz="2000" dirty="0"/>
              <a:t>210°C plateau is the least impactful to RRR</a:t>
            </a:r>
          </a:p>
          <a:p>
            <a:pPr lvl="1" indent="0">
              <a:spcBef>
                <a:spcPts val="0"/>
              </a:spcBef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7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9FE68DF1-30B7-9467-E818-C4DFEB007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67176E2C-5A49-9F43-D90F-E789DB01B2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QXFA-146 / P43OL1180:  Insulation Stains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F1681843-2912-D347-02FA-7D514016CF9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0E14E548-0A8F-5AE7-2B11-E008E63CAF5D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A4C7C389-0D64-4BAD-8F3B-0C447E3A2242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#12621 (3 of 5)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8431D50E-572C-527E-F111-AC7995F5A13F}"/>
              </a:ext>
            </a:extLst>
          </p:cNvPr>
          <p:cNvSpPr txBox="1"/>
          <p:nvPr/>
        </p:nvSpPr>
        <p:spPr>
          <a:xfrm>
            <a:off x="776271" y="1986464"/>
            <a:ext cx="7591457" cy="235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Oil staining at 47</a:t>
            </a:r>
            <a:r>
              <a:rPr lang="en-US" sz="2000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and 79</a:t>
            </a:r>
            <a:r>
              <a:rPr lang="en-US" sz="2000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meter from blue/red (tail) end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Believed to be caused by braiding vendor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</a:rPr>
              <a:t>Disposition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Accept. </a:t>
            </a:r>
            <a:r>
              <a:rPr lang="en-US" sz="2000" dirty="0">
                <a:solidFill>
                  <a:schemeClr val="accent5"/>
                </a:solidFill>
              </a:rPr>
              <a:t>Notified coiling for repair, if warranted.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48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rgbClr val="000000"/>
      </a:dk1>
      <a:lt1>
        <a:srgbClr val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1638</Words>
  <Application>Microsoft Office PowerPoint</Application>
  <PresentationFormat>On-screen Show (4:3)</PresentationFormat>
  <Paragraphs>231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Noto Sans Symbols</vt:lpstr>
      <vt:lpstr>Wingdings</vt:lpstr>
      <vt:lpstr>Thème Office</vt:lpstr>
      <vt:lpstr>MQXFA20   AUP 302.2.02 and 302.2.03 –  •  Strand Procurement &amp; Testing •  Cable Fabrication &amp; Testing </vt:lpstr>
      <vt:lpstr>Cable &amp; Coil Overview</vt:lpstr>
      <vt:lpstr>Cable QC Summary</vt:lpstr>
      <vt:lpstr>Cable 1125 (Coil 121) DR Detail:  0 DRs </vt:lpstr>
      <vt:lpstr>Cable 1121 (Coil 125) DR Detail:  0 DRs </vt:lpstr>
      <vt:lpstr>Cable 1180 (Coil 146) DR Detail: 5 DRs </vt:lpstr>
      <vt:lpstr>QXFA-146 / P43OL1180:  Ic Measurement</vt:lpstr>
      <vt:lpstr>QXFA-146 / P43OL1180:  RRR Heat Treat</vt:lpstr>
      <vt:lpstr>QXFA-146 / P43OL1180:  Insulation Stains</vt:lpstr>
      <vt:lpstr>QXFA-146 / P43OL1180:  Excess 4BR Lubricant</vt:lpstr>
      <vt:lpstr>QXFA-146 / P43OL1180:  Wire Damage</vt:lpstr>
      <vt:lpstr>Cable 1219 (Coil 254) DR Detail: 2 DRs </vt:lpstr>
      <vt:lpstr>QXFA-254 / P43OL1219:  Wire Diameter OOS</vt:lpstr>
      <vt:lpstr>QXFA-254 / P43OL1219: Wire Diameter OOS</vt:lpstr>
      <vt:lpstr>END      [Back-Up Slides Below]</vt:lpstr>
      <vt:lpstr>Cable 1172 (Coil 142) DR Detail:  7 DRs</vt:lpstr>
      <vt:lpstr>QXFA-142 / P43OL1172:  Ic Measurement</vt:lpstr>
      <vt:lpstr>QXFA-142 / P43OL1147:  RRR Heat Treat</vt:lpstr>
      <vt:lpstr>QXFA-142 / P43OL1172:  Insulation Verification OOS</vt:lpstr>
      <vt:lpstr>QXFA-142 / P43OL1172:  Insulation</vt:lpstr>
      <vt:lpstr>QXFA-142 / P43OL1172:  Insulation</vt:lpstr>
      <vt:lpstr>QXFA-142 / P43OL1172:  Insulation</vt:lpstr>
      <vt:lpstr>QXFA-142 / P43OL1172:  Cable Archive Length</vt:lpstr>
      <vt:lpstr>Strand Summary</vt:lpstr>
      <vt:lpstr>PowerPoint Presentation</vt:lpstr>
      <vt:lpstr>PowerPoint Presentation</vt:lpstr>
      <vt:lpstr>Strand Production Data - RRR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MQXFA18   AUP 302.2.02 and 302.2.03 –  •  Strand Procurement &amp; Testing •  Cable Fabrication &amp; Testing </dc:title>
  <dc:creator>André-Pierre OLIVIER</dc:creator>
  <cp:lastModifiedBy>Michael  Naus</cp:lastModifiedBy>
  <cp:revision>79</cp:revision>
  <dcterms:created xsi:type="dcterms:W3CDTF">2016-03-23T12:58:39Z</dcterms:created>
  <dcterms:modified xsi:type="dcterms:W3CDTF">2024-12-12T15:54:34Z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