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16"/>
  </p:notesMasterIdLst>
  <p:handoutMasterIdLst>
    <p:handoutMasterId r:id="rId17"/>
  </p:handoutMasterIdLst>
  <p:sldIdLst>
    <p:sldId id="294" r:id="rId2"/>
    <p:sldId id="300" r:id="rId3"/>
    <p:sldId id="307" r:id="rId4"/>
    <p:sldId id="337" r:id="rId5"/>
    <p:sldId id="306" r:id="rId6"/>
    <p:sldId id="336" r:id="rId7"/>
    <p:sldId id="342" r:id="rId8"/>
    <p:sldId id="356" r:id="rId9"/>
    <p:sldId id="357" r:id="rId10"/>
    <p:sldId id="343" r:id="rId11"/>
    <p:sldId id="349" r:id="rId12"/>
    <p:sldId id="353" r:id="rId13"/>
    <p:sldId id="354" r:id="rId14"/>
    <p:sldId id="355" r:id="rId1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B4B7B0"/>
    <a:srgbClr val="A7A6A2"/>
    <a:srgbClr val="00FF00"/>
    <a:srgbClr val="000000"/>
    <a:srgbClr val="505050"/>
    <a:srgbClr val="FFFF00"/>
    <a:srgbClr val="97D7EB"/>
    <a:srgbClr val="98D7EA"/>
    <a:srgbClr val="98D7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3"/>
  </p:normalViewPr>
  <p:slideViewPr>
    <p:cSldViewPr snapToGrid="0" snapToObjects="1" showGuides="1">
      <p:cViewPr varScale="1">
        <p:scale>
          <a:sx n="143" d="100"/>
          <a:sy n="143" d="100"/>
        </p:scale>
        <p:origin x="642" y="108"/>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L. Prost      |      BGM Corona Testing Micro-workshop  |  Introduction</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 Prost      |      BGM Corona Testing Micro-workshop  |  Introduction</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L. Prost      |      BGM Corona Testing Micro-workshop  |  Introduction</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L. Prost      |      BGM Corona Testing Micro-workshop  |  Introduction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 Prost      |      BGM Corona Testing Micro-workshop  |  Introduction</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 Prost      |      BGM Corona Testing Micro-workshop  |  Introduction</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L. Prost      |      BGM Corona Testing Micro-workshop  |  Introduction</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Lionel Prost	</a:t>
            </a:r>
          </a:p>
          <a:p>
            <a:r>
              <a:rPr lang="en-US" dirty="0"/>
              <a:t>Booster Gradient Magnet Corona Testing Micro-Workshop</a:t>
            </a:r>
          </a:p>
          <a:p>
            <a:r>
              <a:rPr lang="en-US" sz="1400" dirty="0"/>
              <a:t>Tuesday, December 10, 2024</a:t>
            </a:r>
          </a:p>
        </p:txBody>
      </p:sp>
      <p:sp>
        <p:nvSpPr>
          <p:cNvPr id="3" name="Text Placeholder 2"/>
          <p:cNvSpPr>
            <a:spLocks noGrp="1"/>
          </p:cNvSpPr>
          <p:nvPr>
            <p:ph type="body" sz="quarter" idx="11"/>
          </p:nvPr>
        </p:nvSpPr>
        <p:spPr/>
        <p:txBody>
          <a:bodyPr>
            <a:noAutofit/>
          </a:bodyPr>
          <a:lstStyle/>
          <a:p>
            <a:r>
              <a:rPr lang="en-US" sz="3200" dirty="0"/>
              <a:t>Introduction</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FBA81-7E8B-94D0-DB40-715AC8534996}"/>
              </a:ext>
            </a:extLst>
          </p:cNvPr>
          <p:cNvSpPr>
            <a:spLocks noGrp="1"/>
          </p:cNvSpPr>
          <p:nvPr>
            <p:ph idx="1"/>
          </p:nvPr>
        </p:nvSpPr>
        <p:spPr>
          <a:xfrm>
            <a:off x="228603" y="721990"/>
            <a:ext cx="8672513" cy="3983500"/>
          </a:xfrm>
        </p:spPr>
        <p:txBody>
          <a:bodyPr/>
          <a:lstStyle/>
          <a:p>
            <a:pPr marL="342900" marR="1371600" lvl="0" indent="-342900" fontAlgn="auto" hangingPunct="1">
              <a:lnSpc>
                <a:spcPct val="110000"/>
              </a:lnSpc>
              <a:spcBef>
                <a:spcPts val="600"/>
              </a:spcBef>
              <a:spcAft>
                <a:spcPts val="0"/>
              </a:spcAft>
              <a:buClr>
                <a:srgbClr val="4F81BD"/>
              </a:buClr>
              <a:buSzPts val="1400"/>
              <a:buFont typeface="+mj-lt"/>
              <a:buAutoNum type="romanUcPeriod"/>
            </a:pPr>
            <a:r>
              <a:rPr lang="en-US" b="1" dirty="0">
                <a:solidFill>
                  <a:srgbClr val="004C97"/>
                </a:solidFill>
                <a:effectLst/>
                <a:latin typeface="Helvetica" panose="020B0604020202020204" pitchFamily="34" charset="0"/>
                <a:ea typeface="MS Gothic" panose="020B0609070205080204" pitchFamily="49" charset="-128"/>
              </a:rPr>
              <a:t>Introduction</a:t>
            </a:r>
            <a:endParaRPr lang="en-US" sz="1400" b="1" dirty="0">
              <a:solidFill>
                <a:srgbClr val="004C97"/>
              </a:solidFill>
              <a:effectLst/>
              <a:latin typeface="Helvetica" panose="020B0604020202020204" pitchFamily="34" charset="0"/>
              <a:ea typeface="MS Gothic" panose="020B0609070205080204" pitchFamily="49" charset="-128"/>
            </a:endParaRPr>
          </a:p>
          <a:p>
            <a:pPr marL="342900" marR="1371600" lvl="0" indent="-342900" fontAlgn="auto" hangingPunct="1">
              <a:lnSpc>
                <a:spcPct val="110000"/>
              </a:lnSpc>
              <a:spcBef>
                <a:spcPts val="600"/>
              </a:spcBef>
              <a:spcAft>
                <a:spcPts val="0"/>
              </a:spcAft>
              <a:buClr>
                <a:srgbClr val="4F81BD"/>
              </a:buClr>
              <a:buSzPts val="1400"/>
              <a:buFont typeface="+mj-lt"/>
              <a:buAutoNum type="romanUcPeriod"/>
            </a:pPr>
            <a:r>
              <a:rPr lang="en-US" b="1" dirty="0">
                <a:solidFill>
                  <a:srgbClr val="004C97"/>
                </a:solidFill>
                <a:effectLst/>
                <a:latin typeface="Helvetica" panose="020B0604020202020204" pitchFamily="34" charset="0"/>
                <a:ea typeface="MS Gothic" panose="020B0609070205080204" pitchFamily="49" charset="-128"/>
              </a:rPr>
              <a:t>Booster Gradient Magnets (BGM) modeling (Mohammad)</a:t>
            </a:r>
            <a:endParaRPr lang="en-US" sz="1400" b="1" dirty="0">
              <a:solidFill>
                <a:srgbClr val="004C97"/>
              </a:solidFill>
              <a:effectLst/>
              <a:latin typeface="Helvetica" panose="020B0604020202020204" pitchFamily="34" charset="0"/>
              <a:ea typeface="MS Gothic" panose="020B0609070205080204" pitchFamily="49" charset="-128"/>
            </a:endParaRPr>
          </a:p>
          <a:p>
            <a:pPr marL="742950" marR="1371600" lvl="1" indent="-285750">
              <a:spcBef>
                <a:spcPts val="200"/>
              </a:spcBef>
              <a:buFont typeface="+mj-lt"/>
              <a:buAutoNum type="alphaLcPeriod"/>
              <a:tabLst>
                <a:tab pos="1088390" algn="l"/>
                <a:tab pos="457200" algn="l"/>
              </a:tabLst>
            </a:pPr>
            <a:r>
              <a:rPr lang="en-US" b="1" dirty="0">
                <a:solidFill>
                  <a:srgbClr val="4F81BD"/>
                </a:solidFill>
                <a:effectLst/>
                <a:latin typeface="Helvetica" panose="020B0604020202020204" pitchFamily="34" charset="0"/>
                <a:ea typeface="MS Gothic" panose="020B0609070205080204" pitchFamily="49" charset="-128"/>
              </a:rPr>
              <a:t>Single BGM girder electrical model</a:t>
            </a:r>
          </a:p>
          <a:p>
            <a:pPr marL="742950" marR="0" lvl="1" indent="-285750">
              <a:spcBef>
                <a:spcPts val="200"/>
              </a:spcBef>
              <a:spcAft>
                <a:spcPts val="0"/>
              </a:spcAft>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Single girder electrical simulations and comparison with measurements at 15 Hz</a:t>
            </a:r>
          </a:p>
          <a:p>
            <a:pPr marL="742950" marR="0" lvl="1" indent="-285750">
              <a:spcBef>
                <a:spcPts val="200"/>
              </a:spcBef>
              <a:spcAft>
                <a:spcPts val="0"/>
              </a:spcAft>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Full ring electrical simulations at 15 Hz</a:t>
            </a:r>
          </a:p>
          <a:p>
            <a:pPr marL="742950" marR="0" lvl="1" indent="-285750">
              <a:spcBef>
                <a:spcPts val="200"/>
              </a:spcBef>
              <a:spcAft>
                <a:spcPts val="0"/>
              </a:spcAft>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Full ring electrical simulations at 20 Hz</a:t>
            </a:r>
          </a:p>
          <a:p>
            <a:pPr marL="742950" marR="0" lvl="1" indent="-285750">
              <a:spcBef>
                <a:spcPts val="200"/>
              </a:spcBef>
              <a:spcAft>
                <a:spcPts val="0"/>
              </a:spcAft>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Key parameters to take away from these simulations</a:t>
            </a:r>
          </a:p>
          <a:p>
            <a:pPr marL="342900" marR="1371600" indent="-342900" fontAlgn="auto">
              <a:lnSpc>
                <a:spcPct val="110000"/>
              </a:lnSpc>
              <a:spcBef>
                <a:spcPts val="600"/>
              </a:spcBef>
              <a:spcAft>
                <a:spcPts val="0"/>
              </a:spcAft>
              <a:buClr>
                <a:srgbClr val="4F81BD"/>
              </a:buClr>
              <a:buSzPts val="1400"/>
              <a:buFont typeface="+mj-lt"/>
              <a:buAutoNum type="romanUcPeriod"/>
            </a:pPr>
            <a:r>
              <a:rPr lang="en-US" b="1" dirty="0">
                <a:solidFill>
                  <a:srgbClr val="004C97"/>
                </a:solidFill>
                <a:effectLst/>
                <a:latin typeface="Helvetica" panose="020B0604020202020204" pitchFamily="34" charset="0"/>
                <a:ea typeface="MS Gothic" panose="020B0609070205080204" pitchFamily="49" charset="-128"/>
              </a:rPr>
              <a:t>Impact of Partial Discharge (PD) in Magnets (D. Harding)</a:t>
            </a:r>
            <a:endParaRPr lang="en-US" sz="1400" b="1" dirty="0">
              <a:solidFill>
                <a:srgbClr val="004C97"/>
              </a:solidFill>
              <a:effectLst/>
              <a:latin typeface="Helvetica" panose="020B0604020202020204" pitchFamily="34" charset="0"/>
              <a:ea typeface="MS Gothic" panose="020B0609070205080204" pitchFamily="49" charset="-128"/>
            </a:endParaRPr>
          </a:p>
          <a:p>
            <a:pPr marL="342900" marR="1371600" lvl="0" indent="-342900" fontAlgn="auto" hangingPunct="1">
              <a:lnSpc>
                <a:spcPct val="110000"/>
              </a:lnSpc>
              <a:spcBef>
                <a:spcPts val="600"/>
              </a:spcBef>
              <a:spcAft>
                <a:spcPts val="0"/>
              </a:spcAft>
              <a:buClr>
                <a:srgbClr val="4F81BD"/>
              </a:buClr>
              <a:buSzPts val="1400"/>
              <a:buFont typeface="+mj-lt"/>
              <a:buAutoNum type="romanUcPeriod"/>
            </a:pPr>
            <a:r>
              <a:rPr lang="en-US" b="1" dirty="0">
                <a:solidFill>
                  <a:srgbClr val="004C97"/>
                </a:solidFill>
                <a:effectLst/>
                <a:latin typeface="Helvetica" panose="020B0604020202020204" pitchFamily="34" charset="0"/>
                <a:ea typeface="MS Gothic" panose="020B0609070205080204" pitchFamily="49" charset="-128"/>
              </a:rPr>
              <a:t>Booster gradient magnets corona testing (Kent/Jeff)</a:t>
            </a:r>
            <a:endParaRPr lang="en-US" sz="1400" b="1" dirty="0">
              <a:solidFill>
                <a:srgbClr val="004C97"/>
              </a:solidFill>
              <a:effectLst/>
              <a:latin typeface="Helvetica" panose="020B0604020202020204" pitchFamily="34" charset="0"/>
              <a:ea typeface="MS Gothic" panose="020B0609070205080204" pitchFamily="49" charset="-128"/>
            </a:endParaRPr>
          </a:p>
          <a:p>
            <a:pPr marL="742950" marR="1371600" lvl="1" indent="-285750">
              <a:spcBef>
                <a:spcPts val="200"/>
              </a:spcBef>
              <a:buFont typeface="+mj-lt"/>
              <a:buAutoNum type="alphaLcPeriod"/>
              <a:tabLst>
                <a:tab pos="1088390" algn="l"/>
                <a:tab pos="457200" algn="l"/>
              </a:tabLst>
            </a:pPr>
            <a:r>
              <a:rPr lang="en-US" b="1" dirty="0">
                <a:solidFill>
                  <a:srgbClr val="4F81BD"/>
                </a:solidFill>
                <a:effectLst/>
                <a:latin typeface="Helvetica" panose="020B0604020202020204" pitchFamily="34" charset="0"/>
                <a:ea typeface="MS Gothic" panose="020B0609070205080204" pitchFamily="49" charset="-128"/>
              </a:rPr>
              <a:t>Measurements setup</a:t>
            </a:r>
          </a:p>
          <a:p>
            <a:pPr marL="742950" marR="0" lvl="1" indent="-285750">
              <a:spcBef>
                <a:spcPts val="200"/>
              </a:spcBef>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Measurement data definitions</a:t>
            </a:r>
          </a:p>
          <a:p>
            <a:pPr marL="742950" marR="0" lvl="1" indent="-285750">
              <a:spcBef>
                <a:spcPts val="200"/>
              </a:spcBef>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Measurement results</a:t>
            </a:r>
          </a:p>
          <a:p>
            <a:pPr marL="342900" marR="1371600" lvl="0" indent="-342900" fontAlgn="auto" hangingPunct="1">
              <a:spcBef>
                <a:spcPts val="600"/>
              </a:spcBef>
              <a:spcAft>
                <a:spcPts val="0"/>
              </a:spcAft>
              <a:buClr>
                <a:srgbClr val="4F81BD"/>
              </a:buClr>
              <a:buSzPts val="1400"/>
              <a:buFont typeface="+mj-lt"/>
              <a:buAutoNum type="romanUcPeriod"/>
            </a:pPr>
            <a:r>
              <a:rPr lang="en-US" b="1" dirty="0">
                <a:solidFill>
                  <a:srgbClr val="004C97"/>
                </a:solidFill>
                <a:effectLst/>
                <a:latin typeface="Helvetica" panose="020B0604020202020204" pitchFamily="34" charset="0"/>
                <a:ea typeface="MS Gothic" panose="020B0609070205080204" pitchFamily="49" charset="-128"/>
              </a:rPr>
              <a:t>Discussion</a:t>
            </a:r>
            <a:endParaRPr lang="en-US" sz="1400" b="1" dirty="0">
              <a:solidFill>
                <a:srgbClr val="004C97"/>
              </a:solidFill>
              <a:effectLst/>
              <a:latin typeface="Helvetica" panose="020B0604020202020204" pitchFamily="34" charset="0"/>
              <a:ea typeface="MS Gothic" panose="020B0609070205080204" pitchFamily="49" charset="-128"/>
            </a:endParaRPr>
          </a:p>
          <a:p>
            <a:pPr marL="742950" marR="0" lvl="1" indent="-285750">
              <a:spcBef>
                <a:spcPts val="200"/>
              </a:spcBef>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Significance of the results</a:t>
            </a:r>
          </a:p>
          <a:p>
            <a:pPr marL="742950" marR="0" lvl="1" indent="-285750">
              <a:spcBef>
                <a:spcPts val="200"/>
              </a:spcBef>
              <a:buFont typeface="+mj-lt"/>
              <a:buAutoNum type="alphaLcPeriod"/>
              <a:tabLst>
                <a:tab pos="1088390" algn="l"/>
              </a:tabLst>
            </a:pPr>
            <a:r>
              <a:rPr lang="en-US" b="1" dirty="0">
                <a:solidFill>
                  <a:srgbClr val="4F81BD"/>
                </a:solidFill>
                <a:effectLst/>
                <a:latin typeface="Helvetica" panose="020B0604020202020204" pitchFamily="34" charset="0"/>
                <a:ea typeface="MS Gothic" panose="020B0609070205080204" pitchFamily="49" charset="-128"/>
              </a:rPr>
              <a:t>What should we do next?</a:t>
            </a:r>
          </a:p>
        </p:txBody>
      </p:sp>
      <p:sp>
        <p:nvSpPr>
          <p:cNvPr id="3" name="Title 2">
            <a:extLst>
              <a:ext uri="{FF2B5EF4-FFF2-40B4-BE49-F238E27FC236}">
                <a16:creationId xmlns:a16="http://schemas.microsoft.com/office/drawing/2014/main" id="{15A8F798-5B51-977D-EF14-74D11E340166}"/>
              </a:ext>
            </a:extLst>
          </p:cNvPr>
          <p:cNvSpPr>
            <a:spLocks noGrp="1"/>
          </p:cNvSpPr>
          <p:nvPr>
            <p:ph type="title"/>
          </p:nvPr>
        </p:nvSpPr>
        <p:spPr/>
        <p:txBody>
          <a:bodyPr/>
          <a:lstStyle/>
          <a:p>
            <a:r>
              <a:rPr lang="en-US" dirty="0"/>
              <a:t>Agenda</a:t>
            </a:r>
          </a:p>
        </p:txBody>
      </p:sp>
      <p:sp>
        <p:nvSpPr>
          <p:cNvPr id="4" name="Footer Placeholder 3">
            <a:extLst>
              <a:ext uri="{FF2B5EF4-FFF2-40B4-BE49-F238E27FC236}">
                <a16:creationId xmlns:a16="http://schemas.microsoft.com/office/drawing/2014/main" id="{69C26364-40A3-F2AE-1282-4CFDFC7866D8}"/>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DA1F70EA-55C0-64B7-C9A7-288FEE8D23FF}"/>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27733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5A45C5-D7CD-801C-581C-018E1C1BD5AE}"/>
              </a:ext>
            </a:extLst>
          </p:cNvPr>
          <p:cNvSpPr>
            <a:spLocks noGrp="1"/>
          </p:cNvSpPr>
          <p:nvPr>
            <p:ph type="title"/>
          </p:nvPr>
        </p:nvSpPr>
        <p:spPr>
          <a:xfrm>
            <a:off x="228600" y="2304615"/>
            <a:ext cx="8686800" cy="320908"/>
          </a:xfrm>
        </p:spPr>
        <p:txBody>
          <a:bodyPr/>
          <a:lstStyle/>
          <a:p>
            <a:pPr algn="ctr"/>
            <a:r>
              <a:rPr lang="en-US" dirty="0"/>
              <a:t>Additional information</a:t>
            </a:r>
          </a:p>
        </p:txBody>
      </p:sp>
      <p:sp>
        <p:nvSpPr>
          <p:cNvPr id="4" name="Footer Placeholder 3">
            <a:extLst>
              <a:ext uri="{FF2B5EF4-FFF2-40B4-BE49-F238E27FC236}">
                <a16:creationId xmlns:a16="http://schemas.microsoft.com/office/drawing/2014/main" id="{78894E90-2E76-1854-6CE7-5B005445CA30}"/>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57EDD0A3-3AE5-2A52-E893-00508D67824F}"/>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119752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F33367-5523-85AC-C62C-572BE6D0AD9D}"/>
              </a:ext>
            </a:extLst>
          </p:cNvPr>
          <p:cNvSpPr>
            <a:spLocks noGrp="1"/>
          </p:cNvSpPr>
          <p:nvPr>
            <p:ph idx="1"/>
          </p:nvPr>
        </p:nvSpPr>
        <p:spPr/>
        <p:txBody>
          <a:bodyPr/>
          <a:lstStyle/>
          <a:p>
            <a:pPr>
              <a:spcBef>
                <a:spcPts val="0"/>
              </a:spcBef>
            </a:pPr>
            <a:r>
              <a:rPr lang="en-US" dirty="0"/>
              <a:t>Partial discharge (PD) testing is a </a:t>
            </a:r>
            <a:r>
              <a:rPr lang="en-US" dirty="0">
                <a:highlight>
                  <a:srgbClr val="FFFF00"/>
                </a:highlight>
              </a:rPr>
              <a:t>non-destructive</a:t>
            </a:r>
            <a:r>
              <a:rPr lang="en-US" dirty="0"/>
              <a:t>, </a:t>
            </a:r>
            <a:r>
              <a:rPr lang="en-US" dirty="0">
                <a:highlight>
                  <a:srgbClr val="FFFF00"/>
                </a:highlight>
              </a:rPr>
              <a:t>non-invasive</a:t>
            </a:r>
            <a:r>
              <a:rPr lang="en-US" dirty="0"/>
              <a:t> way to </a:t>
            </a:r>
            <a:r>
              <a:rPr lang="en-US" dirty="0">
                <a:highlight>
                  <a:srgbClr val="FFFF00"/>
                </a:highlight>
              </a:rPr>
              <a:t>assess the health of electrical insulation</a:t>
            </a:r>
            <a:r>
              <a:rPr lang="en-US" dirty="0"/>
              <a:t>. It's used to identify and analyze partial discharges, which are localized electrical discharges that can occur when part of an insulation system fails to withstand an electrical field. PD testing can help determine the condition of electrical assets, such as transformers, and can help identify areas that need maintenance: </a:t>
            </a:r>
          </a:p>
          <a:p>
            <a:pPr lvl="1">
              <a:spcBef>
                <a:spcPts val="0"/>
              </a:spcBef>
            </a:pPr>
            <a:r>
              <a:rPr lang="en-US" b="1" dirty="0"/>
              <a:t>Detecting early signs</a:t>
            </a:r>
          </a:p>
          <a:p>
            <a:pPr lvl="2">
              <a:spcBef>
                <a:spcPts val="0"/>
              </a:spcBef>
            </a:pPr>
            <a:r>
              <a:rPr lang="en-US" sz="1200" dirty="0"/>
              <a:t>PD testing can detect partial discharges in their early stages, allowing for more effective planning of maintenance and other diagnostic measurements </a:t>
            </a:r>
          </a:p>
          <a:p>
            <a:pPr lvl="1">
              <a:spcBef>
                <a:spcPts val="0"/>
              </a:spcBef>
            </a:pPr>
            <a:r>
              <a:rPr lang="en-US" b="1" dirty="0"/>
              <a:t>Evaluating insulation</a:t>
            </a:r>
          </a:p>
          <a:p>
            <a:pPr lvl="2">
              <a:spcBef>
                <a:spcPts val="0"/>
              </a:spcBef>
            </a:pPr>
            <a:r>
              <a:rPr lang="en-US" sz="1200" dirty="0"/>
              <a:t>PD testing can help determine how well insulation can withstand repetitive peak voltages, and can help define a component's voltage rating </a:t>
            </a:r>
          </a:p>
          <a:p>
            <a:pPr lvl="1">
              <a:spcBef>
                <a:spcPts val="0"/>
              </a:spcBef>
            </a:pPr>
            <a:r>
              <a:rPr lang="en-US" b="1" dirty="0"/>
              <a:t>Ensuring uptime</a:t>
            </a:r>
          </a:p>
          <a:p>
            <a:pPr lvl="2">
              <a:spcBef>
                <a:spcPts val="0"/>
              </a:spcBef>
            </a:pPr>
            <a:r>
              <a:rPr lang="en-US" sz="1200" dirty="0"/>
              <a:t>PD testing can help ensure maximum uptime for electrical assets </a:t>
            </a:r>
          </a:p>
          <a:p>
            <a:pPr lvl="1">
              <a:spcBef>
                <a:spcPts val="0"/>
              </a:spcBef>
            </a:pPr>
            <a:r>
              <a:rPr lang="en-US" b="1" dirty="0"/>
              <a:t>Targeting maintenance</a:t>
            </a:r>
          </a:p>
          <a:p>
            <a:pPr lvl="2">
              <a:spcBef>
                <a:spcPts val="0"/>
              </a:spcBef>
            </a:pPr>
            <a:r>
              <a:rPr lang="en-US" sz="1200" dirty="0"/>
              <a:t>PD testing can provide information to help target maintenance resources to areas that need the most attention </a:t>
            </a:r>
          </a:p>
          <a:p>
            <a:pPr>
              <a:spcBef>
                <a:spcPts val="0"/>
              </a:spcBef>
            </a:pPr>
            <a:r>
              <a:rPr lang="en-US" dirty="0"/>
              <a:t>PD testing uses specialized sensors and monitoring systems to capture and analyze the signals generated by partial discharges.</a:t>
            </a:r>
          </a:p>
        </p:txBody>
      </p:sp>
      <p:sp>
        <p:nvSpPr>
          <p:cNvPr id="3" name="Title 2">
            <a:extLst>
              <a:ext uri="{FF2B5EF4-FFF2-40B4-BE49-F238E27FC236}">
                <a16:creationId xmlns:a16="http://schemas.microsoft.com/office/drawing/2014/main" id="{62DA1AD7-5AC9-B0D5-DCD7-C5F1A888BD10}"/>
              </a:ext>
            </a:extLst>
          </p:cNvPr>
          <p:cNvSpPr>
            <a:spLocks noGrp="1"/>
          </p:cNvSpPr>
          <p:nvPr>
            <p:ph type="title"/>
          </p:nvPr>
        </p:nvSpPr>
        <p:spPr/>
        <p:txBody>
          <a:bodyPr/>
          <a:lstStyle/>
          <a:p>
            <a:r>
              <a:rPr lang="en-US" dirty="0"/>
              <a:t>Partial discharge (PD) testing </a:t>
            </a:r>
            <a:r>
              <a:rPr lang="en-US" i="1" dirty="0"/>
              <a:t>according to Generative AI (Google’s)</a:t>
            </a:r>
          </a:p>
        </p:txBody>
      </p:sp>
      <p:sp>
        <p:nvSpPr>
          <p:cNvPr id="4" name="Footer Placeholder 3">
            <a:extLst>
              <a:ext uri="{FF2B5EF4-FFF2-40B4-BE49-F238E27FC236}">
                <a16:creationId xmlns:a16="http://schemas.microsoft.com/office/drawing/2014/main" id="{6AACACD6-BFE5-5F27-FCF2-6A90F74F2DB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19678FC3-7541-E145-EB3E-84E387D9D3F0}"/>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026" name="Picture 2" descr="Return Arrow Images – Browse 51,293 ...">
            <a:hlinkClick r:id="rId2" action="ppaction://hlinksldjump"/>
            <a:extLst>
              <a:ext uri="{FF2B5EF4-FFF2-40B4-BE49-F238E27FC236}">
                <a16:creationId xmlns:a16="http://schemas.microsoft.com/office/drawing/2014/main" id="{F924C882-352F-9C39-3FF9-11D843744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23" t="11857" r="13907" b="9335"/>
          <a:stretch/>
        </p:blipFill>
        <p:spPr bwMode="auto">
          <a:xfrm>
            <a:off x="8682158" y="4414836"/>
            <a:ext cx="199590" cy="21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3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E331D-FC6A-F549-3BBF-76C264FE4531}"/>
              </a:ext>
            </a:extLst>
          </p:cNvPr>
          <p:cNvSpPr>
            <a:spLocks noGrp="1"/>
          </p:cNvSpPr>
          <p:nvPr>
            <p:ph idx="1"/>
          </p:nvPr>
        </p:nvSpPr>
        <p:spPr>
          <a:xfrm>
            <a:off x="228603" y="728664"/>
            <a:ext cx="8672513" cy="3903406"/>
          </a:xfrm>
        </p:spPr>
        <p:txBody>
          <a:bodyPr/>
          <a:lstStyle/>
          <a:p>
            <a:pPr>
              <a:spcBef>
                <a:spcPts val="0"/>
              </a:spcBef>
            </a:pPr>
            <a:r>
              <a:rPr lang="en-US" dirty="0"/>
              <a:t>Partial discharge testing in accelerator magnets is </a:t>
            </a:r>
            <a:r>
              <a:rPr lang="en-US" dirty="0">
                <a:highlight>
                  <a:srgbClr val="FFFF00"/>
                </a:highlight>
              </a:rPr>
              <a:t>a method used to assess the health of the insulation within the magnet coils by detecting and measuring small localized discharges that occur in areas of insulation weakness</a:t>
            </a:r>
            <a:r>
              <a:rPr lang="en-US" dirty="0"/>
              <a:t>, allowing for early identification of potential problems before they lead to catastrophic failure within the magnet system; essentially, it's a preventative maintenance technique to monitor the integrity of the insulation in high-voltage accelerator magnets. </a:t>
            </a:r>
          </a:p>
          <a:p>
            <a:pPr>
              <a:spcBef>
                <a:spcPts val="0"/>
              </a:spcBef>
            </a:pPr>
            <a:endParaRPr lang="en-US" dirty="0"/>
          </a:p>
          <a:p>
            <a:pPr>
              <a:spcBef>
                <a:spcPts val="0"/>
              </a:spcBef>
            </a:pPr>
            <a:r>
              <a:rPr lang="en-US" dirty="0"/>
              <a:t>Key points about partial discharge testing in accelerator magnets:</a:t>
            </a:r>
          </a:p>
          <a:p>
            <a:pPr lvl="1">
              <a:spcBef>
                <a:spcPts val="0"/>
              </a:spcBef>
            </a:pPr>
            <a:r>
              <a:rPr lang="en-US" b="1" dirty="0"/>
              <a:t>What it detects:</a:t>
            </a:r>
          </a:p>
          <a:p>
            <a:pPr lvl="2">
              <a:spcBef>
                <a:spcPts val="0"/>
              </a:spcBef>
            </a:pPr>
            <a:r>
              <a:rPr lang="en-US" dirty="0"/>
              <a:t>Tiny electrical discharges that happen in voids or defects within the insulation of the magnet coils, which can be caused by manufacturing flaws, contamination, aging, or mechanical stress. </a:t>
            </a:r>
          </a:p>
          <a:p>
            <a:pPr lvl="1">
              <a:spcBef>
                <a:spcPts val="0"/>
              </a:spcBef>
            </a:pPr>
            <a:r>
              <a:rPr lang="en-US" b="1" dirty="0"/>
              <a:t>Why it's important:</a:t>
            </a:r>
          </a:p>
          <a:p>
            <a:pPr lvl="2">
              <a:spcBef>
                <a:spcPts val="0"/>
              </a:spcBef>
            </a:pPr>
            <a:r>
              <a:rPr lang="en-US" dirty="0"/>
              <a:t>Early detection of partial discharges can help prevent major breakdowns in the magnet system, which can lead to costly repairs and downtime in accelerator operations. </a:t>
            </a:r>
          </a:p>
          <a:p>
            <a:pPr lvl="1">
              <a:spcBef>
                <a:spcPts val="0"/>
              </a:spcBef>
            </a:pPr>
            <a:r>
              <a:rPr lang="en-US" b="1" dirty="0"/>
              <a:t>How it works:</a:t>
            </a:r>
          </a:p>
          <a:p>
            <a:pPr lvl="2">
              <a:spcBef>
                <a:spcPts val="0"/>
              </a:spcBef>
            </a:pPr>
            <a:r>
              <a:rPr lang="en-US" u="sng" dirty="0"/>
              <a:t>Applying high voltage</a:t>
            </a:r>
            <a:r>
              <a:rPr lang="en-US" dirty="0"/>
              <a:t>: A controlled high voltage is applied to the magnet coils while monitoring for partial discharge signals. </a:t>
            </a:r>
          </a:p>
        </p:txBody>
      </p:sp>
      <p:sp>
        <p:nvSpPr>
          <p:cNvPr id="3" name="Title 2">
            <a:extLst>
              <a:ext uri="{FF2B5EF4-FFF2-40B4-BE49-F238E27FC236}">
                <a16:creationId xmlns:a16="http://schemas.microsoft.com/office/drawing/2014/main" id="{4162EDAC-F3B5-DAC8-70D5-F12DD635A7CF}"/>
              </a:ext>
            </a:extLst>
          </p:cNvPr>
          <p:cNvSpPr>
            <a:spLocks noGrp="1"/>
          </p:cNvSpPr>
          <p:nvPr>
            <p:ph type="title"/>
          </p:nvPr>
        </p:nvSpPr>
        <p:spPr>
          <a:xfrm>
            <a:off x="228600" y="188814"/>
            <a:ext cx="8686800" cy="539850"/>
          </a:xfrm>
        </p:spPr>
        <p:txBody>
          <a:bodyPr/>
          <a:lstStyle/>
          <a:p>
            <a:r>
              <a:rPr lang="en-US" dirty="0"/>
              <a:t>Partial discharge (PD) testing in accelerator magnets </a:t>
            </a:r>
            <a:r>
              <a:rPr lang="en-US" i="1" dirty="0"/>
              <a:t>according to Generative AI (Google’s)</a:t>
            </a:r>
            <a:endParaRPr lang="en-US" dirty="0"/>
          </a:p>
        </p:txBody>
      </p:sp>
      <p:sp>
        <p:nvSpPr>
          <p:cNvPr id="4" name="Footer Placeholder 3">
            <a:extLst>
              <a:ext uri="{FF2B5EF4-FFF2-40B4-BE49-F238E27FC236}">
                <a16:creationId xmlns:a16="http://schemas.microsoft.com/office/drawing/2014/main" id="{4E8AD98A-CB5D-0247-102B-1F38CD413305}"/>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A810EA13-109C-7C9C-4D16-89114142B87A}"/>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6" name="Picture 2" descr="Return Arrow Images – Browse 51,293 ...">
            <a:hlinkClick r:id="rId2" action="ppaction://hlinksldjump"/>
            <a:extLst>
              <a:ext uri="{FF2B5EF4-FFF2-40B4-BE49-F238E27FC236}">
                <a16:creationId xmlns:a16="http://schemas.microsoft.com/office/drawing/2014/main" id="{55E78321-35E6-E60B-D0E3-C2C26BEA5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23" t="11857" r="13907" b="9335"/>
          <a:stretch/>
        </p:blipFill>
        <p:spPr bwMode="auto">
          <a:xfrm>
            <a:off x="8682158" y="4414836"/>
            <a:ext cx="199590" cy="21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4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3E698-D348-8F3F-DACA-66244F2360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A3008-DE54-695D-97E0-E282F11ECF39}"/>
              </a:ext>
            </a:extLst>
          </p:cNvPr>
          <p:cNvSpPr>
            <a:spLocks noGrp="1"/>
          </p:cNvSpPr>
          <p:nvPr>
            <p:ph idx="1"/>
          </p:nvPr>
        </p:nvSpPr>
        <p:spPr>
          <a:xfrm>
            <a:off x="228603" y="728664"/>
            <a:ext cx="8672513" cy="3930104"/>
          </a:xfrm>
        </p:spPr>
        <p:txBody>
          <a:bodyPr/>
          <a:lstStyle/>
          <a:p>
            <a:pPr lvl="1">
              <a:spcBef>
                <a:spcPts val="0"/>
              </a:spcBef>
            </a:pPr>
            <a:r>
              <a:rPr lang="en-US" b="1" dirty="0"/>
              <a:t>How it works</a:t>
            </a:r>
            <a:r>
              <a:rPr lang="en-US" dirty="0"/>
              <a:t>:</a:t>
            </a:r>
          </a:p>
          <a:p>
            <a:pPr lvl="2">
              <a:spcBef>
                <a:spcPts val="0"/>
              </a:spcBef>
            </a:pPr>
            <a:r>
              <a:rPr lang="en-US" u="sng" dirty="0"/>
              <a:t>Applying high voltage</a:t>
            </a:r>
            <a:r>
              <a:rPr lang="en-US" dirty="0"/>
              <a:t>: A controlled high voltage is applied to the magnet coils while monitoring for partial discharge signals. </a:t>
            </a:r>
          </a:p>
          <a:p>
            <a:pPr lvl="2">
              <a:spcBef>
                <a:spcPts val="0"/>
              </a:spcBef>
            </a:pPr>
            <a:r>
              <a:rPr lang="en-US" u="sng" dirty="0"/>
              <a:t>Signal detection</a:t>
            </a:r>
            <a:r>
              <a:rPr lang="en-US" dirty="0"/>
              <a:t>: Specialized sensors pick up the electrical signals generated by partial discharges, which are typically in the ultra-high frequency range. </a:t>
            </a:r>
          </a:p>
          <a:p>
            <a:pPr lvl="2">
              <a:spcBef>
                <a:spcPts val="0"/>
              </a:spcBef>
            </a:pPr>
            <a:r>
              <a:rPr lang="en-US" u="sng" dirty="0"/>
              <a:t>Analysis</a:t>
            </a:r>
            <a:r>
              <a:rPr lang="en-US" dirty="0"/>
              <a:t>: The detected signals are analyzed to determine the magnitude, location, and pattern of the partial discharges, providing information about the severity of the insulation issues. </a:t>
            </a:r>
          </a:p>
          <a:p>
            <a:pPr>
              <a:spcBef>
                <a:spcPts val="0"/>
              </a:spcBef>
            </a:pPr>
            <a:endParaRPr lang="en-US" dirty="0"/>
          </a:p>
          <a:p>
            <a:pPr>
              <a:spcBef>
                <a:spcPts val="0"/>
              </a:spcBef>
            </a:pPr>
            <a:r>
              <a:rPr lang="en-US" dirty="0"/>
              <a:t>Factors to consider in partial discharge testing of accelerator magnets:</a:t>
            </a:r>
          </a:p>
          <a:p>
            <a:pPr lvl="1">
              <a:spcBef>
                <a:spcPts val="0"/>
              </a:spcBef>
            </a:pPr>
            <a:r>
              <a:rPr lang="en-US" b="1" dirty="0"/>
              <a:t>Magnet design</a:t>
            </a:r>
            <a:r>
              <a:rPr lang="en-US" dirty="0"/>
              <a:t>:</a:t>
            </a:r>
          </a:p>
          <a:p>
            <a:pPr lvl="2">
              <a:spcBef>
                <a:spcPts val="0"/>
              </a:spcBef>
            </a:pPr>
            <a:r>
              <a:rPr lang="en-US" dirty="0"/>
              <a:t>The complex geometry of the magnet coils and the type of insulation used can influence the interpretation of partial discharge signals. </a:t>
            </a:r>
          </a:p>
          <a:p>
            <a:pPr lvl="1">
              <a:spcBef>
                <a:spcPts val="0"/>
              </a:spcBef>
            </a:pPr>
            <a:r>
              <a:rPr lang="en-US" b="1" dirty="0"/>
              <a:t>Testing environment</a:t>
            </a:r>
            <a:r>
              <a:rPr lang="en-US" dirty="0"/>
              <a:t>:</a:t>
            </a:r>
          </a:p>
          <a:p>
            <a:pPr lvl="2">
              <a:spcBef>
                <a:spcPts val="0"/>
              </a:spcBef>
            </a:pPr>
            <a:r>
              <a:rPr lang="en-US" dirty="0"/>
              <a:t>Special considerations are needed to ensure that the test environment is controlled and minimizes interference from external sources. </a:t>
            </a:r>
          </a:p>
          <a:p>
            <a:pPr lvl="1">
              <a:spcBef>
                <a:spcPts val="0"/>
              </a:spcBef>
            </a:pPr>
            <a:r>
              <a:rPr lang="en-US" b="1" dirty="0"/>
              <a:t>Calibration and standards</a:t>
            </a:r>
            <a:r>
              <a:rPr lang="en-US" dirty="0"/>
              <a:t>:</a:t>
            </a:r>
          </a:p>
          <a:p>
            <a:pPr lvl="2">
              <a:spcBef>
                <a:spcPts val="0"/>
              </a:spcBef>
            </a:pPr>
            <a:r>
              <a:rPr lang="en-US" dirty="0"/>
              <a:t>Proper calibration of the testing equipment and adherence to relevant standards are crucial for accurate results. </a:t>
            </a:r>
          </a:p>
        </p:txBody>
      </p:sp>
      <p:sp>
        <p:nvSpPr>
          <p:cNvPr id="3" name="Title 2">
            <a:extLst>
              <a:ext uri="{FF2B5EF4-FFF2-40B4-BE49-F238E27FC236}">
                <a16:creationId xmlns:a16="http://schemas.microsoft.com/office/drawing/2014/main" id="{A42F4B34-57B9-7D10-D181-4EEBEA4FD9BC}"/>
              </a:ext>
            </a:extLst>
          </p:cNvPr>
          <p:cNvSpPr>
            <a:spLocks noGrp="1"/>
          </p:cNvSpPr>
          <p:nvPr>
            <p:ph type="title"/>
          </p:nvPr>
        </p:nvSpPr>
        <p:spPr>
          <a:xfrm>
            <a:off x="228600" y="188814"/>
            <a:ext cx="8686800" cy="539850"/>
          </a:xfrm>
        </p:spPr>
        <p:txBody>
          <a:bodyPr/>
          <a:lstStyle/>
          <a:p>
            <a:r>
              <a:rPr lang="en-US" dirty="0"/>
              <a:t>Partial discharge (PD) testing in accelerator magnets </a:t>
            </a:r>
            <a:r>
              <a:rPr lang="en-US" i="1" dirty="0"/>
              <a:t>according to Generative AI (Google’s)</a:t>
            </a:r>
            <a:endParaRPr lang="en-US" dirty="0"/>
          </a:p>
        </p:txBody>
      </p:sp>
      <p:sp>
        <p:nvSpPr>
          <p:cNvPr id="4" name="Footer Placeholder 3">
            <a:extLst>
              <a:ext uri="{FF2B5EF4-FFF2-40B4-BE49-F238E27FC236}">
                <a16:creationId xmlns:a16="http://schemas.microsoft.com/office/drawing/2014/main" id="{97715FF7-96C3-4938-1943-CE7663F3EC2E}"/>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A4BE96FD-A31C-35C6-2CD5-AF7223D0C5A9}"/>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6" name="Picture 2" descr="Return Arrow Images – Browse 51,293 ...">
            <a:hlinkClick r:id="rId2" action="ppaction://hlinksldjump"/>
            <a:extLst>
              <a:ext uri="{FF2B5EF4-FFF2-40B4-BE49-F238E27FC236}">
                <a16:creationId xmlns:a16="http://schemas.microsoft.com/office/drawing/2014/main" id="{7B0B3BC9-2540-AD7B-33D9-2EA6EDB3E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23" t="11857" r="13907" b="9335"/>
          <a:stretch/>
        </p:blipFill>
        <p:spPr bwMode="auto">
          <a:xfrm>
            <a:off x="8682158" y="4414836"/>
            <a:ext cx="199590" cy="21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6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CFE69-860C-19AF-CAEC-35DB6E368D2D}"/>
              </a:ext>
            </a:extLst>
          </p:cNvPr>
          <p:cNvSpPr>
            <a:spLocks noGrp="1"/>
          </p:cNvSpPr>
          <p:nvPr>
            <p:ph idx="1"/>
          </p:nvPr>
        </p:nvSpPr>
        <p:spPr/>
        <p:txBody>
          <a:bodyPr/>
          <a:lstStyle/>
          <a:p>
            <a:r>
              <a:rPr lang="en-US" dirty="0"/>
              <a:t>Context</a:t>
            </a:r>
          </a:p>
          <a:p>
            <a:r>
              <a:rPr lang="en-US" dirty="0"/>
              <a:t>Goals of the meeting</a:t>
            </a:r>
          </a:p>
          <a:p>
            <a:r>
              <a:rPr lang="en-US" dirty="0"/>
              <a:t>Agenda</a:t>
            </a:r>
          </a:p>
        </p:txBody>
      </p:sp>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Outline</a:t>
            </a:r>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6" name="Slide Number Placeholder 5">
            <a:extLst>
              <a:ext uri="{FF2B5EF4-FFF2-40B4-BE49-F238E27FC236}">
                <a16:creationId xmlns:a16="http://schemas.microsoft.com/office/drawing/2014/main" id="{960E9922-CBCA-0C7C-0E87-C45C8CC0489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65376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CFE69-860C-19AF-CAEC-35DB6E368D2D}"/>
              </a:ext>
            </a:extLst>
          </p:cNvPr>
          <p:cNvSpPr>
            <a:spLocks noGrp="1"/>
          </p:cNvSpPr>
          <p:nvPr>
            <p:ph idx="1"/>
          </p:nvPr>
        </p:nvSpPr>
        <p:spPr>
          <a:xfrm>
            <a:off x="228603" y="728664"/>
            <a:ext cx="8686797" cy="3091393"/>
          </a:xfrm>
        </p:spPr>
        <p:txBody>
          <a:bodyPr/>
          <a:lstStyle/>
          <a:p>
            <a:pPr>
              <a:spcBef>
                <a:spcPts val="600"/>
              </a:spcBef>
            </a:pPr>
            <a:r>
              <a:rPr lang="en-US" sz="1800" dirty="0"/>
              <a:t>PIP-II Global Requirements Document (PIP-II-doc-1166)</a:t>
            </a:r>
          </a:p>
          <a:p>
            <a:pPr lvl="1">
              <a:spcBef>
                <a:spcPts val="600"/>
              </a:spcBef>
            </a:pPr>
            <a:r>
              <a:rPr lang="en-US" sz="1600" dirty="0"/>
              <a:t>Mission Need Statement (MNS) primary goals</a:t>
            </a:r>
          </a:p>
          <a:p>
            <a:pPr lvl="2">
              <a:spcBef>
                <a:spcPts val="600"/>
              </a:spcBef>
            </a:pPr>
            <a:r>
              <a:rPr lang="en-US" sz="1600" dirty="0"/>
              <a:t>Reduce the time required for LBNF/DUNE to achieve world-first results</a:t>
            </a:r>
          </a:p>
          <a:p>
            <a:pPr lvl="2">
              <a:spcBef>
                <a:spcPts val="600"/>
              </a:spcBef>
            </a:pPr>
            <a:r>
              <a:rPr lang="en-US" sz="1600" dirty="0">
                <a:solidFill>
                  <a:srgbClr val="C00000"/>
                </a:solidFill>
              </a:rPr>
              <a:t>Sustain high reliability operation of the Fermilab Complex</a:t>
            </a:r>
          </a:p>
          <a:p>
            <a:pPr marL="282575" lvl="1" indent="0">
              <a:spcBef>
                <a:spcPts val="1200"/>
              </a:spcBef>
              <a:buNone/>
            </a:pPr>
            <a:endParaRPr lang="en-US" sz="1600" dirty="0"/>
          </a:p>
          <a:p>
            <a:pPr lvl="1">
              <a:spcBef>
                <a:spcPts val="1200"/>
              </a:spcBef>
            </a:pPr>
            <a:r>
              <a:rPr lang="en-US" sz="1600" dirty="0"/>
              <a:t>Relevant Functional Requirements for Booster</a:t>
            </a:r>
          </a:p>
          <a:p>
            <a:pPr lvl="2">
              <a:spcBef>
                <a:spcPts val="300"/>
              </a:spcBef>
            </a:pPr>
            <a:r>
              <a:rPr lang="en-US" sz="1600" dirty="0"/>
              <a:t>(</a:t>
            </a:r>
            <a:r>
              <a:rPr lang="en-US" sz="1600" b="1" dirty="0"/>
              <a:t>B1</a:t>
            </a:r>
            <a:r>
              <a:rPr lang="en-US" sz="1600" dirty="0"/>
              <a:t>) Injection Energy (kinetic): </a:t>
            </a:r>
            <a:r>
              <a:rPr lang="en-US" sz="1600" dirty="0">
                <a:solidFill>
                  <a:srgbClr val="00B050"/>
                </a:solidFill>
              </a:rPr>
              <a:t>800 MeV</a:t>
            </a:r>
          </a:p>
          <a:p>
            <a:pPr lvl="2">
              <a:spcBef>
                <a:spcPts val="300"/>
              </a:spcBef>
            </a:pPr>
            <a:r>
              <a:rPr lang="en-US" sz="1600" dirty="0"/>
              <a:t>(</a:t>
            </a:r>
            <a:r>
              <a:rPr lang="en-US" sz="1600" b="1" dirty="0"/>
              <a:t>B5</a:t>
            </a:r>
            <a:r>
              <a:rPr lang="en-US" sz="1600" dirty="0"/>
              <a:t>) Beam Pulse Repetition Rate: </a:t>
            </a:r>
            <a:r>
              <a:rPr lang="en-US" sz="1600" dirty="0">
                <a:solidFill>
                  <a:srgbClr val="00B050"/>
                </a:solidFill>
              </a:rPr>
              <a:t>20 Hz</a:t>
            </a:r>
          </a:p>
          <a:p>
            <a:pPr lvl="2">
              <a:spcBef>
                <a:spcPts val="300"/>
              </a:spcBef>
            </a:pPr>
            <a:r>
              <a:rPr lang="en-US" sz="1600" dirty="0"/>
              <a:t>(</a:t>
            </a:r>
            <a:r>
              <a:rPr lang="en-US" sz="1600" b="1" dirty="0"/>
              <a:t>I6</a:t>
            </a:r>
            <a:r>
              <a:rPr lang="en-US" sz="1600" dirty="0"/>
              <a:t>) Facility Lifetime: </a:t>
            </a:r>
            <a:r>
              <a:rPr lang="en-US" sz="1600" dirty="0">
                <a:solidFill>
                  <a:srgbClr val="00B050"/>
                </a:solidFill>
              </a:rPr>
              <a:t>≥40 years</a:t>
            </a:r>
          </a:p>
        </p:txBody>
      </p:sp>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Relevant PIP-II requirements for today’s discussion</a:t>
            </a:r>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6" name="Slide Number Placeholder 5">
            <a:extLst>
              <a:ext uri="{FF2B5EF4-FFF2-40B4-BE49-F238E27FC236}">
                <a16:creationId xmlns:a16="http://schemas.microsoft.com/office/drawing/2014/main" id="{960E9922-CBCA-0C7C-0E87-C45C8CC0489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TextBox 3">
            <a:extLst>
              <a:ext uri="{FF2B5EF4-FFF2-40B4-BE49-F238E27FC236}">
                <a16:creationId xmlns:a16="http://schemas.microsoft.com/office/drawing/2014/main" id="{A457C909-CF99-1332-45D9-A4EF320C343C}"/>
              </a:ext>
            </a:extLst>
          </p:cNvPr>
          <p:cNvSpPr txBox="1"/>
          <p:nvPr/>
        </p:nvSpPr>
        <p:spPr>
          <a:xfrm>
            <a:off x="5093025" y="2017752"/>
            <a:ext cx="3962784" cy="553998"/>
          </a:xfrm>
          <a:prstGeom prst="rect">
            <a:avLst/>
          </a:prstGeom>
          <a:noFill/>
        </p:spPr>
        <p:txBody>
          <a:bodyPr wrap="square" rtlCol="0">
            <a:spAutoFit/>
          </a:bodyPr>
          <a:lstStyle/>
          <a:p>
            <a:r>
              <a:rPr lang="en-US" sz="1000" u="sng" dirty="0">
                <a:latin typeface="Helvetica" pitchFamily="2" charset="0"/>
              </a:rPr>
              <a:t>Aside</a:t>
            </a:r>
            <a:r>
              <a:rPr lang="en-US" sz="1000" dirty="0">
                <a:latin typeface="Helvetica" pitchFamily="2" charset="0"/>
              </a:rPr>
              <a:t>: </a:t>
            </a:r>
            <a:r>
              <a:rPr lang="en-US" sz="1000" i="1" dirty="0">
                <a:latin typeface="Helvetica" pitchFamily="2" charset="0"/>
              </a:rPr>
              <a:t>Interestingly</a:t>
            </a:r>
            <a:r>
              <a:rPr lang="en-US" sz="1000" dirty="0">
                <a:latin typeface="Helvetica" pitchFamily="2" charset="0"/>
              </a:rPr>
              <a:t>, in the GRD, there is no “Operational Reliability” requirement for Booster whereas it is 90% for the SRF </a:t>
            </a:r>
            <a:r>
              <a:rPr lang="en-US" sz="1000" dirty="0" err="1">
                <a:latin typeface="Helvetica" pitchFamily="2" charset="0"/>
              </a:rPr>
              <a:t>linac</a:t>
            </a:r>
            <a:r>
              <a:rPr lang="en-US" sz="1000" dirty="0">
                <a:latin typeface="Helvetica" pitchFamily="2" charset="0"/>
              </a:rPr>
              <a:t> (</a:t>
            </a:r>
            <a:r>
              <a:rPr lang="en-US" sz="1000" b="1" dirty="0">
                <a:latin typeface="Helvetica" pitchFamily="2" charset="0"/>
              </a:rPr>
              <a:t>I4</a:t>
            </a:r>
            <a:r>
              <a:rPr lang="en-US" sz="1000" dirty="0">
                <a:latin typeface="Helvetica" pitchFamily="2" charset="0"/>
              </a:rPr>
              <a:t>) and 85% for “60-120 GeV” (</a:t>
            </a:r>
            <a:r>
              <a:rPr lang="en-US" sz="1000" b="1" dirty="0">
                <a:latin typeface="Helvetica" pitchFamily="2" charset="0"/>
              </a:rPr>
              <a:t>I5</a:t>
            </a:r>
            <a:r>
              <a:rPr lang="en-US" sz="1000" dirty="0">
                <a:latin typeface="Helvetica" pitchFamily="2" charset="0"/>
              </a:rPr>
              <a:t>)</a:t>
            </a:r>
          </a:p>
        </p:txBody>
      </p:sp>
      <p:sp>
        <p:nvSpPr>
          <p:cNvPr id="9" name="Right Brace 8">
            <a:extLst>
              <a:ext uri="{FF2B5EF4-FFF2-40B4-BE49-F238E27FC236}">
                <a16:creationId xmlns:a16="http://schemas.microsoft.com/office/drawing/2014/main" id="{3A8B8CE5-1DE3-5F60-A1D7-5C9414C2E7C0}"/>
              </a:ext>
            </a:extLst>
          </p:cNvPr>
          <p:cNvSpPr/>
          <p:nvPr/>
        </p:nvSpPr>
        <p:spPr>
          <a:xfrm>
            <a:off x="4748382" y="2801220"/>
            <a:ext cx="227440" cy="556995"/>
          </a:xfrm>
          <a:prstGeom prst="rightBrace">
            <a:avLst/>
          </a:prstGeom>
          <a:ln w="19050">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7B30F2E-447C-FD24-FEA0-E0F3E03901C9}"/>
              </a:ext>
            </a:extLst>
          </p:cNvPr>
          <p:cNvSpPr txBox="1"/>
          <p:nvPr/>
        </p:nvSpPr>
        <p:spPr>
          <a:xfrm>
            <a:off x="5409434" y="2750231"/>
            <a:ext cx="2253901" cy="646331"/>
          </a:xfrm>
          <a:prstGeom prst="rect">
            <a:avLst/>
          </a:prstGeom>
          <a:noFill/>
        </p:spPr>
        <p:txBody>
          <a:bodyPr wrap="square" rtlCol="0">
            <a:spAutoFit/>
          </a:bodyPr>
          <a:lstStyle/>
          <a:p>
            <a:pPr algn="ctr"/>
            <a:r>
              <a:rPr lang="en-US" sz="1200" dirty="0">
                <a:solidFill>
                  <a:srgbClr val="00B050"/>
                </a:solidFill>
                <a:latin typeface="Helvetica" pitchFamily="2" charset="0"/>
              </a:rPr>
              <a:t>Higher rms and peak voltages experienced by the combined function magnets</a:t>
            </a:r>
          </a:p>
        </p:txBody>
      </p:sp>
      <p:sp>
        <p:nvSpPr>
          <p:cNvPr id="11" name="Arrow: Right 10">
            <a:extLst>
              <a:ext uri="{FF2B5EF4-FFF2-40B4-BE49-F238E27FC236}">
                <a16:creationId xmlns:a16="http://schemas.microsoft.com/office/drawing/2014/main" id="{B30198FA-9E4C-A46E-9CF7-AC16542493A3}"/>
              </a:ext>
            </a:extLst>
          </p:cNvPr>
          <p:cNvSpPr/>
          <p:nvPr/>
        </p:nvSpPr>
        <p:spPr>
          <a:xfrm>
            <a:off x="5016828" y="2992168"/>
            <a:ext cx="351600" cy="162458"/>
          </a:xfrm>
          <a:prstGeom prst="rightArrow">
            <a:avLst/>
          </a:prstGeom>
          <a:solidFill>
            <a:srgbClr val="00B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80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3C098-DB39-5EA7-91D1-FF0E5CEC6DB4}"/>
              </a:ext>
            </a:extLst>
          </p:cNvPr>
          <p:cNvSpPr>
            <a:spLocks noGrp="1"/>
          </p:cNvSpPr>
          <p:nvPr>
            <p:ph idx="1"/>
          </p:nvPr>
        </p:nvSpPr>
        <p:spPr>
          <a:xfrm>
            <a:off x="228603" y="728664"/>
            <a:ext cx="8672513" cy="3102472"/>
          </a:xfrm>
        </p:spPr>
        <p:txBody>
          <a:bodyPr/>
          <a:lstStyle/>
          <a:p>
            <a:r>
              <a:rPr lang="en-US" sz="1800" dirty="0"/>
              <a:t>Running Booster at 20 Hz brings new/additional stress to many components not designed to operate at that repetition rate</a:t>
            </a:r>
          </a:p>
          <a:p>
            <a:r>
              <a:rPr lang="en-US" sz="1800" dirty="0"/>
              <a:t>Many of those components are 50+ year-old !</a:t>
            </a:r>
          </a:p>
          <a:p>
            <a:pPr lvl="1">
              <a:spcBef>
                <a:spcPts val="600"/>
              </a:spcBef>
            </a:pPr>
            <a:r>
              <a:rPr lang="en-US" dirty="0"/>
              <a:t>In particular, </a:t>
            </a:r>
            <a:r>
              <a:rPr lang="en-US" b="1" dirty="0"/>
              <a:t>ALL</a:t>
            </a:r>
            <a:r>
              <a:rPr lang="en-US" dirty="0"/>
              <a:t> Combined Function Magnets (CFM) are original (i.e. fabricated and installed in the early 70’s)</a:t>
            </a:r>
          </a:p>
          <a:p>
            <a:pPr lvl="2">
              <a:spcBef>
                <a:spcPts val="600"/>
              </a:spcBef>
            </a:pPr>
            <a:r>
              <a:rPr lang="en-US" dirty="0"/>
              <a:t>Proved to be very robust overall and the magnets </a:t>
            </a:r>
            <a:r>
              <a:rPr lang="en-US" b="1" i="1" dirty="0"/>
              <a:t>proper</a:t>
            </a:r>
            <a:r>
              <a:rPr lang="en-US" dirty="0"/>
              <a:t> never failed (</a:t>
            </a:r>
            <a:r>
              <a:rPr lang="en-US" i="1" dirty="0"/>
              <a:t>except perhaps for one very early on</a:t>
            </a:r>
            <a:r>
              <a:rPr lang="en-US" dirty="0"/>
              <a:t>) but…</a:t>
            </a:r>
            <a:endParaRPr lang="en-US" sz="1600" dirty="0">
              <a:solidFill>
                <a:srgbClr val="C00000"/>
              </a:solidFill>
            </a:endParaRPr>
          </a:p>
          <a:p>
            <a:pPr>
              <a:spcBef>
                <a:spcPts val="1200"/>
              </a:spcBef>
            </a:pPr>
            <a:r>
              <a:rPr lang="en-US" sz="1800" dirty="0"/>
              <a:t>Project scope emphasizes achieving </a:t>
            </a:r>
            <a:r>
              <a:rPr lang="en-US" sz="1800" i="1" u="sng" dirty="0"/>
              <a:t>performance</a:t>
            </a:r>
            <a:r>
              <a:rPr lang="en-US" sz="1800" dirty="0"/>
              <a:t> metrics</a:t>
            </a:r>
          </a:p>
          <a:p>
            <a:pPr lvl="1">
              <a:spcBef>
                <a:spcPts val="1200"/>
              </a:spcBef>
            </a:pPr>
            <a:r>
              <a:rPr lang="en-US" sz="1600" dirty="0">
                <a:solidFill>
                  <a:schemeClr val="tx2"/>
                </a:solidFill>
              </a:rPr>
              <a:t>E.g. Can the CFMs (a.k.a. Booster Gradient Magnets (BGM)) operate at 20 Hz? What are the modifications needed, if any? </a:t>
            </a:r>
          </a:p>
        </p:txBody>
      </p:sp>
      <p:sp>
        <p:nvSpPr>
          <p:cNvPr id="3" name="Title 2">
            <a:extLst>
              <a:ext uri="{FF2B5EF4-FFF2-40B4-BE49-F238E27FC236}">
                <a16:creationId xmlns:a16="http://schemas.microsoft.com/office/drawing/2014/main" id="{2F0111D4-A909-BC6C-E5C9-41E213342966}"/>
              </a:ext>
            </a:extLst>
          </p:cNvPr>
          <p:cNvSpPr>
            <a:spLocks noGrp="1"/>
          </p:cNvSpPr>
          <p:nvPr>
            <p:ph type="title"/>
          </p:nvPr>
        </p:nvSpPr>
        <p:spPr/>
        <p:txBody>
          <a:bodyPr/>
          <a:lstStyle/>
          <a:p>
            <a:r>
              <a:rPr lang="en-US" dirty="0"/>
              <a:t>Booster operation at 20 Hz is an unknown</a:t>
            </a:r>
          </a:p>
        </p:txBody>
      </p:sp>
      <p:sp>
        <p:nvSpPr>
          <p:cNvPr id="4" name="Footer Placeholder 3">
            <a:extLst>
              <a:ext uri="{FF2B5EF4-FFF2-40B4-BE49-F238E27FC236}">
                <a16:creationId xmlns:a16="http://schemas.microsoft.com/office/drawing/2014/main" id="{34C938F3-3305-05D9-F88C-7DF1FE615C5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00C098DD-43A5-4453-C7B6-BA56A49F27C3}"/>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Arrow: Down 5">
            <a:extLst>
              <a:ext uri="{FF2B5EF4-FFF2-40B4-BE49-F238E27FC236}">
                <a16:creationId xmlns:a16="http://schemas.microsoft.com/office/drawing/2014/main" id="{F6DCA260-27FE-5AA6-5102-2250A25AD633}"/>
              </a:ext>
            </a:extLst>
          </p:cNvPr>
          <p:cNvSpPr/>
          <p:nvPr/>
        </p:nvSpPr>
        <p:spPr>
          <a:xfrm>
            <a:off x="4317485" y="3782566"/>
            <a:ext cx="387118" cy="4616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AC0F99-9F0F-E350-6EC0-244025BC0E07}"/>
              </a:ext>
            </a:extLst>
          </p:cNvPr>
          <p:cNvSpPr txBox="1"/>
          <p:nvPr/>
        </p:nvSpPr>
        <p:spPr>
          <a:xfrm>
            <a:off x="2099749" y="4218223"/>
            <a:ext cx="4830150" cy="461665"/>
          </a:xfrm>
          <a:prstGeom prst="rect">
            <a:avLst/>
          </a:prstGeom>
          <a:noFill/>
        </p:spPr>
        <p:txBody>
          <a:bodyPr wrap="square" rtlCol="0">
            <a:spAutoFit/>
          </a:bodyPr>
          <a:lstStyle/>
          <a:p>
            <a:pPr algn="ctr"/>
            <a:r>
              <a:rPr lang="en-US" dirty="0">
                <a:solidFill>
                  <a:srgbClr val="C00000"/>
                </a:solidFill>
                <a:latin typeface="Helvetica" pitchFamily="2" charset="0"/>
              </a:rPr>
              <a:t>Magnet girder test at E4R</a:t>
            </a:r>
            <a:endParaRPr lang="en-US" sz="2000" i="1" dirty="0">
              <a:solidFill>
                <a:srgbClr val="C00000"/>
              </a:solidFill>
              <a:latin typeface="Helvetica" pitchFamily="2" charset="0"/>
            </a:endParaRPr>
          </a:p>
        </p:txBody>
      </p:sp>
    </p:spTree>
    <p:extLst>
      <p:ext uri="{BB962C8B-B14F-4D97-AF65-F5344CB8AC3E}">
        <p14:creationId xmlns:p14="http://schemas.microsoft.com/office/powerpoint/2010/main" val="218749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CFE69-860C-19AF-CAEC-35DB6E368D2D}"/>
              </a:ext>
            </a:extLst>
          </p:cNvPr>
          <p:cNvSpPr>
            <a:spLocks noGrp="1"/>
          </p:cNvSpPr>
          <p:nvPr>
            <p:ph idx="1"/>
          </p:nvPr>
        </p:nvSpPr>
        <p:spPr>
          <a:xfrm>
            <a:off x="228603" y="728662"/>
            <a:ext cx="8447727" cy="3996850"/>
          </a:xfrm>
        </p:spPr>
        <p:txBody>
          <a:bodyPr/>
          <a:lstStyle/>
          <a:p>
            <a:pPr>
              <a:spcBef>
                <a:spcPts val="600"/>
              </a:spcBef>
            </a:pPr>
            <a:r>
              <a:rPr lang="en-US" sz="1800" dirty="0"/>
              <a:t>Booster Gradient Magnet </a:t>
            </a:r>
            <a:r>
              <a:rPr lang="en-US" sz="1800" b="1" i="1" dirty="0"/>
              <a:t>girder</a:t>
            </a:r>
            <a:r>
              <a:rPr lang="en-US" sz="1800" dirty="0"/>
              <a:t> tests</a:t>
            </a:r>
            <a:endParaRPr lang="en-US" sz="1400" dirty="0"/>
          </a:p>
          <a:p>
            <a:pPr lvl="1">
              <a:spcBef>
                <a:spcPts val="200"/>
              </a:spcBef>
            </a:pPr>
            <a:r>
              <a:rPr lang="en-US" sz="1600" dirty="0">
                <a:solidFill>
                  <a:schemeClr val="accent6"/>
                </a:solidFill>
                <a:sym typeface="Wingdings" panose="05000000000000000000" pitchFamily="2" charset="2"/>
              </a:rPr>
              <a:t>Concerns expressed about running these magnets with about </a:t>
            </a:r>
            <a:r>
              <a:rPr lang="en-US" sz="1600" u="sng" dirty="0">
                <a:solidFill>
                  <a:schemeClr val="accent6"/>
                </a:solidFill>
                <a:sym typeface="Wingdings" panose="05000000000000000000" pitchFamily="2" charset="2"/>
              </a:rPr>
              <a:t>25% higher voltages </a:t>
            </a:r>
            <a:endParaRPr lang="en-US" sz="1600" dirty="0">
              <a:solidFill>
                <a:srgbClr val="0000FF"/>
              </a:solidFill>
              <a:sym typeface="Wingdings" panose="05000000000000000000" pitchFamily="2" charset="2"/>
            </a:endParaRPr>
          </a:p>
          <a:p>
            <a:pPr lvl="2">
              <a:spcBef>
                <a:spcPts val="0"/>
              </a:spcBef>
            </a:pPr>
            <a:r>
              <a:rPr lang="en-US" sz="1600" dirty="0">
                <a:solidFill>
                  <a:schemeClr val="accent6"/>
                </a:solidFill>
                <a:sym typeface="Wingdings" panose="05000000000000000000" pitchFamily="2" charset="2"/>
              </a:rPr>
              <a:t>Emphasis on 15 Hz vs. 20 Hz magnetic measurements</a:t>
            </a:r>
          </a:p>
          <a:p>
            <a:pPr lvl="2">
              <a:spcBef>
                <a:spcPts val="0"/>
              </a:spcBef>
            </a:pPr>
            <a:r>
              <a:rPr lang="en-US" sz="1600" dirty="0">
                <a:solidFill>
                  <a:schemeClr val="accent6"/>
                </a:solidFill>
                <a:sym typeface="Wingdings" panose="05000000000000000000" pitchFamily="2" charset="2"/>
              </a:rPr>
              <a:t>Long term testing at 20 Hz</a:t>
            </a:r>
          </a:p>
          <a:p>
            <a:pPr lvl="1">
              <a:spcBef>
                <a:spcPts val="0"/>
              </a:spcBef>
            </a:pPr>
            <a:endParaRPr lang="en-US" sz="1600" dirty="0"/>
          </a:p>
          <a:p>
            <a:pPr>
              <a:spcBef>
                <a:spcPts val="0"/>
              </a:spcBef>
            </a:pPr>
            <a:r>
              <a:rPr lang="en-US" sz="1800" dirty="0"/>
              <a:t>APSTD Magnet Division suggested </a:t>
            </a:r>
            <a:r>
              <a:rPr lang="en-US" sz="1800" b="1" dirty="0">
                <a:hlinkClick r:id="rId2" action="ppaction://hlinksldjump"/>
              </a:rPr>
              <a:t>Partial Discharge </a:t>
            </a:r>
            <a:r>
              <a:rPr lang="en-US" sz="1800" dirty="0"/>
              <a:t>(PD) measurements</a:t>
            </a:r>
            <a:br>
              <a:rPr lang="en-US" sz="1800" dirty="0"/>
            </a:br>
            <a:r>
              <a:rPr lang="en-US" sz="1800" dirty="0"/>
              <a:t>(a.k.a. “corona” tests) to assess the suitability of present CFM/BGM</a:t>
            </a:r>
            <a:br>
              <a:rPr lang="en-US" sz="1800" dirty="0"/>
            </a:br>
            <a:r>
              <a:rPr lang="en-US" sz="1800" dirty="0"/>
              <a:t>for the PIP-II era (20 Hz, aging…)</a:t>
            </a:r>
          </a:p>
          <a:p>
            <a:pPr lvl="1">
              <a:spcBef>
                <a:spcPts val="200"/>
              </a:spcBef>
            </a:pPr>
            <a:r>
              <a:rPr lang="en-US" sz="1600" dirty="0"/>
              <a:t>“Corona” testing is different from “Hi Pots” (AC vs. DC)</a:t>
            </a:r>
          </a:p>
          <a:p>
            <a:pPr lvl="1">
              <a:spcBef>
                <a:spcPts val="0"/>
              </a:spcBef>
            </a:pPr>
            <a:endParaRPr lang="en-US" sz="1800" dirty="0"/>
          </a:p>
          <a:p>
            <a:pPr>
              <a:spcBef>
                <a:spcPts val="600"/>
              </a:spcBef>
            </a:pPr>
            <a:r>
              <a:rPr lang="en-US" sz="1800" b="1" i="1" dirty="0"/>
              <a:t>In addition</a:t>
            </a:r>
            <a:r>
              <a:rPr lang="en-US" sz="1800" dirty="0"/>
              <a:t>, Gradient Magnets Power Supply (GMPS) system model could not reproduce measurements accurately </a:t>
            </a:r>
            <a:r>
              <a:rPr lang="en-US" sz="1800" dirty="0">
                <a:sym typeface="Wingdings" panose="05000000000000000000" pitchFamily="2" charset="2"/>
              </a:rPr>
              <a:t> Made it difficult to predict GMPS’ behavior at 20 Hz with confidence (e.g. </a:t>
            </a:r>
            <a:r>
              <a:rPr lang="en-US" sz="1800" i="1" dirty="0">
                <a:sym typeface="Wingdings" panose="05000000000000000000" pitchFamily="2" charset="2"/>
              </a:rPr>
              <a:t>applied voltage, voltage-to-ground, distribution of voltages around the ring…</a:t>
            </a:r>
            <a:r>
              <a:rPr lang="en-US" sz="1800" dirty="0">
                <a:sym typeface="Wingdings" panose="05000000000000000000" pitchFamily="2" charset="2"/>
              </a:rPr>
              <a:t>)</a:t>
            </a:r>
            <a:endParaRPr lang="en-US" sz="1800" dirty="0"/>
          </a:p>
          <a:p>
            <a:pPr>
              <a:spcBef>
                <a:spcPts val="300"/>
              </a:spcBef>
            </a:pPr>
            <a:endParaRPr lang="en-US" sz="1800" dirty="0">
              <a:solidFill>
                <a:srgbClr val="00B050"/>
              </a:solidFill>
            </a:endParaRPr>
          </a:p>
          <a:p>
            <a:pPr marL="0" indent="0">
              <a:spcBef>
                <a:spcPts val="300"/>
              </a:spcBef>
              <a:buNone/>
            </a:pPr>
            <a:endParaRPr lang="en-US" sz="1800" dirty="0">
              <a:solidFill>
                <a:srgbClr val="00B050"/>
              </a:solidFill>
            </a:endParaRPr>
          </a:p>
        </p:txBody>
      </p:sp>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Combined Function Magnets (CFM) </a:t>
            </a:r>
            <a:r>
              <a:rPr lang="en-US" i="1" dirty="0"/>
              <a:t>long-term</a:t>
            </a:r>
            <a:r>
              <a:rPr lang="en-US" dirty="0"/>
              <a:t> reliability? </a:t>
            </a:r>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6" name="Slide Number Placeholder 5">
            <a:extLst>
              <a:ext uri="{FF2B5EF4-FFF2-40B4-BE49-F238E27FC236}">
                <a16:creationId xmlns:a16="http://schemas.microsoft.com/office/drawing/2014/main" id="{960E9922-CBCA-0C7C-0E87-C45C8CC0489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Freeform: Shape 7">
            <a:extLst>
              <a:ext uri="{FF2B5EF4-FFF2-40B4-BE49-F238E27FC236}">
                <a16:creationId xmlns:a16="http://schemas.microsoft.com/office/drawing/2014/main" id="{6AE9BBD1-53A9-96C1-E784-32131E72E230}"/>
              </a:ext>
            </a:extLst>
          </p:cNvPr>
          <p:cNvSpPr/>
          <p:nvPr/>
        </p:nvSpPr>
        <p:spPr>
          <a:xfrm>
            <a:off x="7634906" y="1290235"/>
            <a:ext cx="1141368" cy="2153850"/>
          </a:xfrm>
          <a:custGeom>
            <a:avLst/>
            <a:gdLst>
              <a:gd name="connsiteX0" fmla="*/ 0 w 954483"/>
              <a:gd name="connsiteY0" fmla="*/ 0 h 2189220"/>
              <a:gd name="connsiteX1" fmla="*/ 707492 w 954483"/>
              <a:gd name="connsiteY1" fmla="*/ 340397 h 2189220"/>
              <a:gd name="connsiteX2" fmla="*/ 520607 w 954483"/>
              <a:gd name="connsiteY2" fmla="*/ 861004 h 2189220"/>
              <a:gd name="connsiteX3" fmla="*/ 954446 w 954483"/>
              <a:gd name="connsiteY3" fmla="*/ 1595194 h 2189220"/>
              <a:gd name="connsiteX4" fmla="*/ 493909 w 954483"/>
              <a:gd name="connsiteY4" fmla="*/ 2189220 h 218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83" h="2189220">
                <a:moveTo>
                  <a:pt x="0" y="0"/>
                </a:moveTo>
                <a:cubicBezTo>
                  <a:pt x="310362" y="98448"/>
                  <a:pt x="620724" y="196896"/>
                  <a:pt x="707492" y="340397"/>
                </a:cubicBezTo>
                <a:cubicBezTo>
                  <a:pt x="794260" y="483898"/>
                  <a:pt x="479448" y="651871"/>
                  <a:pt x="520607" y="861004"/>
                </a:cubicBezTo>
                <a:cubicBezTo>
                  <a:pt x="561766" y="1070137"/>
                  <a:pt x="958896" y="1373825"/>
                  <a:pt x="954446" y="1595194"/>
                </a:cubicBezTo>
                <a:cubicBezTo>
                  <a:pt x="949996" y="1816563"/>
                  <a:pt x="721952" y="2002891"/>
                  <a:pt x="493909" y="2189220"/>
                </a:cubicBezTo>
              </a:path>
            </a:pathLst>
          </a:custGeom>
          <a:noFill/>
          <a:ln>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2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CFE69-860C-19AF-CAEC-35DB6E368D2D}"/>
              </a:ext>
            </a:extLst>
          </p:cNvPr>
          <p:cNvSpPr>
            <a:spLocks noGrp="1"/>
          </p:cNvSpPr>
          <p:nvPr>
            <p:ph idx="1"/>
          </p:nvPr>
        </p:nvSpPr>
        <p:spPr>
          <a:xfrm>
            <a:off x="228603" y="728662"/>
            <a:ext cx="8447727" cy="1073440"/>
          </a:xfrm>
        </p:spPr>
        <p:txBody>
          <a:bodyPr/>
          <a:lstStyle/>
          <a:p>
            <a:pPr>
              <a:spcBef>
                <a:spcPts val="600"/>
              </a:spcBef>
            </a:pPr>
            <a:r>
              <a:rPr lang="en-US" sz="2000" dirty="0"/>
              <a:t>Carried out in FY23 on magnets (2) and girder chokes at E4R</a:t>
            </a:r>
          </a:p>
          <a:p>
            <a:pPr lvl="1">
              <a:spcBef>
                <a:spcPts val="0"/>
              </a:spcBef>
            </a:pPr>
            <a:r>
              <a:rPr lang="en-US" sz="1800" dirty="0"/>
              <a:t>Quite significant difference between the two magnets tested</a:t>
            </a:r>
          </a:p>
          <a:p>
            <a:pPr lvl="1">
              <a:spcBef>
                <a:spcPts val="0"/>
              </a:spcBef>
            </a:pPr>
            <a:r>
              <a:rPr lang="en-US" sz="1800" dirty="0"/>
              <a:t>Not confident in the results (</a:t>
            </a:r>
            <a:r>
              <a:rPr lang="en-US" sz="1800" i="1" dirty="0"/>
              <a:t>for various reasons</a:t>
            </a:r>
            <a:r>
              <a:rPr lang="en-US" sz="1800" dirty="0"/>
              <a:t>)</a:t>
            </a:r>
          </a:p>
          <a:p>
            <a:pPr>
              <a:spcBef>
                <a:spcPts val="600"/>
              </a:spcBef>
            </a:pPr>
            <a:endParaRPr lang="en-US" sz="2000" dirty="0"/>
          </a:p>
          <a:p>
            <a:pPr marL="0" indent="0">
              <a:spcBef>
                <a:spcPts val="600"/>
              </a:spcBef>
              <a:buNone/>
            </a:pPr>
            <a:endParaRPr lang="en-US" sz="2000" dirty="0"/>
          </a:p>
        </p:txBody>
      </p:sp>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Initial PD measurements</a:t>
            </a:r>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6" name="Slide Number Placeholder 5">
            <a:extLst>
              <a:ext uri="{FF2B5EF4-FFF2-40B4-BE49-F238E27FC236}">
                <a16:creationId xmlns:a16="http://schemas.microsoft.com/office/drawing/2014/main" id="{960E9922-CBCA-0C7C-0E87-C45C8CC0489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Arrow: Down 7">
            <a:extLst>
              <a:ext uri="{FF2B5EF4-FFF2-40B4-BE49-F238E27FC236}">
                <a16:creationId xmlns:a16="http://schemas.microsoft.com/office/drawing/2014/main" id="{D2E5B126-6E89-CAC0-A1C2-F766F0DA2A1F}"/>
              </a:ext>
            </a:extLst>
          </p:cNvPr>
          <p:cNvSpPr/>
          <p:nvPr/>
        </p:nvSpPr>
        <p:spPr>
          <a:xfrm>
            <a:off x="4184882" y="1640378"/>
            <a:ext cx="387118" cy="4463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D82E9D-9019-1C91-926F-FCBC37804908}"/>
              </a:ext>
            </a:extLst>
          </p:cNvPr>
          <p:cNvSpPr txBox="1"/>
          <p:nvPr/>
        </p:nvSpPr>
        <p:spPr>
          <a:xfrm>
            <a:off x="1976715" y="2058788"/>
            <a:ext cx="4830150" cy="1077218"/>
          </a:xfrm>
          <a:prstGeom prst="rect">
            <a:avLst/>
          </a:prstGeom>
          <a:noFill/>
        </p:spPr>
        <p:txBody>
          <a:bodyPr wrap="square" rtlCol="0">
            <a:spAutoFit/>
          </a:bodyPr>
          <a:lstStyle/>
          <a:p>
            <a:pPr algn="ctr"/>
            <a:r>
              <a:rPr lang="en-US" dirty="0">
                <a:latin typeface="Helvetica" pitchFamily="2" charset="0"/>
              </a:rPr>
              <a:t>Further investigations needed</a:t>
            </a:r>
            <a:br>
              <a:rPr lang="en-US" dirty="0">
                <a:latin typeface="Helvetica" pitchFamily="2" charset="0"/>
              </a:rPr>
            </a:br>
            <a:r>
              <a:rPr lang="en-US" sz="2000" i="1" dirty="0">
                <a:solidFill>
                  <a:schemeClr val="accent5"/>
                </a:solidFill>
                <a:latin typeface="Helvetica" pitchFamily="2" charset="0"/>
              </a:rPr>
              <a:t>to improve methodology and better understand results</a:t>
            </a:r>
          </a:p>
        </p:txBody>
      </p:sp>
      <p:sp>
        <p:nvSpPr>
          <p:cNvPr id="10" name="Plus Sign 9">
            <a:extLst>
              <a:ext uri="{FF2B5EF4-FFF2-40B4-BE49-F238E27FC236}">
                <a16:creationId xmlns:a16="http://schemas.microsoft.com/office/drawing/2014/main" id="{84D9E865-6E13-A1B4-3C0F-3C076D848275}"/>
              </a:ext>
            </a:extLst>
          </p:cNvPr>
          <p:cNvSpPr/>
          <p:nvPr/>
        </p:nvSpPr>
        <p:spPr>
          <a:xfrm>
            <a:off x="4034707" y="3073157"/>
            <a:ext cx="714166" cy="620724"/>
          </a:xfrm>
          <a:prstGeom prst="mathPlus">
            <a:avLst>
              <a:gd name="adj1" fmla="val 1491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B7B1A2-D238-11C3-4CEA-59459C4BAE77}"/>
              </a:ext>
            </a:extLst>
          </p:cNvPr>
          <p:cNvSpPr txBox="1"/>
          <p:nvPr/>
        </p:nvSpPr>
        <p:spPr>
          <a:xfrm>
            <a:off x="1833442" y="3603054"/>
            <a:ext cx="5110427" cy="1077218"/>
          </a:xfrm>
          <a:prstGeom prst="rect">
            <a:avLst/>
          </a:prstGeom>
          <a:noFill/>
        </p:spPr>
        <p:txBody>
          <a:bodyPr wrap="square" rtlCol="0">
            <a:spAutoFit/>
          </a:bodyPr>
          <a:lstStyle/>
          <a:p>
            <a:pPr algn="ctr"/>
            <a:r>
              <a:rPr lang="en-US" dirty="0">
                <a:latin typeface="Helvetica" pitchFamily="2" charset="0"/>
              </a:rPr>
              <a:t>GMPS model verification &amp; update</a:t>
            </a:r>
            <a:br>
              <a:rPr lang="en-US" dirty="0">
                <a:latin typeface="Helvetica" pitchFamily="2" charset="0"/>
              </a:rPr>
            </a:br>
            <a:r>
              <a:rPr lang="en-US" sz="2000" i="1" dirty="0">
                <a:solidFill>
                  <a:schemeClr val="accent5"/>
                </a:solidFill>
                <a:latin typeface="Helvetica" pitchFamily="2" charset="0"/>
              </a:rPr>
              <a:t>to improve prediction of voltage to ground to be expected at 20 Hz</a:t>
            </a:r>
          </a:p>
        </p:txBody>
      </p:sp>
    </p:spTree>
    <p:extLst>
      <p:ext uri="{BB962C8B-B14F-4D97-AF65-F5344CB8AC3E}">
        <p14:creationId xmlns:p14="http://schemas.microsoft.com/office/powerpoint/2010/main" val="1703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78F55-03CC-77DB-C716-7BE6E566D3EF}"/>
              </a:ext>
            </a:extLst>
          </p:cNvPr>
          <p:cNvSpPr>
            <a:spLocks noGrp="1"/>
          </p:cNvSpPr>
          <p:nvPr>
            <p:ph idx="1"/>
          </p:nvPr>
        </p:nvSpPr>
        <p:spPr>
          <a:xfrm>
            <a:off x="228603" y="728664"/>
            <a:ext cx="8672513" cy="3936778"/>
          </a:xfrm>
        </p:spPr>
        <p:txBody>
          <a:bodyPr/>
          <a:lstStyle/>
          <a:p>
            <a:r>
              <a:rPr lang="en-US" sz="1800" b="1" dirty="0"/>
              <a:t>Present progress</a:t>
            </a:r>
            <a:r>
              <a:rPr lang="en-US" sz="1800" dirty="0"/>
              <a:t> on</a:t>
            </a:r>
          </a:p>
          <a:p>
            <a:pPr lvl="1">
              <a:spcBef>
                <a:spcPts val="300"/>
              </a:spcBef>
            </a:pPr>
            <a:r>
              <a:rPr lang="en-US" sz="1600" dirty="0"/>
              <a:t>GMPS and Booster ring modeling (electrical)</a:t>
            </a:r>
          </a:p>
          <a:p>
            <a:pPr lvl="1">
              <a:spcBef>
                <a:spcPts val="300"/>
              </a:spcBef>
            </a:pPr>
            <a:r>
              <a:rPr lang="en-US" sz="1600" dirty="0"/>
              <a:t>Partial Discharge measurements on spare and </a:t>
            </a:r>
            <a:r>
              <a:rPr lang="en-US" sz="1600" i="1" dirty="0"/>
              <a:t>in-situ</a:t>
            </a:r>
            <a:r>
              <a:rPr lang="en-US" sz="1600" dirty="0"/>
              <a:t> BGMs</a:t>
            </a:r>
          </a:p>
          <a:p>
            <a:pPr>
              <a:spcBef>
                <a:spcPts val="1200"/>
              </a:spcBef>
            </a:pPr>
            <a:r>
              <a:rPr lang="en-US" sz="1800" b="1" dirty="0"/>
              <a:t>Discuss </a:t>
            </a:r>
            <a:r>
              <a:rPr lang="en-US" sz="1800" dirty="0"/>
              <a:t>results in the context of long-term operation of Booster at 20 Hz</a:t>
            </a:r>
          </a:p>
          <a:p>
            <a:pPr lvl="1">
              <a:spcBef>
                <a:spcPts val="300"/>
              </a:spcBef>
            </a:pPr>
            <a:r>
              <a:rPr lang="en-US" sz="1600" dirty="0"/>
              <a:t>Try to address outstanding questions such as:</a:t>
            </a:r>
          </a:p>
          <a:p>
            <a:pPr lvl="2">
              <a:spcBef>
                <a:spcPts val="300"/>
              </a:spcBef>
            </a:pPr>
            <a:r>
              <a:rPr lang="en-US" sz="1600" dirty="0"/>
              <a:t>Significance of the results:</a:t>
            </a:r>
          </a:p>
          <a:p>
            <a:pPr lvl="3">
              <a:spcBef>
                <a:spcPts val="300"/>
              </a:spcBef>
            </a:pPr>
            <a:r>
              <a:rPr lang="en-US" sz="1400" dirty="0"/>
              <a:t>Are these corona tests </a:t>
            </a:r>
            <a:r>
              <a:rPr lang="en-US" sz="1400" i="1" dirty="0"/>
              <a:t>really</a:t>
            </a:r>
            <a:r>
              <a:rPr lang="en-US" sz="1400" dirty="0"/>
              <a:t> representative of the health of the BGMs?</a:t>
            </a:r>
          </a:p>
          <a:p>
            <a:pPr lvl="3">
              <a:spcBef>
                <a:spcPts val="300"/>
              </a:spcBef>
            </a:pPr>
            <a:r>
              <a:rPr lang="en-US" sz="1400" dirty="0"/>
              <a:t>Are the corona tests indicative of an upcoming issue during the PIP-II era?</a:t>
            </a:r>
          </a:p>
          <a:p>
            <a:pPr lvl="4">
              <a:spcBef>
                <a:spcPts val="300"/>
              </a:spcBef>
            </a:pPr>
            <a:r>
              <a:rPr lang="en-US" dirty="0"/>
              <a:t>If yes, how big of an issue?</a:t>
            </a:r>
          </a:p>
          <a:p>
            <a:pPr lvl="4">
              <a:spcBef>
                <a:spcPts val="300"/>
              </a:spcBef>
            </a:pPr>
            <a:r>
              <a:rPr lang="en-US" dirty="0"/>
              <a:t>What could mitigations be?</a:t>
            </a:r>
          </a:p>
          <a:p>
            <a:pPr lvl="2">
              <a:spcBef>
                <a:spcPts val="300"/>
              </a:spcBef>
            </a:pPr>
            <a:r>
              <a:rPr lang="en-US" sz="1600" dirty="0"/>
              <a:t>What do we do next?</a:t>
            </a:r>
          </a:p>
          <a:p>
            <a:pPr lvl="3">
              <a:spcBef>
                <a:spcPts val="300"/>
              </a:spcBef>
            </a:pPr>
            <a:r>
              <a:rPr lang="en-US" sz="1400" dirty="0"/>
              <a:t>Are more measurements needed?</a:t>
            </a:r>
          </a:p>
          <a:p>
            <a:pPr lvl="3">
              <a:spcBef>
                <a:spcPts val="300"/>
              </a:spcBef>
            </a:pPr>
            <a:r>
              <a:rPr lang="en-US" sz="1400" dirty="0"/>
              <a:t>Do we need to involve more outsiders?</a:t>
            </a:r>
          </a:p>
          <a:p>
            <a:pPr lvl="4">
              <a:spcBef>
                <a:spcPts val="300"/>
              </a:spcBef>
            </a:pPr>
            <a:r>
              <a:rPr lang="en-US" dirty="0"/>
              <a:t>How do we go about it?</a:t>
            </a:r>
          </a:p>
          <a:p>
            <a:pPr lvl="2">
              <a:spcBef>
                <a:spcPts val="300"/>
              </a:spcBef>
            </a:pPr>
            <a:endParaRPr lang="en-US" sz="1600" dirty="0"/>
          </a:p>
        </p:txBody>
      </p:sp>
      <p:sp>
        <p:nvSpPr>
          <p:cNvPr id="3" name="Title 2">
            <a:extLst>
              <a:ext uri="{FF2B5EF4-FFF2-40B4-BE49-F238E27FC236}">
                <a16:creationId xmlns:a16="http://schemas.microsoft.com/office/drawing/2014/main" id="{7B1EEEBC-2455-F035-C27E-4F4E46A7BCB9}"/>
              </a:ext>
            </a:extLst>
          </p:cNvPr>
          <p:cNvSpPr>
            <a:spLocks noGrp="1"/>
          </p:cNvSpPr>
          <p:nvPr>
            <p:ph type="title"/>
          </p:nvPr>
        </p:nvSpPr>
        <p:spPr/>
        <p:txBody>
          <a:bodyPr/>
          <a:lstStyle/>
          <a:p>
            <a:r>
              <a:rPr lang="en-US" dirty="0"/>
              <a:t>Goals of this meeting</a:t>
            </a:r>
          </a:p>
        </p:txBody>
      </p:sp>
      <p:sp>
        <p:nvSpPr>
          <p:cNvPr id="4" name="Footer Placeholder 3">
            <a:extLst>
              <a:ext uri="{FF2B5EF4-FFF2-40B4-BE49-F238E27FC236}">
                <a16:creationId xmlns:a16="http://schemas.microsoft.com/office/drawing/2014/main" id="{28DDAD64-1B8B-B978-E739-C409AC0B5E71}"/>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D9E72353-7B17-F0DF-0844-3957A92D1C69}"/>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23028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CC828-402C-D0FF-DCC2-D216DBA5A568}"/>
              </a:ext>
            </a:extLst>
          </p:cNvPr>
          <p:cNvSpPr>
            <a:spLocks noGrp="1"/>
          </p:cNvSpPr>
          <p:nvPr>
            <p:ph idx="1"/>
          </p:nvPr>
        </p:nvSpPr>
        <p:spPr/>
        <p:txBody>
          <a:bodyPr/>
          <a:lstStyle/>
          <a:p>
            <a:r>
              <a:rPr lang="en-US" sz="1800" dirty="0"/>
              <a:t>Assuming that we have recovered the basic fabrication technology (through building the special injection (“short”)  and extraction (“tall”) magnets)</a:t>
            </a:r>
          </a:p>
          <a:p>
            <a:pPr lvl="1">
              <a:spcBef>
                <a:spcPts val="300"/>
              </a:spcBef>
            </a:pPr>
            <a:r>
              <a:rPr lang="en-US" sz="1600" dirty="0"/>
              <a:t>First magnet may take ~4 months and then ~3 months/magnet for short production runs</a:t>
            </a:r>
          </a:p>
          <a:p>
            <a:pPr lvl="1">
              <a:spcBef>
                <a:spcPts val="300"/>
              </a:spcBef>
            </a:pPr>
            <a:r>
              <a:rPr lang="en-US" sz="1600" dirty="0"/>
              <a:t>Possibly one magnet every 2 weeks for a large production run (multiple magnets in a pipeline)</a:t>
            </a:r>
          </a:p>
          <a:p>
            <a:pPr>
              <a:spcBef>
                <a:spcPts val="900"/>
              </a:spcBef>
            </a:pPr>
            <a:endParaRPr lang="en-US" sz="1800" dirty="0"/>
          </a:p>
          <a:p>
            <a:pPr>
              <a:spcBef>
                <a:spcPts val="900"/>
              </a:spcBef>
            </a:pPr>
            <a:r>
              <a:rPr lang="en-US" sz="1800" dirty="0"/>
              <a:t>Based on </a:t>
            </a:r>
            <a:r>
              <a:rPr lang="en-US" sz="1800" u="sng" dirty="0"/>
              <a:t>fabrication</a:t>
            </a:r>
            <a:r>
              <a:rPr lang="en-US" sz="1800" dirty="0"/>
              <a:t> history, “F” magnets might be more likely to fail than “D” magnets</a:t>
            </a:r>
          </a:p>
          <a:p>
            <a:pPr lvl="1">
              <a:spcBef>
                <a:spcPts val="300"/>
              </a:spcBef>
            </a:pPr>
            <a:r>
              <a:rPr lang="en-US" sz="1600" dirty="0"/>
              <a:t>Which would be consistent with PD measurements of the spare magnets (</a:t>
            </a:r>
            <a:r>
              <a:rPr lang="en-US" sz="1600" i="1" dirty="0"/>
              <a:t>See Kent’s presentation</a:t>
            </a:r>
            <a:r>
              <a:rPr lang="en-US" sz="1600" dirty="0"/>
              <a:t>)</a:t>
            </a:r>
          </a:p>
          <a:p>
            <a:pPr lvl="2">
              <a:spcBef>
                <a:spcPts val="0"/>
              </a:spcBef>
            </a:pPr>
            <a:r>
              <a:rPr lang="en-US" dirty="0"/>
              <a:t>We have 11 spares: 7 “F” and 4 “D”</a:t>
            </a:r>
          </a:p>
          <a:p>
            <a:pPr>
              <a:spcBef>
                <a:spcPts val="600"/>
              </a:spcBef>
            </a:pPr>
            <a:endParaRPr lang="en-US" sz="1800" dirty="0"/>
          </a:p>
        </p:txBody>
      </p:sp>
      <p:sp>
        <p:nvSpPr>
          <p:cNvPr id="3" name="Title 2">
            <a:extLst>
              <a:ext uri="{FF2B5EF4-FFF2-40B4-BE49-F238E27FC236}">
                <a16:creationId xmlns:a16="http://schemas.microsoft.com/office/drawing/2014/main" id="{CC0C9E8F-D606-6CB1-A0C3-15C70ABBEE52}"/>
              </a:ext>
            </a:extLst>
          </p:cNvPr>
          <p:cNvSpPr>
            <a:spLocks noGrp="1"/>
          </p:cNvSpPr>
          <p:nvPr>
            <p:ph type="title"/>
          </p:nvPr>
        </p:nvSpPr>
        <p:spPr/>
        <p:txBody>
          <a:bodyPr/>
          <a:lstStyle/>
          <a:p>
            <a:r>
              <a:rPr lang="en-US" dirty="0"/>
              <a:t>Some notes to consider</a:t>
            </a:r>
          </a:p>
        </p:txBody>
      </p:sp>
      <p:sp>
        <p:nvSpPr>
          <p:cNvPr id="4" name="Footer Placeholder 3">
            <a:extLst>
              <a:ext uri="{FF2B5EF4-FFF2-40B4-BE49-F238E27FC236}">
                <a16:creationId xmlns:a16="http://schemas.microsoft.com/office/drawing/2014/main" id="{C670E06F-2D38-BB9C-B12A-3E46088390F2}"/>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262D80FD-DB74-D581-B81C-00C8E28F04E7}"/>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84765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C8D8-7252-7D5F-09B5-2E6C27B515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44FFA8-C5BD-7AC1-FC9A-23A585BA6E9D}"/>
              </a:ext>
            </a:extLst>
          </p:cNvPr>
          <p:cNvSpPr>
            <a:spLocks noGrp="1"/>
          </p:cNvSpPr>
          <p:nvPr>
            <p:ph idx="1"/>
          </p:nvPr>
        </p:nvSpPr>
        <p:spPr/>
        <p:txBody>
          <a:bodyPr/>
          <a:lstStyle/>
          <a:p>
            <a:pPr>
              <a:spcBef>
                <a:spcPts val="900"/>
              </a:spcBef>
            </a:pPr>
            <a:r>
              <a:rPr lang="en-US" sz="1800" dirty="0"/>
              <a:t>Changing a magnet is estimated to take 3 days to 2 weeks (</a:t>
            </a:r>
            <a:r>
              <a:rPr lang="en-US" sz="1800" i="1" dirty="0"/>
              <a:t>without inducing new issues</a:t>
            </a:r>
            <a:r>
              <a:rPr lang="en-US" sz="1800" dirty="0"/>
              <a:t>)</a:t>
            </a:r>
          </a:p>
          <a:p>
            <a:pPr lvl="1">
              <a:spcBef>
                <a:spcPts val="300"/>
              </a:spcBef>
            </a:pPr>
            <a:r>
              <a:rPr lang="en-US" sz="1600" dirty="0"/>
              <a:t>This has never been done (</a:t>
            </a:r>
            <a:r>
              <a:rPr lang="en-US" sz="1600" i="1" dirty="0"/>
              <a:t>at least by someone still at the lab</a:t>
            </a:r>
            <a:r>
              <a:rPr lang="en-US" sz="1600" dirty="0"/>
              <a:t>)</a:t>
            </a:r>
          </a:p>
          <a:p>
            <a:pPr lvl="1">
              <a:spcBef>
                <a:spcPts val="300"/>
              </a:spcBef>
            </a:pPr>
            <a:r>
              <a:rPr lang="en-US" sz="1600" dirty="0"/>
              <a:t>High risk of damaging the “candy cane” water connections</a:t>
            </a:r>
          </a:p>
          <a:p>
            <a:pPr lvl="2">
              <a:spcBef>
                <a:spcPts val="0"/>
              </a:spcBef>
            </a:pPr>
            <a:r>
              <a:rPr lang="en-US" dirty="0"/>
              <a:t>Space between girder and LCW pipes is very tight</a:t>
            </a:r>
          </a:p>
          <a:p>
            <a:pPr lvl="1">
              <a:spcBef>
                <a:spcPts val="300"/>
              </a:spcBef>
            </a:pPr>
            <a:r>
              <a:rPr lang="en-US" sz="1600" dirty="0"/>
              <a:t>Reconnecting the magnets to the girder manifold is likely the hardest job (fitting &amp; soldering)</a:t>
            </a:r>
          </a:p>
          <a:p>
            <a:pPr lvl="2">
              <a:spcBef>
                <a:spcPts val="0"/>
              </a:spcBef>
            </a:pPr>
            <a:r>
              <a:rPr lang="en-US" dirty="0"/>
              <a:t>Some areas could be very activated </a:t>
            </a:r>
            <a:r>
              <a:rPr lang="en-US" dirty="0">
                <a:sym typeface="Wingdings" panose="05000000000000000000" pitchFamily="2" charset="2"/>
              </a:rPr>
              <a:t> people may experience large doses</a:t>
            </a:r>
          </a:p>
          <a:p>
            <a:pPr>
              <a:spcBef>
                <a:spcPts val="0"/>
              </a:spcBef>
            </a:pPr>
            <a:endParaRPr lang="en-US" sz="1800" dirty="0">
              <a:sym typeface="Wingdings" panose="05000000000000000000" pitchFamily="2" charset="2"/>
            </a:endParaRPr>
          </a:p>
          <a:p>
            <a:pPr>
              <a:spcBef>
                <a:spcPts val="0"/>
              </a:spcBef>
            </a:pPr>
            <a:r>
              <a:rPr lang="en-US" sz="1800" dirty="0">
                <a:sym typeface="Wingdings" panose="05000000000000000000" pitchFamily="2" charset="2"/>
              </a:rPr>
              <a:t>(old) Rough cost estimate for replacing </a:t>
            </a:r>
            <a:r>
              <a:rPr lang="en-US" sz="1800" b="1" dirty="0">
                <a:sym typeface="Wingdings" panose="05000000000000000000" pitchFamily="2" charset="2"/>
              </a:rPr>
              <a:t>all</a:t>
            </a:r>
            <a:r>
              <a:rPr lang="en-US" sz="1800" dirty="0">
                <a:sym typeface="Wingdings" panose="05000000000000000000" pitchFamily="2" charset="2"/>
              </a:rPr>
              <a:t> magnets: </a:t>
            </a:r>
            <a:r>
              <a:rPr lang="en-US" sz="1800" dirty="0">
                <a:solidFill>
                  <a:srgbClr val="FF0000"/>
                </a:solidFill>
                <a:sym typeface="Wingdings" panose="05000000000000000000" pitchFamily="2" charset="2"/>
              </a:rPr>
              <a:t>$50M</a:t>
            </a:r>
          </a:p>
          <a:p>
            <a:pPr lvl="1">
              <a:spcBef>
                <a:spcPts val="0"/>
              </a:spcBef>
            </a:pPr>
            <a:r>
              <a:rPr lang="en-US" sz="1600" dirty="0">
                <a:sym typeface="Wingdings" panose="05000000000000000000" pitchFamily="2" charset="2"/>
              </a:rPr>
              <a:t>Includes labor to remove old magnets</a:t>
            </a:r>
          </a:p>
          <a:p>
            <a:pPr lvl="1">
              <a:spcBef>
                <a:spcPts val="0"/>
              </a:spcBef>
            </a:pPr>
            <a:r>
              <a:rPr lang="en-US" sz="1600" dirty="0">
                <a:sym typeface="Wingdings" panose="05000000000000000000" pitchFamily="2" charset="2"/>
              </a:rPr>
              <a:t>~6 months to install (with everything in place, e.g. safety plans)</a:t>
            </a:r>
          </a:p>
          <a:p>
            <a:pPr lvl="2">
              <a:spcBef>
                <a:spcPts val="0"/>
              </a:spcBef>
            </a:pPr>
            <a:r>
              <a:rPr lang="en-US" sz="1600" dirty="0">
                <a:sym typeface="Wingdings" panose="05000000000000000000" pitchFamily="2" charset="2"/>
              </a:rPr>
              <a:t>Assumes the whole process is only limited by time to install and alignment</a:t>
            </a:r>
            <a:endParaRPr lang="en-US" sz="1600" dirty="0"/>
          </a:p>
          <a:p>
            <a:pPr>
              <a:spcBef>
                <a:spcPts val="600"/>
              </a:spcBef>
            </a:pPr>
            <a:endParaRPr lang="en-US" sz="1800" dirty="0"/>
          </a:p>
        </p:txBody>
      </p:sp>
      <p:sp>
        <p:nvSpPr>
          <p:cNvPr id="3" name="Title 2">
            <a:extLst>
              <a:ext uri="{FF2B5EF4-FFF2-40B4-BE49-F238E27FC236}">
                <a16:creationId xmlns:a16="http://schemas.microsoft.com/office/drawing/2014/main" id="{3766C73D-D4C7-4D3B-FBC2-3C6E0F72A7EB}"/>
              </a:ext>
            </a:extLst>
          </p:cNvPr>
          <p:cNvSpPr>
            <a:spLocks noGrp="1"/>
          </p:cNvSpPr>
          <p:nvPr>
            <p:ph type="title"/>
          </p:nvPr>
        </p:nvSpPr>
        <p:spPr/>
        <p:txBody>
          <a:bodyPr/>
          <a:lstStyle/>
          <a:p>
            <a:r>
              <a:rPr lang="en-US" dirty="0"/>
              <a:t>Some notes to consider</a:t>
            </a:r>
          </a:p>
        </p:txBody>
      </p:sp>
      <p:sp>
        <p:nvSpPr>
          <p:cNvPr id="4" name="Footer Placeholder 3">
            <a:extLst>
              <a:ext uri="{FF2B5EF4-FFF2-40B4-BE49-F238E27FC236}">
                <a16:creationId xmlns:a16="http://schemas.microsoft.com/office/drawing/2014/main" id="{50C53DEC-8C8E-2D52-BBB2-19412E835793}"/>
              </a:ext>
            </a:extLst>
          </p:cNvPr>
          <p:cNvSpPr>
            <a:spLocks noGrp="1"/>
          </p:cNvSpPr>
          <p:nvPr>
            <p:ph type="ftr" sz="quarter" idx="3"/>
          </p:nvPr>
        </p:nvSpPr>
        <p:spPr/>
        <p:txBody>
          <a:bodyPr/>
          <a:lstStyle/>
          <a:p>
            <a:pPr>
              <a:defRPr/>
            </a:pPr>
            <a:r>
              <a:rPr lang="en-US"/>
              <a:t>L. Prost      |      BGM Corona Testing Micro-workshop  |  Introduction</a:t>
            </a:r>
            <a:endParaRPr lang="en-US" b="1" dirty="0"/>
          </a:p>
        </p:txBody>
      </p:sp>
      <p:sp>
        <p:nvSpPr>
          <p:cNvPr id="5" name="Slide Number Placeholder 4">
            <a:extLst>
              <a:ext uri="{FF2B5EF4-FFF2-40B4-BE49-F238E27FC236}">
                <a16:creationId xmlns:a16="http://schemas.microsoft.com/office/drawing/2014/main" id="{BAEEED21-5BF1-5DA7-86F2-F56A70264D8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84604921"/>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seasons_09062023.potx" id="{B0B01BEC-3A20-49F3-9179-61E16D2B3F56}" vid="{9104CA51-4F8D-4F92-BE4A-FF8A5AD8A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FNAL_Powerpoint_16x9-seasons_09062023</Template>
  <TotalTime>35878</TotalTime>
  <Words>1653</Words>
  <Application>Microsoft Office PowerPoint</Application>
  <PresentationFormat>On-screen Show (16:9)</PresentationFormat>
  <Paragraphs>156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Wingdings</vt:lpstr>
      <vt:lpstr>Fermilab_PPT_090915</vt:lpstr>
      <vt:lpstr>PowerPoint Presentation</vt:lpstr>
      <vt:lpstr>Outline</vt:lpstr>
      <vt:lpstr>Relevant PIP-II requirements for today’s discussion</vt:lpstr>
      <vt:lpstr>Booster operation at 20 Hz is an unknown</vt:lpstr>
      <vt:lpstr>Combined Function Magnets (CFM) long-term reliability? </vt:lpstr>
      <vt:lpstr>Initial PD measurements</vt:lpstr>
      <vt:lpstr>Goals of this meeting</vt:lpstr>
      <vt:lpstr>Some notes to consider</vt:lpstr>
      <vt:lpstr>Some notes to consider</vt:lpstr>
      <vt:lpstr>Agenda</vt:lpstr>
      <vt:lpstr>Additional information</vt:lpstr>
      <vt:lpstr>Partial discharge (PD) testing according to Generative AI (Google’s)</vt:lpstr>
      <vt:lpstr>Partial discharge (PD) testing in accelerator magnets according to Generative AI (Google’s)</vt:lpstr>
      <vt:lpstr>Partial discharge (PD) testing in accelerator magnets according to Generative AI (Google’s)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Lionel R Prost</dc:creator>
  <cp:lastModifiedBy>Lionel R Prost</cp:lastModifiedBy>
  <cp:revision>409</cp:revision>
  <cp:lastPrinted>2014-01-20T19:40:21Z</cp:lastPrinted>
  <dcterms:created xsi:type="dcterms:W3CDTF">2023-09-25T16:10:11Z</dcterms:created>
  <dcterms:modified xsi:type="dcterms:W3CDTF">2024-12-10T14:17:47Z</dcterms:modified>
</cp:coreProperties>
</file>