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442" r:id="rId2"/>
    <p:sldId id="443" r:id="rId3"/>
    <p:sldId id="441" r:id="rId4"/>
    <p:sldId id="262" r:id="rId5"/>
    <p:sldId id="263" r:id="rId6"/>
    <p:sldId id="267" r:id="rId7"/>
    <p:sldId id="444" r:id="rId8"/>
    <p:sldId id="456" r:id="rId9"/>
    <p:sldId id="265" r:id="rId10"/>
    <p:sldId id="350" r:id="rId11"/>
    <p:sldId id="328" r:id="rId12"/>
    <p:sldId id="260" r:id="rId13"/>
    <p:sldId id="272" r:id="rId14"/>
    <p:sldId id="338" r:id="rId15"/>
    <p:sldId id="257" r:id="rId16"/>
    <p:sldId id="454" r:id="rId17"/>
    <p:sldId id="354" r:id="rId18"/>
    <p:sldId id="450" r:id="rId19"/>
    <p:sldId id="427" r:id="rId20"/>
    <p:sldId id="358" r:id="rId21"/>
    <p:sldId id="452" r:id="rId22"/>
    <p:sldId id="385" r:id="rId23"/>
    <p:sldId id="402" r:id="rId24"/>
    <p:sldId id="418" r:id="rId25"/>
    <p:sldId id="411" r:id="rId26"/>
    <p:sldId id="437" r:id="rId27"/>
    <p:sldId id="436" r:id="rId28"/>
    <p:sldId id="374" r:id="rId29"/>
    <p:sldId id="331" r:id="rId30"/>
    <p:sldId id="361" r:id="rId31"/>
    <p:sldId id="390" r:id="rId32"/>
    <p:sldId id="387" r:id="rId33"/>
    <p:sldId id="420" r:id="rId34"/>
    <p:sldId id="458" r:id="rId35"/>
    <p:sldId id="414" r:id="rId36"/>
    <p:sldId id="415" r:id="rId37"/>
    <p:sldId id="268" r:id="rId38"/>
    <p:sldId id="266" r:id="rId39"/>
    <p:sldId id="45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89903A-C122-4508-AB18-DD4254CE41F2}" v="2" dt="2024-12-03T14:44:15.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7" autoAdjust="0"/>
    <p:restoredTop sz="93767" autoAdjust="0"/>
  </p:normalViewPr>
  <p:slideViewPr>
    <p:cSldViewPr snapToGrid="0">
      <p:cViewPr varScale="1">
        <p:scale>
          <a:sx n="72" d="100"/>
          <a:sy n="72" d="100"/>
        </p:scale>
        <p:origin x="84"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04ECA0-7975-4CF8-804F-60572FB2F4EF}"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3B1B7-A704-46AC-828A-EC3AAD767897}" type="slidenum">
              <a:rPr lang="en-US" smtClean="0"/>
              <a:t>‹#›</a:t>
            </a:fld>
            <a:endParaRPr lang="en-US"/>
          </a:p>
        </p:txBody>
      </p:sp>
    </p:spTree>
    <p:extLst>
      <p:ext uri="{BB962C8B-B14F-4D97-AF65-F5344CB8AC3E}">
        <p14:creationId xmlns:p14="http://schemas.microsoft.com/office/powerpoint/2010/main" val="1387986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E3B1B7-A704-46AC-828A-EC3AAD767897}" type="slidenum">
              <a:rPr lang="en-US" smtClean="0"/>
              <a:t>6</a:t>
            </a:fld>
            <a:endParaRPr lang="en-US"/>
          </a:p>
        </p:txBody>
      </p:sp>
    </p:spTree>
    <p:extLst>
      <p:ext uri="{BB962C8B-B14F-4D97-AF65-F5344CB8AC3E}">
        <p14:creationId xmlns:p14="http://schemas.microsoft.com/office/powerpoint/2010/main" val="358720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E3B1B7-A704-46AC-828A-EC3AAD767897}" type="slidenum">
              <a:rPr lang="en-US" smtClean="0"/>
              <a:t>10</a:t>
            </a:fld>
            <a:endParaRPr lang="en-US"/>
          </a:p>
        </p:txBody>
      </p:sp>
    </p:spTree>
    <p:extLst>
      <p:ext uri="{BB962C8B-B14F-4D97-AF65-F5344CB8AC3E}">
        <p14:creationId xmlns:p14="http://schemas.microsoft.com/office/powerpoint/2010/main" val="3806043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8013A-9A26-4473-A6B6-F2012FEFC5B5}" type="slidenum">
              <a:rPr lang="en-US" smtClean="0"/>
              <a:t>26</a:t>
            </a:fld>
            <a:endParaRPr lang="en-US" dirty="0"/>
          </a:p>
        </p:txBody>
      </p:sp>
    </p:spTree>
    <p:extLst>
      <p:ext uri="{BB962C8B-B14F-4D97-AF65-F5344CB8AC3E}">
        <p14:creationId xmlns:p14="http://schemas.microsoft.com/office/powerpoint/2010/main" val="2999005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18013A-9A26-4473-A6B6-F2012FEFC5B5}" type="slidenum">
              <a:rPr lang="en-US" smtClean="0"/>
              <a:t>27</a:t>
            </a:fld>
            <a:endParaRPr lang="en-US" dirty="0"/>
          </a:p>
        </p:txBody>
      </p:sp>
    </p:spTree>
    <p:extLst>
      <p:ext uri="{BB962C8B-B14F-4D97-AF65-F5344CB8AC3E}">
        <p14:creationId xmlns:p14="http://schemas.microsoft.com/office/powerpoint/2010/main" val="1782150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AE0466-FADA-4A5A-ABBC-4D4C4A747E74}" type="slidenum">
              <a:rPr lang="en-US" smtClean="0"/>
              <a:t>30</a:t>
            </a:fld>
            <a:endParaRPr lang="en-US" dirty="0"/>
          </a:p>
        </p:txBody>
      </p:sp>
    </p:spTree>
    <p:extLst>
      <p:ext uri="{BB962C8B-B14F-4D97-AF65-F5344CB8AC3E}">
        <p14:creationId xmlns:p14="http://schemas.microsoft.com/office/powerpoint/2010/main" val="1391716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05A4-EB0F-840F-3642-A9DCF52871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38E6C4-689B-74CA-97F8-BA083E99B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CB3692-0A12-E0E3-551B-C08EAFFE13CE}"/>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5" name="Footer Placeholder 4">
            <a:extLst>
              <a:ext uri="{FF2B5EF4-FFF2-40B4-BE49-F238E27FC236}">
                <a16:creationId xmlns:a16="http://schemas.microsoft.com/office/drawing/2014/main" id="{F9F576AC-C31C-5E0B-344E-A6DA98880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52F06-154B-87EC-35BB-87325F178893}"/>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321873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1673A-84DB-3161-A44F-BA1671B75B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0A2CFC-B72B-74C0-8C86-5DA1117B06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EB4B1C-364E-5FF0-C13D-86262C93CF81}"/>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5" name="Footer Placeholder 4">
            <a:extLst>
              <a:ext uri="{FF2B5EF4-FFF2-40B4-BE49-F238E27FC236}">
                <a16:creationId xmlns:a16="http://schemas.microsoft.com/office/drawing/2014/main" id="{F8AD70BA-67B3-946B-B445-C61391D583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7D79A6-8469-7CC9-DF4D-CE87EEFA32FE}"/>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2516759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693F6D-3A4B-9FE5-42D8-2FAE18F6B6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DB8D8D-2281-9E23-52D7-A46C2C9B14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C053D-F74B-6746-732E-468F7FBE17F9}"/>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5" name="Footer Placeholder 4">
            <a:extLst>
              <a:ext uri="{FF2B5EF4-FFF2-40B4-BE49-F238E27FC236}">
                <a16:creationId xmlns:a16="http://schemas.microsoft.com/office/drawing/2014/main" id="{617C1823-6ABB-915F-F7B5-88989AFCFC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18D5B-AD70-7F37-F412-ED57445D2817}"/>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3239078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5816" b="25769"/>
          <a:stretch/>
        </p:blipFill>
        <p:spPr>
          <a:xfrm>
            <a:off x="-23683" y="817011"/>
            <a:ext cx="1225296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681" y="249844"/>
            <a:ext cx="12014381" cy="301891"/>
          </a:xfrm>
          <a:prstGeom prst="rect">
            <a:avLst/>
          </a:prstGeom>
        </p:spPr>
      </p:pic>
    </p:spTree>
    <p:extLst>
      <p:ext uri="{BB962C8B-B14F-4D97-AF65-F5344CB8AC3E}">
        <p14:creationId xmlns:p14="http://schemas.microsoft.com/office/powerpoint/2010/main" val="4211177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314B0-262A-678B-EC5B-1045E5D24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7BA836-2F43-1A49-AC12-43D0AF73F8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0F0FA-2DAE-3E72-6459-BDCFA435986A}"/>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5" name="Footer Placeholder 4">
            <a:extLst>
              <a:ext uri="{FF2B5EF4-FFF2-40B4-BE49-F238E27FC236}">
                <a16:creationId xmlns:a16="http://schemas.microsoft.com/office/drawing/2014/main" id="{D27C20D5-9240-B403-65AF-7743855F90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74239E-6704-E30A-B774-9A1AA30B132A}"/>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3846778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DEF0F-19F6-27A8-201C-B012065D08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9CF913-0962-A75F-2031-8FBAD5C782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E48761-5DEA-0115-3219-46C4F4564E23}"/>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5" name="Footer Placeholder 4">
            <a:extLst>
              <a:ext uri="{FF2B5EF4-FFF2-40B4-BE49-F238E27FC236}">
                <a16:creationId xmlns:a16="http://schemas.microsoft.com/office/drawing/2014/main" id="{C3267394-49BA-E73C-B601-2669467EEF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A3BBBC-5C17-16F2-5299-F8132A01B6D5}"/>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344851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BD4D-DCC5-579E-7455-5CD54D2121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9CD36E8-05B1-6732-D6E2-9DC521B3BA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B40576-3736-6A9E-5FF6-191DDD7936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C0A35B-4198-05F2-273D-3F2A0B39FD7D}"/>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6" name="Footer Placeholder 5">
            <a:extLst>
              <a:ext uri="{FF2B5EF4-FFF2-40B4-BE49-F238E27FC236}">
                <a16:creationId xmlns:a16="http://schemas.microsoft.com/office/drawing/2014/main" id="{0965C0BF-A730-5D71-ADD4-C1B5952F20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801B1C-A5C2-49F0-493D-7A06D6C0031D}"/>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3253832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CA9E1-AF6D-DB95-301A-0BF750CC57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7F6397-7243-3898-0B4C-DF8F25C7BF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162F96-308E-00C5-01E4-C3316F4AE7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698EF-C5EC-AE1F-CE80-57FA989FB1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84944-A565-6308-AFDB-0457304CC16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DF3C2C0-B5AE-C524-6398-FCD46AF001B5}"/>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8" name="Footer Placeholder 7">
            <a:extLst>
              <a:ext uri="{FF2B5EF4-FFF2-40B4-BE49-F238E27FC236}">
                <a16:creationId xmlns:a16="http://schemas.microsoft.com/office/drawing/2014/main" id="{950A11B1-2937-8131-7089-7466792D3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AFEF7B-71BD-C403-6387-2C9B27492D07}"/>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403221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A7A82-FFBC-8713-615E-01498658E8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DEEE01-716A-6427-5162-E3FA18BDDDDF}"/>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4" name="Footer Placeholder 3">
            <a:extLst>
              <a:ext uri="{FF2B5EF4-FFF2-40B4-BE49-F238E27FC236}">
                <a16:creationId xmlns:a16="http://schemas.microsoft.com/office/drawing/2014/main" id="{F907BE2F-9B2D-AE39-A895-3DD37339F2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31E597-0900-6009-D3E7-74C9EFFDFEDF}"/>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3118462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E1F997-7398-D4CC-2FC7-59BF5D81A968}"/>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3" name="Footer Placeholder 2">
            <a:extLst>
              <a:ext uri="{FF2B5EF4-FFF2-40B4-BE49-F238E27FC236}">
                <a16:creationId xmlns:a16="http://schemas.microsoft.com/office/drawing/2014/main" id="{6C8BC1B5-93FD-1145-ABD2-296E5E288A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7DB608-097C-5215-C378-B4626DE7419B}"/>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299522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BDF7C-E81F-9BEF-B95A-E6D4075E5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110A80-7C41-5A66-969A-2E3FFCB423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2D269B-CBA4-C29F-9E50-CDFB484C94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21A924-7C10-5B5F-1C51-9049D91F2394}"/>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6" name="Footer Placeholder 5">
            <a:extLst>
              <a:ext uri="{FF2B5EF4-FFF2-40B4-BE49-F238E27FC236}">
                <a16:creationId xmlns:a16="http://schemas.microsoft.com/office/drawing/2014/main" id="{9269B61B-4DA6-5AAC-CF08-EBACA18BA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D05E2-7614-F913-6E2E-95626FAF4A0A}"/>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279974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070F2-2836-D432-7BBC-28C7EEFB21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73BFE7-6E5A-B7C7-7A67-D8200F7B24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6A4EB2-AA1D-661C-3957-11414D1898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194A21-1532-4505-3579-D551C9039DD0}"/>
              </a:ext>
            </a:extLst>
          </p:cNvPr>
          <p:cNvSpPr>
            <a:spLocks noGrp="1"/>
          </p:cNvSpPr>
          <p:nvPr>
            <p:ph type="dt" sz="half" idx="10"/>
          </p:nvPr>
        </p:nvSpPr>
        <p:spPr/>
        <p:txBody>
          <a:bodyPr/>
          <a:lstStyle/>
          <a:p>
            <a:fld id="{3E065488-5A63-4DB4-ABAD-65329A561A5E}" type="datetimeFigureOut">
              <a:rPr lang="en-US" smtClean="0"/>
              <a:t>12/9/2024</a:t>
            </a:fld>
            <a:endParaRPr lang="en-US"/>
          </a:p>
        </p:txBody>
      </p:sp>
      <p:sp>
        <p:nvSpPr>
          <p:cNvPr id="6" name="Footer Placeholder 5">
            <a:extLst>
              <a:ext uri="{FF2B5EF4-FFF2-40B4-BE49-F238E27FC236}">
                <a16:creationId xmlns:a16="http://schemas.microsoft.com/office/drawing/2014/main" id="{2DEEDD77-866F-F13C-DF7A-AAEE75691A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037A57-FFF4-CE9A-ABB4-3FCBFB4A9997}"/>
              </a:ext>
            </a:extLst>
          </p:cNvPr>
          <p:cNvSpPr>
            <a:spLocks noGrp="1"/>
          </p:cNvSpPr>
          <p:nvPr>
            <p:ph type="sldNum" sz="quarter" idx="12"/>
          </p:nvPr>
        </p:nvSpPr>
        <p:spPr/>
        <p:txBody>
          <a:bodyPr/>
          <a:lstStyle/>
          <a:p>
            <a:fld id="{C25DB536-B82B-4C08-977E-5DD651F6BFA8}" type="slidenum">
              <a:rPr lang="en-US" smtClean="0"/>
              <a:t>‹#›</a:t>
            </a:fld>
            <a:endParaRPr lang="en-US"/>
          </a:p>
        </p:txBody>
      </p:sp>
    </p:spTree>
    <p:extLst>
      <p:ext uri="{BB962C8B-B14F-4D97-AF65-F5344CB8AC3E}">
        <p14:creationId xmlns:p14="http://schemas.microsoft.com/office/powerpoint/2010/main" val="1765091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1BC1D2-BD0D-BE11-9291-4D495CC97B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486863-9140-1C23-5DB4-7FF30A55CC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630EE-E506-6646-CE0B-660F077D6D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065488-5A63-4DB4-ABAD-65329A561A5E}" type="datetimeFigureOut">
              <a:rPr lang="en-US" smtClean="0"/>
              <a:t>12/9/2024</a:t>
            </a:fld>
            <a:endParaRPr lang="en-US"/>
          </a:p>
        </p:txBody>
      </p:sp>
      <p:sp>
        <p:nvSpPr>
          <p:cNvPr id="5" name="Footer Placeholder 4">
            <a:extLst>
              <a:ext uri="{FF2B5EF4-FFF2-40B4-BE49-F238E27FC236}">
                <a16:creationId xmlns:a16="http://schemas.microsoft.com/office/drawing/2014/main" id="{0B5D55E8-E9BD-0157-3649-7E4899861B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C43DC3B-B223-F7F4-94D3-EDAF26D9D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5DB536-B82B-4C08-977E-5DD651F6BFA8}" type="slidenum">
              <a:rPr lang="en-US" smtClean="0"/>
              <a:t>‹#›</a:t>
            </a:fld>
            <a:endParaRPr lang="en-US"/>
          </a:p>
        </p:txBody>
      </p:sp>
    </p:spTree>
    <p:extLst>
      <p:ext uri="{BB962C8B-B14F-4D97-AF65-F5344CB8AC3E}">
        <p14:creationId xmlns:p14="http://schemas.microsoft.com/office/powerpoint/2010/main" val="707338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C23E4B8-A5DB-45B8-89CE-E8DF8B78F575}"/>
              </a:ext>
            </a:extLst>
          </p:cNvPr>
          <p:cNvSpPr>
            <a:spLocks noGrp="1"/>
          </p:cNvSpPr>
          <p:nvPr>
            <p:ph type="body" sz="quarter" idx="11"/>
          </p:nvPr>
        </p:nvSpPr>
        <p:spPr>
          <a:xfrm>
            <a:off x="429845" y="3621457"/>
            <a:ext cx="11332309" cy="2809461"/>
          </a:xfrm>
        </p:spPr>
        <p:txBody>
          <a:bodyPr>
            <a:normAutofit fontScale="92500" lnSpcReduction="20000"/>
          </a:bodyPr>
          <a:lstStyle/>
          <a:p>
            <a:pPr algn="ctr"/>
            <a:endParaRPr lang="en-US" dirty="0"/>
          </a:p>
          <a:p>
            <a:pPr algn="ctr"/>
            <a:r>
              <a:rPr lang="en-US" dirty="0"/>
              <a:t>Booster Gradient Magnet </a:t>
            </a:r>
          </a:p>
          <a:p>
            <a:pPr algn="ctr"/>
            <a:r>
              <a:rPr lang="en-US" dirty="0"/>
              <a:t>Partial Discharge Measurement Efforts</a:t>
            </a:r>
          </a:p>
          <a:p>
            <a:pPr algn="ctr"/>
            <a:r>
              <a:rPr lang="en-US" sz="1800" dirty="0"/>
              <a:t>Jeff Larson &amp; Kent Triplett</a:t>
            </a:r>
          </a:p>
          <a:p>
            <a:pPr algn="ctr"/>
            <a:r>
              <a:rPr lang="en-US" sz="1200" dirty="0"/>
              <a:t>With lots of good help from:</a:t>
            </a:r>
          </a:p>
          <a:p>
            <a:pPr algn="ctr"/>
            <a:r>
              <a:rPr lang="en-US" sz="1400" dirty="0"/>
              <a:t>Howie Pfeffer, Matt Davidson, Matt Kufer, Chris Jensen, Ryan Crawford, Todd Johnson, </a:t>
            </a:r>
            <a:r>
              <a:rPr lang="en-US" sz="1400" dirty="0" err="1"/>
              <a:t>KeAndre</a:t>
            </a:r>
            <a:r>
              <a:rPr lang="en-US" sz="1400" dirty="0"/>
              <a:t> Worthy</a:t>
            </a:r>
          </a:p>
          <a:p>
            <a:pPr algn="ctr"/>
            <a:r>
              <a:rPr lang="en-US" sz="1100" dirty="0"/>
              <a:t>&amp; a host of others!</a:t>
            </a:r>
          </a:p>
          <a:p>
            <a:pPr algn="ctr"/>
            <a:r>
              <a:rPr lang="en-US" sz="1800" dirty="0"/>
              <a:t>2023 &amp; 2024</a:t>
            </a:r>
          </a:p>
          <a:p>
            <a:pPr algn="ctr"/>
            <a:endParaRPr lang="en-US" dirty="0"/>
          </a:p>
        </p:txBody>
      </p:sp>
    </p:spTree>
    <p:extLst>
      <p:ext uri="{BB962C8B-B14F-4D97-AF65-F5344CB8AC3E}">
        <p14:creationId xmlns:p14="http://schemas.microsoft.com/office/powerpoint/2010/main" val="38326474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E34D2A-7DDA-9720-37BC-E5563C179ED7}"/>
              </a:ext>
            </a:extLst>
          </p:cNvPr>
          <p:cNvSpPr txBox="1"/>
          <p:nvPr/>
        </p:nvSpPr>
        <p:spPr>
          <a:xfrm>
            <a:off x="3793208" y="24233"/>
            <a:ext cx="4605583" cy="369332"/>
          </a:xfrm>
          <a:prstGeom prst="rect">
            <a:avLst/>
          </a:prstGeom>
          <a:noFill/>
        </p:spPr>
        <p:txBody>
          <a:bodyPr wrap="square" rtlCol="0">
            <a:spAutoFit/>
          </a:bodyPr>
          <a:lstStyle/>
          <a:p>
            <a:r>
              <a:rPr lang="en-US" dirty="0"/>
              <a:t>Our Testing Setup has evolved &amp; improved!</a:t>
            </a:r>
          </a:p>
        </p:txBody>
      </p:sp>
      <p:pic>
        <p:nvPicPr>
          <p:cNvPr id="2050" name="Picture 2">
            <a:extLst>
              <a:ext uri="{FF2B5EF4-FFF2-40B4-BE49-F238E27FC236}">
                <a16:creationId xmlns:a16="http://schemas.microsoft.com/office/drawing/2014/main" id="{784E8BFC-3276-42FA-0640-A9BB0154B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965" y="393565"/>
            <a:ext cx="5897492" cy="442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a:extLst>
              <a:ext uri="{FF2B5EF4-FFF2-40B4-BE49-F238E27FC236}">
                <a16:creationId xmlns:a16="http://schemas.microsoft.com/office/drawing/2014/main" id="{683B1BFA-57F9-D547-BAA4-99EF25176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43" y="524297"/>
            <a:ext cx="5181874" cy="3886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24DA960B-6F4E-198C-744C-8ADF247C9B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434" y="3523613"/>
            <a:ext cx="4368453" cy="3276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5351FCE-21BF-71C5-1332-397BADC16E94}"/>
              </a:ext>
            </a:extLst>
          </p:cNvPr>
          <p:cNvSpPr txBox="1"/>
          <p:nvPr/>
        </p:nvSpPr>
        <p:spPr>
          <a:xfrm>
            <a:off x="6596938" y="4903619"/>
            <a:ext cx="4044558" cy="1954381"/>
          </a:xfrm>
          <a:prstGeom prst="rect">
            <a:avLst/>
          </a:prstGeom>
          <a:noFill/>
        </p:spPr>
        <p:txBody>
          <a:bodyPr wrap="square" rtlCol="0">
            <a:spAutoFit/>
          </a:bodyPr>
          <a:lstStyle/>
          <a:p>
            <a:r>
              <a:rPr lang="en-US" sz="1100" dirty="0"/>
              <a:t>Modified Kufer Corona Test Box now takes place of the </a:t>
            </a:r>
          </a:p>
          <a:p>
            <a:r>
              <a:rPr lang="en-US" sz="1100" dirty="0"/>
              <a:t>Biddle PSF capacitive divider! </a:t>
            </a:r>
          </a:p>
          <a:p>
            <a:endParaRPr lang="en-US" sz="1100" dirty="0"/>
          </a:p>
          <a:p>
            <a:r>
              <a:rPr lang="en-US" sz="1100" dirty="0"/>
              <a:t>Much more compact, transportable, less susceptible to noise!</a:t>
            </a:r>
          </a:p>
          <a:p>
            <a:endParaRPr lang="en-US" sz="1100" dirty="0"/>
          </a:p>
          <a:p>
            <a:r>
              <a:rPr lang="en-US" sz="1100" dirty="0"/>
              <a:t>Accurate </a:t>
            </a:r>
            <a:r>
              <a:rPr lang="en-US" sz="1100" dirty="0" err="1"/>
              <a:t>Vrms</a:t>
            </a:r>
            <a:r>
              <a:rPr lang="en-US" sz="1100" dirty="0"/>
              <a:t>  via RMS circuitry</a:t>
            </a:r>
          </a:p>
          <a:p>
            <a:endParaRPr lang="en-US" sz="1100" dirty="0"/>
          </a:p>
          <a:p>
            <a:r>
              <a:rPr lang="en-US" sz="1100" dirty="0" err="1"/>
              <a:t>DataQ</a:t>
            </a:r>
            <a:r>
              <a:rPr lang="en-US" sz="1100" dirty="0"/>
              <a:t> A/D unit makes recording  applied V and resulting partial discharge possible. Interface via laptop.</a:t>
            </a:r>
          </a:p>
          <a:p>
            <a:endParaRPr lang="en-US" sz="1100" dirty="0"/>
          </a:p>
          <a:p>
            <a:endParaRPr lang="en-US" sz="1100" dirty="0"/>
          </a:p>
        </p:txBody>
      </p:sp>
    </p:spTree>
    <p:extLst>
      <p:ext uri="{BB962C8B-B14F-4D97-AF65-F5344CB8AC3E}">
        <p14:creationId xmlns:p14="http://schemas.microsoft.com/office/powerpoint/2010/main" val="2315857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0C7BEE-0CCB-ED8A-02BF-D7059ED35FF4}"/>
              </a:ext>
            </a:extLst>
          </p:cNvPr>
          <p:cNvSpPr txBox="1"/>
          <p:nvPr/>
        </p:nvSpPr>
        <p:spPr>
          <a:xfrm>
            <a:off x="4482352" y="0"/>
            <a:ext cx="3415943" cy="369332"/>
          </a:xfrm>
          <a:prstGeom prst="rect">
            <a:avLst/>
          </a:prstGeom>
          <a:noFill/>
        </p:spPr>
        <p:txBody>
          <a:bodyPr wrap="square" rtlCol="0">
            <a:spAutoFit/>
          </a:bodyPr>
          <a:lstStyle/>
          <a:p>
            <a:r>
              <a:rPr lang="en-US" dirty="0"/>
              <a:t>F47 Test 1 1-3 070924 Overview </a:t>
            </a:r>
          </a:p>
        </p:txBody>
      </p:sp>
      <p:pic>
        <p:nvPicPr>
          <p:cNvPr id="5" name="Picture 4" descr="A screen shot of a graph&#10;&#10;Description automatically generated">
            <a:extLst>
              <a:ext uri="{FF2B5EF4-FFF2-40B4-BE49-F238E27FC236}">
                <a16:creationId xmlns:a16="http://schemas.microsoft.com/office/drawing/2014/main" id="{85DD5494-A92F-5E02-C08D-79ED93B76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865" y="457200"/>
            <a:ext cx="9616971" cy="5017387"/>
          </a:xfrm>
          <a:prstGeom prst="rect">
            <a:avLst/>
          </a:prstGeom>
        </p:spPr>
      </p:pic>
      <p:sp>
        <p:nvSpPr>
          <p:cNvPr id="4" name="TextBox 3">
            <a:extLst>
              <a:ext uri="{FF2B5EF4-FFF2-40B4-BE49-F238E27FC236}">
                <a16:creationId xmlns:a16="http://schemas.microsoft.com/office/drawing/2014/main" id="{E79DD5C1-A433-A947-784F-4A27AE96713B}"/>
              </a:ext>
            </a:extLst>
          </p:cNvPr>
          <p:cNvSpPr txBox="1"/>
          <p:nvPr/>
        </p:nvSpPr>
        <p:spPr>
          <a:xfrm>
            <a:off x="879764" y="5715000"/>
            <a:ext cx="4946072" cy="276999"/>
          </a:xfrm>
          <a:prstGeom prst="rect">
            <a:avLst/>
          </a:prstGeom>
          <a:noFill/>
        </p:spPr>
        <p:txBody>
          <a:bodyPr wrap="square" rtlCol="0">
            <a:spAutoFit/>
          </a:bodyPr>
          <a:lstStyle/>
          <a:p>
            <a:r>
              <a:rPr lang="en-US" sz="1200" dirty="0"/>
              <a:t>Here F47 magnet is at atmosphere</a:t>
            </a:r>
          </a:p>
        </p:txBody>
      </p:sp>
    </p:spTree>
    <p:extLst>
      <p:ext uri="{BB962C8B-B14F-4D97-AF65-F5344CB8AC3E}">
        <p14:creationId xmlns:p14="http://schemas.microsoft.com/office/powerpoint/2010/main" val="3915234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447CE3-86D3-5BF8-A557-E081D963AA55}"/>
              </a:ext>
            </a:extLst>
          </p:cNvPr>
          <p:cNvPicPr>
            <a:picLocks noChangeAspect="1"/>
          </p:cNvPicPr>
          <p:nvPr/>
        </p:nvPicPr>
        <p:blipFill>
          <a:blip r:embed="rId2"/>
          <a:stretch>
            <a:fillRect/>
          </a:stretch>
        </p:blipFill>
        <p:spPr>
          <a:xfrm>
            <a:off x="572060" y="531904"/>
            <a:ext cx="4914340" cy="6326096"/>
          </a:xfrm>
          <a:prstGeom prst="rect">
            <a:avLst/>
          </a:prstGeom>
        </p:spPr>
      </p:pic>
      <p:sp>
        <p:nvSpPr>
          <p:cNvPr id="6" name="TextBox 5">
            <a:extLst>
              <a:ext uri="{FF2B5EF4-FFF2-40B4-BE49-F238E27FC236}">
                <a16:creationId xmlns:a16="http://schemas.microsoft.com/office/drawing/2014/main" id="{7B5AA38A-E797-917C-4B33-C4794D3FB0ED}"/>
              </a:ext>
            </a:extLst>
          </p:cNvPr>
          <p:cNvSpPr txBox="1"/>
          <p:nvPr/>
        </p:nvSpPr>
        <p:spPr>
          <a:xfrm>
            <a:off x="3871194" y="-27903"/>
            <a:ext cx="4449612" cy="646331"/>
          </a:xfrm>
          <a:prstGeom prst="rect">
            <a:avLst/>
          </a:prstGeom>
          <a:noFill/>
        </p:spPr>
        <p:txBody>
          <a:bodyPr wrap="square" rtlCol="0">
            <a:spAutoFit/>
          </a:bodyPr>
          <a:lstStyle/>
          <a:p>
            <a:pPr algn="ctr"/>
            <a:r>
              <a:rPr lang="en-US" dirty="0"/>
              <a:t>F47 Tests 1-6 051424 Overview</a:t>
            </a:r>
          </a:p>
          <a:p>
            <a:pPr algn="ctr"/>
            <a:r>
              <a:rPr lang="en-US" dirty="0"/>
              <a:t>Comparing the PSF to Kufer Box  Response</a:t>
            </a:r>
          </a:p>
        </p:txBody>
      </p:sp>
      <p:pic>
        <p:nvPicPr>
          <p:cNvPr id="7" name="Picture 6">
            <a:extLst>
              <a:ext uri="{FF2B5EF4-FFF2-40B4-BE49-F238E27FC236}">
                <a16:creationId xmlns:a16="http://schemas.microsoft.com/office/drawing/2014/main" id="{338F26E5-D724-A017-429A-392F57E243BD}"/>
              </a:ext>
            </a:extLst>
          </p:cNvPr>
          <p:cNvPicPr>
            <a:picLocks noChangeAspect="1"/>
          </p:cNvPicPr>
          <p:nvPr/>
        </p:nvPicPr>
        <p:blipFill>
          <a:blip r:embed="rId3"/>
          <a:stretch>
            <a:fillRect/>
          </a:stretch>
        </p:blipFill>
        <p:spPr>
          <a:xfrm>
            <a:off x="6617688" y="618428"/>
            <a:ext cx="4778198" cy="6239572"/>
          </a:xfrm>
          <a:prstGeom prst="rect">
            <a:avLst/>
          </a:prstGeom>
        </p:spPr>
      </p:pic>
      <p:sp>
        <p:nvSpPr>
          <p:cNvPr id="2" name="TextBox 1">
            <a:extLst>
              <a:ext uri="{FF2B5EF4-FFF2-40B4-BE49-F238E27FC236}">
                <a16:creationId xmlns:a16="http://schemas.microsoft.com/office/drawing/2014/main" id="{B3DCBDA2-A0A3-0009-8834-CE68B7AA1FCA}"/>
              </a:ext>
            </a:extLst>
          </p:cNvPr>
          <p:cNvSpPr txBox="1"/>
          <p:nvPr/>
        </p:nvSpPr>
        <p:spPr>
          <a:xfrm>
            <a:off x="7709647" y="618428"/>
            <a:ext cx="2045527" cy="261610"/>
          </a:xfrm>
          <a:prstGeom prst="rect">
            <a:avLst/>
          </a:prstGeom>
          <a:noFill/>
        </p:spPr>
        <p:txBody>
          <a:bodyPr wrap="square" rtlCol="0">
            <a:spAutoFit/>
          </a:bodyPr>
          <a:lstStyle/>
          <a:p>
            <a:r>
              <a:rPr lang="en-US" sz="1100" dirty="0"/>
              <a:t>     New setup used 1</a:t>
            </a:r>
            <a:r>
              <a:rPr lang="en-US" sz="1100" baseline="30000" dirty="0"/>
              <a:t>st</a:t>
            </a:r>
            <a:r>
              <a:rPr lang="en-US" sz="1100" dirty="0"/>
              <a:t> time </a:t>
            </a:r>
          </a:p>
        </p:txBody>
      </p:sp>
      <p:sp>
        <p:nvSpPr>
          <p:cNvPr id="8" name="TextBox 7">
            <a:extLst>
              <a:ext uri="{FF2B5EF4-FFF2-40B4-BE49-F238E27FC236}">
                <a16:creationId xmlns:a16="http://schemas.microsoft.com/office/drawing/2014/main" id="{B71F897A-EC38-0FFE-AA72-E8FC83535601}"/>
              </a:ext>
            </a:extLst>
          </p:cNvPr>
          <p:cNvSpPr txBox="1"/>
          <p:nvPr/>
        </p:nvSpPr>
        <p:spPr>
          <a:xfrm>
            <a:off x="1872066" y="531904"/>
            <a:ext cx="1533744" cy="261610"/>
          </a:xfrm>
          <a:prstGeom prst="rect">
            <a:avLst/>
          </a:prstGeom>
          <a:noFill/>
        </p:spPr>
        <p:txBody>
          <a:bodyPr wrap="square" rtlCol="0">
            <a:spAutoFit/>
          </a:bodyPr>
          <a:lstStyle/>
          <a:p>
            <a:r>
              <a:rPr lang="en-US" sz="1100" dirty="0"/>
              <a:t>     ‘Original’ setup  </a:t>
            </a:r>
          </a:p>
        </p:txBody>
      </p:sp>
    </p:spTree>
    <p:extLst>
      <p:ext uri="{BB962C8B-B14F-4D97-AF65-F5344CB8AC3E}">
        <p14:creationId xmlns:p14="http://schemas.microsoft.com/office/powerpoint/2010/main" val="2794459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640A70CB-8EF0-B874-15F6-B82FD24092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961" y="457200"/>
            <a:ext cx="11216078" cy="5943600"/>
          </a:xfrm>
          <a:prstGeom prst="rect">
            <a:avLst/>
          </a:prstGeom>
        </p:spPr>
      </p:pic>
      <p:sp>
        <p:nvSpPr>
          <p:cNvPr id="4" name="TextBox 3">
            <a:extLst>
              <a:ext uri="{FF2B5EF4-FFF2-40B4-BE49-F238E27FC236}">
                <a16:creationId xmlns:a16="http://schemas.microsoft.com/office/drawing/2014/main" id="{66676A51-47EB-DBC6-ABE0-E2C7831F6FFB}"/>
              </a:ext>
            </a:extLst>
          </p:cNvPr>
          <p:cNvSpPr txBox="1"/>
          <p:nvPr/>
        </p:nvSpPr>
        <p:spPr>
          <a:xfrm>
            <a:off x="5420503" y="319437"/>
            <a:ext cx="3227294" cy="369332"/>
          </a:xfrm>
          <a:prstGeom prst="rect">
            <a:avLst/>
          </a:prstGeom>
          <a:noFill/>
        </p:spPr>
        <p:txBody>
          <a:bodyPr wrap="square" rtlCol="0">
            <a:spAutoFit/>
          </a:bodyPr>
          <a:lstStyle/>
          <a:p>
            <a:r>
              <a:rPr lang="en-US" dirty="0"/>
              <a:t>External Corona  Tests 050924  </a:t>
            </a:r>
          </a:p>
        </p:txBody>
      </p:sp>
      <p:sp>
        <p:nvSpPr>
          <p:cNvPr id="5" name="TextBox 4">
            <a:extLst>
              <a:ext uri="{FF2B5EF4-FFF2-40B4-BE49-F238E27FC236}">
                <a16:creationId xmlns:a16="http://schemas.microsoft.com/office/drawing/2014/main" id="{1C8D0C76-3A0D-14BB-9A3D-E89620EF258F}"/>
              </a:ext>
            </a:extLst>
          </p:cNvPr>
          <p:cNvSpPr txBox="1"/>
          <p:nvPr/>
        </p:nvSpPr>
        <p:spPr>
          <a:xfrm rot="16200000">
            <a:off x="1695416" y="3208811"/>
            <a:ext cx="1810344" cy="261610"/>
          </a:xfrm>
          <a:prstGeom prst="rect">
            <a:avLst/>
          </a:prstGeom>
          <a:noFill/>
        </p:spPr>
        <p:txBody>
          <a:bodyPr wrap="square" rtlCol="0">
            <a:spAutoFit/>
          </a:bodyPr>
          <a:lstStyle/>
          <a:p>
            <a:r>
              <a:rPr lang="en-US" sz="1100" dirty="0"/>
              <a:t>Spark Gap 3/16” &amp; Kapton</a:t>
            </a:r>
          </a:p>
        </p:txBody>
      </p:sp>
      <p:sp>
        <p:nvSpPr>
          <p:cNvPr id="6" name="TextBox 5">
            <a:extLst>
              <a:ext uri="{FF2B5EF4-FFF2-40B4-BE49-F238E27FC236}">
                <a16:creationId xmlns:a16="http://schemas.microsoft.com/office/drawing/2014/main" id="{300EE1F2-513F-EF19-9172-089C7BC37F2F}"/>
              </a:ext>
            </a:extLst>
          </p:cNvPr>
          <p:cNvSpPr txBox="1"/>
          <p:nvPr/>
        </p:nvSpPr>
        <p:spPr>
          <a:xfrm rot="16200000">
            <a:off x="3002531" y="3164118"/>
            <a:ext cx="1899730" cy="261610"/>
          </a:xfrm>
          <a:prstGeom prst="rect">
            <a:avLst/>
          </a:prstGeom>
          <a:noFill/>
        </p:spPr>
        <p:txBody>
          <a:bodyPr wrap="square" rtlCol="0">
            <a:spAutoFit/>
          </a:bodyPr>
          <a:lstStyle/>
          <a:p>
            <a:r>
              <a:rPr lang="en-US" sz="1100" dirty="0"/>
              <a:t>Spark Gap 3/16” No Kapton</a:t>
            </a:r>
          </a:p>
        </p:txBody>
      </p:sp>
      <p:sp>
        <p:nvSpPr>
          <p:cNvPr id="7" name="TextBox 6">
            <a:extLst>
              <a:ext uri="{FF2B5EF4-FFF2-40B4-BE49-F238E27FC236}">
                <a16:creationId xmlns:a16="http://schemas.microsoft.com/office/drawing/2014/main" id="{E81DA553-0AB6-5405-58E1-BDFE4C0AAFC4}"/>
              </a:ext>
            </a:extLst>
          </p:cNvPr>
          <p:cNvSpPr txBox="1"/>
          <p:nvPr/>
        </p:nvSpPr>
        <p:spPr>
          <a:xfrm rot="16200000">
            <a:off x="3629914" y="3030680"/>
            <a:ext cx="2166607" cy="261610"/>
          </a:xfrm>
          <a:prstGeom prst="rect">
            <a:avLst/>
          </a:prstGeom>
          <a:noFill/>
        </p:spPr>
        <p:txBody>
          <a:bodyPr wrap="square" rtlCol="0">
            <a:spAutoFit/>
          </a:bodyPr>
          <a:lstStyle/>
          <a:p>
            <a:r>
              <a:rPr lang="en-US" sz="1100" dirty="0"/>
              <a:t>Spark Gap &lt; 1/16” &amp; No Kapton</a:t>
            </a:r>
          </a:p>
        </p:txBody>
      </p:sp>
      <p:sp>
        <p:nvSpPr>
          <p:cNvPr id="9" name="TextBox 8">
            <a:extLst>
              <a:ext uri="{FF2B5EF4-FFF2-40B4-BE49-F238E27FC236}">
                <a16:creationId xmlns:a16="http://schemas.microsoft.com/office/drawing/2014/main" id="{DCD10D73-0E55-D379-A9C0-AFBA251AF36D}"/>
              </a:ext>
            </a:extLst>
          </p:cNvPr>
          <p:cNvSpPr txBox="1"/>
          <p:nvPr/>
        </p:nvSpPr>
        <p:spPr>
          <a:xfrm>
            <a:off x="6515377" y="3878140"/>
            <a:ext cx="4018035" cy="261610"/>
          </a:xfrm>
          <a:prstGeom prst="rect">
            <a:avLst/>
          </a:prstGeom>
          <a:noFill/>
        </p:spPr>
        <p:txBody>
          <a:bodyPr wrap="square" rtlCol="0">
            <a:spAutoFit/>
          </a:bodyPr>
          <a:lstStyle/>
          <a:p>
            <a:r>
              <a:rPr lang="en-US" sz="1100" dirty="0"/>
              <a:t>     HV Lead to corona ball laying on Kapton Sheet on F21 skin </a:t>
            </a:r>
          </a:p>
        </p:txBody>
      </p:sp>
      <p:sp>
        <p:nvSpPr>
          <p:cNvPr id="2" name="TextBox 1">
            <a:extLst>
              <a:ext uri="{FF2B5EF4-FFF2-40B4-BE49-F238E27FC236}">
                <a16:creationId xmlns:a16="http://schemas.microsoft.com/office/drawing/2014/main" id="{1D306F43-A6F7-2953-EE1D-4A086F5C8117}"/>
              </a:ext>
            </a:extLst>
          </p:cNvPr>
          <p:cNvSpPr txBox="1"/>
          <p:nvPr/>
        </p:nvSpPr>
        <p:spPr>
          <a:xfrm>
            <a:off x="487961" y="6538562"/>
            <a:ext cx="11094439" cy="261610"/>
          </a:xfrm>
          <a:prstGeom prst="rect">
            <a:avLst/>
          </a:prstGeom>
          <a:noFill/>
        </p:spPr>
        <p:txBody>
          <a:bodyPr wrap="square" rtlCol="0">
            <a:spAutoFit/>
          </a:bodyPr>
          <a:lstStyle/>
          <a:p>
            <a:r>
              <a:rPr lang="en-US" sz="1100" dirty="0"/>
              <a:t>     Here we are trying to make external corona and test the ultrasound detection. As you can see, it was not easy to make corona with the test spark gaps at our testing voltages! </a:t>
            </a:r>
          </a:p>
        </p:txBody>
      </p:sp>
    </p:spTree>
    <p:extLst>
      <p:ext uri="{BB962C8B-B14F-4D97-AF65-F5344CB8AC3E}">
        <p14:creationId xmlns:p14="http://schemas.microsoft.com/office/powerpoint/2010/main" val="290882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0C7BEE-0CCB-ED8A-02BF-D7059ED35FF4}"/>
              </a:ext>
            </a:extLst>
          </p:cNvPr>
          <p:cNvSpPr txBox="1"/>
          <p:nvPr/>
        </p:nvSpPr>
        <p:spPr>
          <a:xfrm>
            <a:off x="4482352" y="0"/>
            <a:ext cx="3770108" cy="369332"/>
          </a:xfrm>
          <a:prstGeom prst="rect">
            <a:avLst/>
          </a:prstGeom>
          <a:noFill/>
        </p:spPr>
        <p:txBody>
          <a:bodyPr wrap="square" rtlCol="0">
            <a:spAutoFit/>
          </a:bodyPr>
          <a:lstStyle/>
          <a:p>
            <a:r>
              <a:rPr lang="en-US" dirty="0"/>
              <a:t>Kapton Test 1 1-3 070924 Overview </a:t>
            </a:r>
          </a:p>
        </p:txBody>
      </p:sp>
      <p:pic>
        <p:nvPicPr>
          <p:cNvPr id="4" name="Picture 3" descr="A screen shot of a graph&#10;&#10;Description automatically generated">
            <a:extLst>
              <a:ext uri="{FF2B5EF4-FFF2-40B4-BE49-F238E27FC236}">
                <a16:creationId xmlns:a16="http://schemas.microsoft.com/office/drawing/2014/main" id="{57FE9B52-F45A-B199-8B87-8C0C8F81F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099" y="457200"/>
            <a:ext cx="11355802" cy="5943600"/>
          </a:xfrm>
          <a:prstGeom prst="rect">
            <a:avLst/>
          </a:prstGeom>
        </p:spPr>
      </p:pic>
    </p:spTree>
    <p:extLst>
      <p:ext uri="{BB962C8B-B14F-4D97-AF65-F5344CB8AC3E}">
        <p14:creationId xmlns:p14="http://schemas.microsoft.com/office/powerpoint/2010/main" val="610993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2FE48-616B-5A5E-788A-A0960FE9CDE6}"/>
            </a:ext>
          </a:extLst>
        </p:cNvPr>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835EFE5-D48A-0EDD-ED8C-51293F68C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59" y="306960"/>
            <a:ext cx="8545278" cy="5379737"/>
          </a:xfrm>
          <a:prstGeom prst="rect">
            <a:avLst/>
          </a:prstGeom>
        </p:spPr>
      </p:pic>
      <p:sp>
        <p:nvSpPr>
          <p:cNvPr id="4" name="TextBox 3">
            <a:extLst>
              <a:ext uri="{FF2B5EF4-FFF2-40B4-BE49-F238E27FC236}">
                <a16:creationId xmlns:a16="http://schemas.microsoft.com/office/drawing/2014/main" id="{9CC474D3-78D9-08E0-3689-A97F8E1A028D}"/>
              </a:ext>
            </a:extLst>
          </p:cNvPr>
          <p:cNvSpPr txBox="1"/>
          <p:nvPr/>
        </p:nvSpPr>
        <p:spPr>
          <a:xfrm>
            <a:off x="3564879" y="0"/>
            <a:ext cx="5062242" cy="369332"/>
          </a:xfrm>
          <a:prstGeom prst="rect">
            <a:avLst/>
          </a:prstGeom>
          <a:noFill/>
        </p:spPr>
        <p:txBody>
          <a:bodyPr wrap="square" rtlCol="0">
            <a:spAutoFit/>
          </a:bodyPr>
          <a:lstStyle/>
          <a:p>
            <a:r>
              <a:rPr lang="en-US" dirty="0"/>
              <a:t>Partial Discharge Testing in the Booster Tunnel</a:t>
            </a:r>
          </a:p>
        </p:txBody>
      </p:sp>
      <p:sp>
        <p:nvSpPr>
          <p:cNvPr id="5" name="TextBox 4">
            <a:extLst>
              <a:ext uri="{FF2B5EF4-FFF2-40B4-BE49-F238E27FC236}">
                <a16:creationId xmlns:a16="http://schemas.microsoft.com/office/drawing/2014/main" id="{FEC6E86E-A63A-2E10-3F38-A8C8D1537CE3}"/>
              </a:ext>
            </a:extLst>
          </p:cNvPr>
          <p:cNvSpPr txBox="1"/>
          <p:nvPr/>
        </p:nvSpPr>
        <p:spPr>
          <a:xfrm>
            <a:off x="9117872" y="184666"/>
            <a:ext cx="2849059" cy="2677656"/>
          </a:xfrm>
          <a:prstGeom prst="rect">
            <a:avLst/>
          </a:prstGeom>
          <a:noFill/>
        </p:spPr>
        <p:txBody>
          <a:bodyPr wrap="square" rtlCol="0">
            <a:spAutoFit/>
          </a:bodyPr>
          <a:lstStyle/>
          <a:p>
            <a:r>
              <a:rPr lang="en-US" sz="1200" dirty="0"/>
              <a:t>We  were able to test 8 magnets in the tunnel during Shutdown 2024.</a:t>
            </a:r>
          </a:p>
          <a:p>
            <a:endParaRPr lang="en-US" sz="1200" dirty="0"/>
          </a:p>
          <a:p>
            <a:r>
              <a:rPr lang="en-US" sz="1200" dirty="0"/>
              <a:t>No operational magnet was totally isolated during testing. We did not want to cut the bus.  </a:t>
            </a:r>
          </a:p>
          <a:p>
            <a:pPr marL="171450" indent="-171450">
              <a:buFont typeface="Arial" panose="020B0604020202020204" pitchFamily="34" charset="0"/>
              <a:buChar char="•"/>
            </a:pPr>
            <a:r>
              <a:rPr lang="en-US" sz="1200" dirty="0"/>
              <a:t>At best, the magnet and the girder manifold would have been tested. </a:t>
            </a:r>
          </a:p>
          <a:p>
            <a:pPr marL="171450" indent="-171450">
              <a:buFont typeface="Arial" panose="020B0604020202020204" pitchFamily="34" charset="0"/>
              <a:buChar char="•"/>
            </a:pPr>
            <a:r>
              <a:rPr lang="en-US" sz="1200" dirty="0"/>
              <a:t>At worst, the magnet, girder manifold, and bus work to next series girder was included.</a:t>
            </a:r>
          </a:p>
          <a:p>
            <a:pPr marL="171450" indent="-171450">
              <a:buFont typeface="Arial" panose="020B0604020202020204" pitchFamily="34" charset="0"/>
              <a:buChar char="•"/>
            </a:pPr>
            <a:r>
              <a:rPr lang="en-US" sz="1200" dirty="0"/>
              <a:t>All bus work into and out of a test area was verified to be grounded.</a:t>
            </a:r>
          </a:p>
          <a:p>
            <a:endParaRPr lang="en-US" sz="1200" dirty="0"/>
          </a:p>
        </p:txBody>
      </p:sp>
      <p:pic>
        <p:nvPicPr>
          <p:cNvPr id="7" name="Picture 6" descr="Men working in a factory&#10;&#10;Description automatically generated with medium confidence">
            <a:extLst>
              <a:ext uri="{FF2B5EF4-FFF2-40B4-BE49-F238E27FC236}">
                <a16:creationId xmlns:a16="http://schemas.microsoft.com/office/drawing/2014/main" id="{E1962528-879C-1722-3484-A45ABF839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8813" y="2750474"/>
            <a:ext cx="3007179" cy="4009572"/>
          </a:xfrm>
          <a:prstGeom prst="rect">
            <a:avLst/>
          </a:prstGeom>
        </p:spPr>
      </p:pic>
      <p:sp>
        <p:nvSpPr>
          <p:cNvPr id="8" name="TextBox 7">
            <a:extLst>
              <a:ext uri="{FF2B5EF4-FFF2-40B4-BE49-F238E27FC236}">
                <a16:creationId xmlns:a16="http://schemas.microsoft.com/office/drawing/2014/main" id="{84DFD92D-F83B-5F92-4948-BDE994DC8672}"/>
              </a:ext>
            </a:extLst>
          </p:cNvPr>
          <p:cNvSpPr txBox="1"/>
          <p:nvPr/>
        </p:nvSpPr>
        <p:spPr>
          <a:xfrm>
            <a:off x="2167153" y="5624325"/>
            <a:ext cx="5062242" cy="276999"/>
          </a:xfrm>
          <a:prstGeom prst="rect">
            <a:avLst/>
          </a:prstGeom>
          <a:noFill/>
        </p:spPr>
        <p:txBody>
          <a:bodyPr wrap="square" rtlCol="0">
            <a:spAutoFit/>
          </a:bodyPr>
          <a:lstStyle/>
          <a:p>
            <a:r>
              <a:rPr lang="en-US" sz="1200" dirty="0"/>
              <a:t>The Booster Bus offered locations to isolate portions of the magnet string</a:t>
            </a:r>
          </a:p>
        </p:txBody>
      </p:sp>
      <p:sp>
        <p:nvSpPr>
          <p:cNvPr id="9" name="TextBox 8">
            <a:extLst>
              <a:ext uri="{FF2B5EF4-FFF2-40B4-BE49-F238E27FC236}">
                <a16:creationId xmlns:a16="http://schemas.microsoft.com/office/drawing/2014/main" id="{F38CF956-D6A9-CEEB-1D3F-00C7801167A3}"/>
              </a:ext>
            </a:extLst>
          </p:cNvPr>
          <p:cNvSpPr txBox="1"/>
          <p:nvPr/>
        </p:nvSpPr>
        <p:spPr>
          <a:xfrm>
            <a:off x="7454537" y="4731773"/>
            <a:ext cx="1338900" cy="1938992"/>
          </a:xfrm>
          <a:prstGeom prst="rect">
            <a:avLst/>
          </a:prstGeom>
          <a:noFill/>
          <a:ln>
            <a:solidFill>
              <a:schemeClr val="tx1"/>
            </a:solidFill>
          </a:ln>
        </p:spPr>
        <p:txBody>
          <a:bodyPr wrap="square" rtlCol="0">
            <a:spAutoFit/>
          </a:bodyPr>
          <a:lstStyle/>
          <a:p>
            <a:r>
              <a:rPr lang="en-US" sz="1000" dirty="0"/>
              <a:t>Bus Connections for </a:t>
            </a:r>
          </a:p>
          <a:p>
            <a:pPr marL="171450" indent="-171450">
              <a:buFont typeface="Arial" panose="020B0604020202020204" pitchFamily="34" charset="0"/>
              <a:buChar char="•"/>
            </a:pPr>
            <a:r>
              <a:rPr lang="en-US" sz="1000" dirty="0"/>
              <a:t>Girder Choke</a:t>
            </a:r>
          </a:p>
          <a:p>
            <a:pPr marL="171450" indent="-171450">
              <a:buFont typeface="Arial" panose="020B0604020202020204" pitchFamily="34" charset="0"/>
              <a:buChar char="•"/>
            </a:pPr>
            <a:r>
              <a:rPr lang="en-US" sz="1000" dirty="0"/>
              <a:t>Girder Capacitors</a:t>
            </a:r>
          </a:p>
          <a:p>
            <a:pPr marL="171450" indent="-171450">
              <a:buFont typeface="Arial" panose="020B0604020202020204" pitchFamily="34" charset="0"/>
              <a:buChar char="•"/>
            </a:pPr>
            <a:r>
              <a:rPr lang="en-US" sz="1000" dirty="0"/>
              <a:t>V-G Divider </a:t>
            </a:r>
          </a:p>
          <a:p>
            <a:pPr marL="171450" indent="-171450">
              <a:buFont typeface="Arial" panose="020B0604020202020204" pitchFamily="34" charset="0"/>
              <a:buChar char="•"/>
            </a:pPr>
            <a:r>
              <a:rPr lang="en-US" sz="1000" dirty="0"/>
              <a:t>COTO Relay</a:t>
            </a:r>
          </a:p>
          <a:p>
            <a:pPr marL="171450" indent="-171450">
              <a:buFont typeface="Arial" panose="020B0604020202020204" pitchFamily="34" charset="0"/>
              <a:buChar char="•"/>
            </a:pPr>
            <a:r>
              <a:rPr lang="en-US" sz="1000" dirty="0"/>
              <a:t>Magnet or PS</a:t>
            </a:r>
          </a:p>
          <a:p>
            <a:r>
              <a:rPr lang="en-US" sz="1000" dirty="0"/>
              <a:t>were removed for the testing.</a:t>
            </a:r>
          </a:p>
          <a:p>
            <a:endParaRPr lang="en-US" sz="1000" dirty="0"/>
          </a:p>
          <a:p>
            <a:r>
              <a:rPr lang="en-US" sz="1000" dirty="0"/>
              <a:t>LCW was flowing at some level during testing. </a:t>
            </a:r>
          </a:p>
        </p:txBody>
      </p:sp>
    </p:spTree>
    <p:extLst>
      <p:ext uri="{BB962C8B-B14F-4D97-AF65-F5344CB8AC3E}">
        <p14:creationId xmlns:p14="http://schemas.microsoft.com/office/powerpoint/2010/main" val="3320519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EA9B35-A95C-BD70-6423-546EB828900E}"/>
              </a:ext>
            </a:extLst>
          </p:cNvPr>
          <p:cNvSpPr txBox="1"/>
          <p:nvPr/>
        </p:nvSpPr>
        <p:spPr>
          <a:xfrm>
            <a:off x="1104607" y="515276"/>
            <a:ext cx="10469218" cy="2739211"/>
          </a:xfrm>
          <a:prstGeom prst="rect">
            <a:avLst/>
          </a:prstGeom>
          <a:noFill/>
        </p:spPr>
        <p:txBody>
          <a:bodyPr wrap="square" rtlCol="0">
            <a:spAutoFit/>
          </a:bodyPr>
          <a:lstStyle/>
          <a:p>
            <a:r>
              <a:rPr lang="en-US" sz="1600" dirty="0"/>
              <a:t>The following pages show some results of corona testing during the Summer Shutdown 2024. </a:t>
            </a:r>
          </a:p>
          <a:p>
            <a:endParaRPr lang="en-US" sz="1600" dirty="0"/>
          </a:p>
          <a:p>
            <a:r>
              <a:rPr lang="en-US" sz="1600" dirty="0"/>
              <a:t>Tests include:</a:t>
            </a:r>
          </a:p>
          <a:p>
            <a:pPr marL="285750" indent="-285750">
              <a:buFont typeface="Arial" panose="020B0604020202020204" pitchFamily="34" charset="0"/>
              <a:buChar char="•"/>
            </a:pPr>
            <a:r>
              <a:rPr lang="en-US" sz="1200" dirty="0"/>
              <a:t>F14 magnet on the 13-1 girder, at atmosphere 09/04/24</a:t>
            </a:r>
          </a:p>
          <a:p>
            <a:pPr marL="285750" indent="-285750">
              <a:buFont typeface="Arial" panose="020B0604020202020204" pitchFamily="34" charset="0"/>
              <a:buChar char="•"/>
            </a:pPr>
            <a:r>
              <a:rPr lang="en-US" sz="1200" dirty="0"/>
              <a:t>D30 magnet on the 13-1 girder, under vacuum 09/04/24</a:t>
            </a:r>
          </a:p>
          <a:p>
            <a:pPr marL="285750" indent="-285750">
              <a:buFont typeface="Arial" panose="020B0604020202020204" pitchFamily="34" charset="0"/>
              <a:buChar char="•"/>
            </a:pPr>
            <a:r>
              <a:rPr lang="en-US" sz="1200" dirty="0"/>
              <a:t>F14 magnet on the 13-1 girder, under vacuum 09/24/24</a:t>
            </a:r>
          </a:p>
          <a:p>
            <a:pPr marL="285750" indent="-285750">
              <a:buFont typeface="Arial" panose="020B0604020202020204" pitchFamily="34" charset="0"/>
              <a:buChar char="•"/>
            </a:pPr>
            <a:r>
              <a:rPr lang="en-US" sz="1200" dirty="0"/>
              <a:t>D30 magnet on the 13-1 girder, under vacuum 09/24/24</a:t>
            </a:r>
          </a:p>
          <a:p>
            <a:pPr marL="285750" indent="-285750">
              <a:buFont typeface="Arial" panose="020B0604020202020204" pitchFamily="34" charset="0"/>
              <a:buChar char="•"/>
            </a:pPr>
            <a:r>
              <a:rPr lang="en-US" sz="1200" dirty="0"/>
              <a:t>F28 magnet + on the 13-2 girder, under vacuum 09/26/24</a:t>
            </a:r>
          </a:p>
          <a:p>
            <a:pPr marL="285750" indent="-285750">
              <a:buFont typeface="Arial" panose="020B0604020202020204" pitchFamily="34" charset="0"/>
              <a:buChar char="•"/>
            </a:pPr>
            <a:r>
              <a:rPr lang="en-US" sz="1200" dirty="0"/>
              <a:t>F28 magnet + on the 13-2 girder, under vacuum 09/27/24</a:t>
            </a:r>
          </a:p>
          <a:p>
            <a:pPr marL="285750" indent="-285750">
              <a:buFont typeface="Arial" panose="020B0604020202020204" pitchFamily="34" charset="0"/>
              <a:buChar char="•"/>
            </a:pPr>
            <a:r>
              <a:rPr lang="en-US" sz="1200" dirty="0"/>
              <a:t>F13 magnet + on the 12-2 girder, under vacuum 09/27/24</a:t>
            </a:r>
          </a:p>
          <a:p>
            <a:pPr marL="285750" indent="-285750">
              <a:buFont typeface="Arial" panose="020B0604020202020204" pitchFamily="34" charset="0"/>
              <a:buChar char="•"/>
            </a:pPr>
            <a:r>
              <a:rPr lang="en-US" sz="1200" dirty="0"/>
              <a:t>D3 magnet on the 12-2 girder, under vacuum 09/27/24</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endParaRPr lang="en-US" sz="1600" dirty="0"/>
          </a:p>
        </p:txBody>
      </p:sp>
      <p:pic>
        <p:nvPicPr>
          <p:cNvPr id="2" name="Picture 1" descr="A machine on a cart in a room&#10;&#10;Description automatically generated">
            <a:extLst>
              <a:ext uri="{FF2B5EF4-FFF2-40B4-BE49-F238E27FC236}">
                <a16:creationId xmlns:a16="http://schemas.microsoft.com/office/drawing/2014/main" id="{EDE17B59-19D2-2844-ECBE-229F0189B9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2998" y="3178325"/>
            <a:ext cx="3922164" cy="2941623"/>
          </a:xfrm>
          <a:prstGeom prst="rect">
            <a:avLst/>
          </a:prstGeom>
        </p:spPr>
      </p:pic>
      <p:sp>
        <p:nvSpPr>
          <p:cNvPr id="3" name="TextBox 2">
            <a:extLst>
              <a:ext uri="{FF2B5EF4-FFF2-40B4-BE49-F238E27FC236}">
                <a16:creationId xmlns:a16="http://schemas.microsoft.com/office/drawing/2014/main" id="{651BDEA5-D47F-A932-AEC3-2F1AF703DCBF}"/>
              </a:ext>
            </a:extLst>
          </p:cNvPr>
          <p:cNvSpPr txBox="1"/>
          <p:nvPr/>
        </p:nvSpPr>
        <p:spPr>
          <a:xfrm>
            <a:off x="7314532" y="6119948"/>
            <a:ext cx="4605583" cy="276999"/>
          </a:xfrm>
          <a:prstGeom prst="rect">
            <a:avLst/>
          </a:prstGeom>
          <a:noFill/>
        </p:spPr>
        <p:txBody>
          <a:bodyPr wrap="square" rtlCol="0">
            <a:spAutoFit/>
          </a:bodyPr>
          <a:lstStyle/>
          <a:p>
            <a:r>
              <a:rPr lang="en-US" sz="1200" dirty="0"/>
              <a:t>Equipment staged at L13 for testing Magnets</a:t>
            </a:r>
          </a:p>
        </p:txBody>
      </p:sp>
    </p:spTree>
    <p:extLst>
      <p:ext uri="{BB962C8B-B14F-4D97-AF65-F5344CB8AC3E}">
        <p14:creationId xmlns:p14="http://schemas.microsoft.com/office/powerpoint/2010/main" val="3191039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28F5B0A-536A-5EDC-E118-4D48378AF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640" y="464333"/>
            <a:ext cx="11179731" cy="5943600"/>
          </a:xfrm>
          <a:prstGeom prst="rect">
            <a:avLst/>
          </a:prstGeom>
        </p:spPr>
      </p:pic>
      <p:sp>
        <p:nvSpPr>
          <p:cNvPr id="2" name="TextBox 1">
            <a:extLst>
              <a:ext uri="{FF2B5EF4-FFF2-40B4-BE49-F238E27FC236}">
                <a16:creationId xmlns:a16="http://schemas.microsoft.com/office/drawing/2014/main" id="{3F0C7BEE-0CCB-ED8A-02BF-D7059ED35FF4}"/>
              </a:ext>
            </a:extLst>
          </p:cNvPr>
          <p:cNvSpPr txBox="1"/>
          <p:nvPr/>
        </p:nvSpPr>
        <p:spPr>
          <a:xfrm>
            <a:off x="4482352" y="0"/>
            <a:ext cx="4785473" cy="369332"/>
          </a:xfrm>
          <a:prstGeom prst="rect">
            <a:avLst/>
          </a:prstGeom>
          <a:noFill/>
        </p:spPr>
        <p:txBody>
          <a:bodyPr wrap="square" rtlCol="0">
            <a:spAutoFit/>
          </a:bodyPr>
          <a:lstStyle/>
          <a:p>
            <a:r>
              <a:rPr lang="en-US" dirty="0"/>
              <a:t>F14 @ Girder 13-1 Test 1 1-3 090424 Overview </a:t>
            </a:r>
          </a:p>
        </p:txBody>
      </p:sp>
      <p:sp>
        <p:nvSpPr>
          <p:cNvPr id="3" name="Oval 2">
            <a:extLst>
              <a:ext uri="{FF2B5EF4-FFF2-40B4-BE49-F238E27FC236}">
                <a16:creationId xmlns:a16="http://schemas.microsoft.com/office/drawing/2014/main" id="{66686AC1-C3C5-7261-698F-2DF22AE072E2}"/>
              </a:ext>
            </a:extLst>
          </p:cNvPr>
          <p:cNvSpPr/>
          <p:nvPr/>
        </p:nvSpPr>
        <p:spPr>
          <a:xfrm>
            <a:off x="718057" y="1823012"/>
            <a:ext cx="606391" cy="6448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212E3A6B-9C58-60E7-F0D0-D8BFB777DD8B}"/>
              </a:ext>
            </a:extLst>
          </p:cNvPr>
          <p:cNvSpPr/>
          <p:nvPr/>
        </p:nvSpPr>
        <p:spPr>
          <a:xfrm>
            <a:off x="718057" y="4539708"/>
            <a:ext cx="606391" cy="64489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16BB7168-79F8-55AA-04E6-1D3BB95A733D}"/>
              </a:ext>
            </a:extLst>
          </p:cNvPr>
          <p:cNvCxnSpPr>
            <a:cxnSpLocks/>
          </p:cNvCxnSpPr>
          <p:nvPr/>
        </p:nvCxnSpPr>
        <p:spPr>
          <a:xfrm>
            <a:off x="502280" y="1710089"/>
            <a:ext cx="215777" cy="3211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093A30ED-5CA1-F7E7-B043-A243F8CD5A1D}"/>
              </a:ext>
            </a:extLst>
          </p:cNvPr>
          <p:cNvCxnSpPr>
            <a:cxnSpLocks/>
          </p:cNvCxnSpPr>
          <p:nvPr/>
        </p:nvCxnSpPr>
        <p:spPr>
          <a:xfrm>
            <a:off x="527629" y="4379108"/>
            <a:ext cx="215777" cy="32119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ED226B54-8300-31D3-3992-78759F429A29}"/>
              </a:ext>
            </a:extLst>
          </p:cNvPr>
          <p:cNvSpPr txBox="1"/>
          <p:nvPr/>
        </p:nvSpPr>
        <p:spPr>
          <a:xfrm>
            <a:off x="240631" y="1535719"/>
            <a:ext cx="1020278" cy="230832"/>
          </a:xfrm>
          <a:prstGeom prst="rect">
            <a:avLst/>
          </a:prstGeom>
          <a:noFill/>
        </p:spPr>
        <p:txBody>
          <a:bodyPr wrap="square" rtlCol="0">
            <a:spAutoFit/>
          </a:bodyPr>
          <a:lstStyle/>
          <a:p>
            <a:r>
              <a:rPr lang="en-US" sz="900" dirty="0"/>
              <a:t>@ Cursor Value</a:t>
            </a:r>
          </a:p>
        </p:txBody>
      </p:sp>
      <p:sp>
        <p:nvSpPr>
          <p:cNvPr id="9" name="TextBox 8">
            <a:extLst>
              <a:ext uri="{FF2B5EF4-FFF2-40B4-BE49-F238E27FC236}">
                <a16:creationId xmlns:a16="http://schemas.microsoft.com/office/drawing/2014/main" id="{ADFD73BC-691B-91EA-2D7E-90BC9BF3B272}"/>
              </a:ext>
            </a:extLst>
          </p:cNvPr>
          <p:cNvSpPr txBox="1"/>
          <p:nvPr/>
        </p:nvSpPr>
        <p:spPr>
          <a:xfrm>
            <a:off x="207918" y="4219758"/>
            <a:ext cx="1020278" cy="230832"/>
          </a:xfrm>
          <a:prstGeom prst="rect">
            <a:avLst/>
          </a:prstGeom>
          <a:noFill/>
        </p:spPr>
        <p:txBody>
          <a:bodyPr wrap="square" rtlCol="0">
            <a:spAutoFit/>
          </a:bodyPr>
          <a:lstStyle/>
          <a:p>
            <a:r>
              <a:rPr lang="en-US" sz="900" dirty="0"/>
              <a:t>@ Cursor Value</a:t>
            </a:r>
          </a:p>
        </p:txBody>
      </p:sp>
      <p:sp>
        <p:nvSpPr>
          <p:cNvPr id="10" name="TextBox 9">
            <a:extLst>
              <a:ext uri="{FF2B5EF4-FFF2-40B4-BE49-F238E27FC236}">
                <a16:creationId xmlns:a16="http://schemas.microsoft.com/office/drawing/2014/main" id="{5C212156-8B51-35A6-71B3-D0C030BF47B7}"/>
              </a:ext>
            </a:extLst>
          </p:cNvPr>
          <p:cNvSpPr txBox="1"/>
          <p:nvPr/>
        </p:nvSpPr>
        <p:spPr>
          <a:xfrm rot="16200000">
            <a:off x="3183080" y="3593114"/>
            <a:ext cx="1631576" cy="261610"/>
          </a:xfrm>
          <a:prstGeom prst="rect">
            <a:avLst/>
          </a:prstGeom>
          <a:noFill/>
        </p:spPr>
        <p:txBody>
          <a:bodyPr wrap="square" rtlCol="0">
            <a:spAutoFit/>
          </a:bodyPr>
          <a:lstStyle/>
          <a:p>
            <a:r>
              <a:rPr lang="en-US" sz="1100" dirty="0"/>
              <a:t>1105.0V	35.46</a:t>
            </a:r>
          </a:p>
        </p:txBody>
      </p:sp>
      <p:sp>
        <p:nvSpPr>
          <p:cNvPr id="13" name="TextBox 12">
            <a:extLst>
              <a:ext uri="{FF2B5EF4-FFF2-40B4-BE49-F238E27FC236}">
                <a16:creationId xmlns:a16="http://schemas.microsoft.com/office/drawing/2014/main" id="{3AF8E359-733E-E5C1-3FC8-B0A069996008}"/>
              </a:ext>
            </a:extLst>
          </p:cNvPr>
          <p:cNvSpPr txBox="1"/>
          <p:nvPr/>
        </p:nvSpPr>
        <p:spPr>
          <a:xfrm>
            <a:off x="5112009" y="6502934"/>
            <a:ext cx="1967981" cy="261610"/>
          </a:xfrm>
          <a:prstGeom prst="rect">
            <a:avLst/>
          </a:prstGeom>
          <a:noFill/>
        </p:spPr>
        <p:txBody>
          <a:bodyPr wrap="square" rtlCol="0">
            <a:spAutoFit/>
          </a:bodyPr>
          <a:lstStyle/>
          <a:p>
            <a:r>
              <a:rPr lang="en-US" sz="1100" dirty="0"/>
              <a:t>This is a 20.6 minute window</a:t>
            </a:r>
          </a:p>
        </p:txBody>
      </p:sp>
    </p:spTree>
    <p:extLst>
      <p:ext uri="{BB962C8B-B14F-4D97-AF65-F5344CB8AC3E}">
        <p14:creationId xmlns:p14="http://schemas.microsoft.com/office/powerpoint/2010/main" val="2103145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FEACAD69-36D4-E5ED-D64C-0A17E6C2C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781" y="436007"/>
            <a:ext cx="11158435" cy="5943600"/>
          </a:xfrm>
          <a:prstGeom prst="rect">
            <a:avLst/>
          </a:prstGeom>
        </p:spPr>
      </p:pic>
      <p:sp>
        <p:nvSpPr>
          <p:cNvPr id="2" name="TextBox 1">
            <a:extLst>
              <a:ext uri="{FF2B5EF4-FFF2-40B4-BE49-F238E27FC236}">
                <a16:creationId xmlns:a16="http://schemas.microsoft.com/office/drawing/2014/main" id="{3F0C7BEE-0CCB-ED8A-02BF-D7059ED35FF4}"/>
              </a:ext>
            </a:extLst>
          </p:cNvPr>
          <p:cNvSpPr txBox="1"/>
          <p:nvPr/>
        </p:nvSpPr>
        <p:spPr>
          <a:xfrm>
            <a:off x="3712788" y="66675"/>
            <a:ext cx="4766423" cy="369332"/>
          </a:xfrm>
          <a:prstGeom prst="rect">
            <a:avLst/>
          </a:prstGeom>
          <a:noFill/>
        </p:spPr>
        <p:txBody>
          <a:bodyPr wrap="square" rtlCol="0">
            <a:spAutoFit/>
          </a:bodyPr>
          <a:lstStyle/>
          <a:p>
            <a:r>
              <a:rPr lang="en-US" dirty="0"/>
              <a:t>D30 @ Girder 13-2 Test 1 1-3 090424 Overview </a:t>
            </a:r>
          </a:p>
        </p:txBody>
      </p:sp>
      <p:sp>
        <p:nvSpPr>
          <p:cNvPr id="6" name="TextBox 5">
            <a:extLst>
              <a:ext uri="{FF2B5EF4-FFF2-40B4-BE49-F238E27FC236}">
                <a16:creationId xmlns:a16="http://schemas.microsoft.com/office/drawing/2014/main" id="{07AEFF65-362C-0E6E-6FFB-413B70B04EE7}"/>
              </a:ext>
            </a:extLst>
          </p:cNvPr>
          <p:cNvSpPr txBox="1"/>
          <p:nvPr/>
        </p:nvSpPr>
        <p:spPr>
          <a:xfrm rot="16200000">
            <a:off x="2465887" y="3172979"/>
            <a:ext cx="1631576" cy="261610"/>
          </a:xfrm>
          <a:prstGeom prst="rect">
            <a:avLst/>
          </a:prstGeom>
          <a:noFill/>
        </p:spPr>
        <p:txBody>
          <a:bodyPr wrap="square" rtlCol="0">
            <a:spAutoFit/>
          </a:bodyPr>
          <a:lstStyle/>
          <a:p>
            <a:r>
              <a:rPr lang="en-US" sz="1100" dirty="0"/>
              <a:t>907.2V	48.04</a:t>
            </a:r>
          </a:p>
        </p:txBody>
      </p:sp>
      <p:sp>
        <p:nvSpPr>
          <p:cNvPr id="7" name="TextBox 6">
            <a:extLst>
              <a:ext uri="{FF2B5EF4-FFF2-40B4-BE49-F238E27FC236}">
                <a16:creationId xmlns:a16="http://schemas.microsoft.com/office/drawing/2014/main" id="{2A49B858-A25E-E304-FE7C-2C6DF01A1438}"/>
              </a:ext>
            </a:extLst>
          </p:cNvPr>
          <p:cNvSpPr txBox="1"/>
          <p:nvPr/>
        </p:nvSpPr>
        <p:spPr>
          <a:xfrm>
            <a:off x="5596600" y="6477962"/>
            <a:ext cx="1967981" cy="261610"/>
          </a:xfrm>
          <a:prstGeom prst="rect">
            <a:avLst/>
          </a:prstGeom>
          <a:noFill/>
        </p:spPr>
        <p:txBody>
          <a:bodyPr wrap="square" rtlCol="0">
            <a:spAutoFit/>
          </a:bodyPr>
          <a:lstStyle/>
          <a:p>
            <a:r>
              <a:rPr lang="en-US" sz="1100" dirty="0"/>
              <a:t>This is a 21.5 minute window</a:t>
            </a:r>
          </a:p>
        </p:txBody>
      </p:sp>
      <p:sp>
        <p:nvSpPr>
          <p:cNvPr id="8" name="TextBox 7">
            <a:extLst>
              <a:ext uri="{FF2B5EF4-FFF2-40B4-BE49-F238E27FC236}">
                <a16:creationId xmlns:a16="http://schemas.microsoft.com/office/drawing/2014/main" id="{A179DE96-6EAE-87B0-1C24-43ED51A756AB}"/>
              </a:ext>
            </a:extLst>
          </p:cNvPr>
          <p:cNvSpPr txBox="1"/>
          <p:nvPr/>
        </p:nvSpPr>
        <p:spPr>
          <a:xfrm rot="16200000">
            <a:off x="731520" y="3392053"/>
            <a:ext cx="2069726" cy="261610"/>
          </a:xfrm>
          <a:prstGeom prst="rect">
            <a:avLst/>
          </a:prstGeom>
          <a:noFill/>
        </p:spPr>
        <p:txBody>
          <a:bodyPr wrap="square" rtlCol="0">
            <a:spAutoFit/>
          </a:bodyPr>
          <a:lstStyle/>
          <a:p>
            <a:r>
              <a:rPr lang="en-US" sz="1100" dirty="0"/>
              <a:t>Calibration Check + Turbos</a:t>
            </a:r>
          </a:p>
        </p:txBody>
      </p:sp>
    </p:spTree>
    <p:extLst>
      <p:ext uri="{BB962C8B-B14F-4D97-AF65-F5344CB8AC3E}">
        <p14:creationId xmlns:p14="http://schemas.microsoft.com/office/powerpoint/2010/main" val="251453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graph&#10;&#10;Description automatically generated">
            <a:extLst>
              <a:ext uri="{FF2B5EF4-FFF2-40B4-BE49-F238E27FC236}">
                <a16:creationId xmlns:a16="http://schemas.microsoft.com/office/drawing/2014/main" id="{A97FA73A-04FF-4F4F-E63F-B03E8C780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35" y="457200"/>
            <a:ext cx="11333476" cy="5943600"/>
          </a:xfrm>
          <a:prstGeom prst="rect">
            <a:avLst/>
          </a:prstGeom>
        </p:spPr>
      </p:pic>
      <p:sp>
        <p:nvSpPr>
          <p:cNvPr id="2" name="TextBox 1">
            <a:extLst>
              <a:ext uri="{FF2B5EF4-FFF2-40B4-BE49-F238E27FC236}">
                <a16:creationId xmlns:a16="http://schemas.microsoft.com/office/drawing/2014/main" id="{3F0C7BEE-0CCB-ED8A-02BF-D7059ED35FF4}"/>
              </a:ext>
            </a:extLst>
          </p:cNvPr>
          <p:cNvSpPr txBox="1"/>
          <p:nvPr/>
        </p:nvSpPr>
        <p:spPr>
          <a:xfrm>
            <a:off x="3712788" y="66675"/>
            <a:ext cx="4766423" cy="369332"/>
          </a:xfrm>
          <a:prstGeom prst="rect">
            <a:avLst/>
          </a:prstGeom>
          <a:noFill/>
        </p:spPr>
        <p:txBody>
          <a:bodyPr wrap="square" rtlCol="0">
            <a:spAutoFit/>
          </a:bodyPr>
          <a:lstStyle/>
          <a:p>
            <a:r>
              <a:rPr lang="en-US" dirty="0"/>
              <a:t>F14 @ Girder 13-1 Test 2 1-3 092424 Overview </a:t>
            </a:r>
          </a:p>
        </p:txBody>
      </p:sp>
      <p:sp>
        <p:nvSpPr>
          <p:cNvPr id="6" name="TextBox 5">
            <a:extLst>
              <a:ext uri="{FF2B5EF4-FFF2-40B4-BE49-F238E27FC236}">
                <a16:creationId xmlns:a16="http://schemas.microsoft.com/office/drawing/2014/main" id="{07AEFF65-362C-0E6E-6FFB-413B70B04EE7}"/>
              </a:ext>
            </a:extLst>
          </p:cNvPr>
          <p:cNvSpPr txBox="1"/>
          <p:nvPr/>
        </p:nvSpPr>
        <p:spPr>
          <a:xfrm rot="16200000">
            <a:off x="2897000" y="3618251"/>
            <a:ext cx="1631576" cy="261610"/>
          </a:xfrm>
          <a:prstGeom prst="rect">
            <a:avLst/>
          </a:prstGeom>
          <a:noFill/>
        </p:spPr>
        <p:txBody>
          <a:bodyPr wrap="square" rtlCol="0">
            <a:spAutoFit/>
          </a:bodyPr>
          <a:lstStyle/>
          <a:p>
            <a:r>
              <a:rPr lang="en-US" sz="1100" dirty="0"/>
              <a:t>1017.7V	25.21</a:t>
            </a:r>
          </a:p>
        </p:txBody>
      </p:sp>
      <p:sp>
        <p:nvSpPr>
          <p:cNvPr id="7" name="TextBox 6">
            <a:extLst>
              <a:ext uri="{FF2B5EF4-FFF2-40B4-BE49-F238E27FC236}">
                <a16:creationId xmlns:a16="http://schemas.microsoft.com/office/drawing/2014/main" id="{2A49B858-A25E-E304-FE7C-2C6DF01A1438}"/>
              </a:ext>
            </a:extLst>
          </p:cNvPr>
          <p:cNvSpPr txBox="1"/>
          <p:nvPr/>
        </p:nvSpPr>
        <p:spPr>
          <a:xfrm>
            <a:off x="5596600" y="6477962"/>
            <a:ext cx="1967981" cy="261610"/>
          </a:xfrm>
          <a:prstGeom prst="rect">
            <a:avLst/>
          </a:prstGeom>
          <a:noFill/>
        </p:spPr>
        <p:txBody>
          <a:bodyPr wrap="square" rtlCol="0">
            <a:spAutoFit/>
          </a:bodyPr>
          <a:lstStyle/>
          <a:p>
            <a:r>
              <a:rPr lang="en-US" sz="1100" dirty="0"/>
              <a:t>This is a 13.5 minute window</a:t>
            </a:r>
          </a:p>
        </p:txBody>
      </p:sp>
    </p:spTree>
    <p:extLst>
      <p:ext uri="{BB962C8B-B14F-4D97-AF65-F5344CB8AC3E}">
        <p14:creationId xmlns:p14="http://schemas.microsoft.com/office/powerpoint/2010/main" val="8040334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651021-6EA3-5594-6020-D8F80744502F}"/>
              </a:ext>
            </a:extLst>
          </p:cNvPr>
          <p:cNvSpPr txBox="1"/>
          <p:nvPr/>
        </p:nvSpPr>
        <p:spPr>
          <a:xfrm>
            <a:off x="1013222" y="264501"/>
            <a:ext cx="9806609" cy="6186309"/>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Testing the gradient magnets for partial discharge was suggested to us by Technical Division Folks in 2023 – Thanks Dave! </a:t>
            </a:r>
          </a:p>
          <a:p>
            <a:pPr marL="285750" indent="-285750">
              <a:buFont typeface="Arial" panose="020B0604020202020204" pitchFamily="34" charset="0"/>
              <a:buChar char="•"/>
            </a:pPr>
            <a:r>
              <a:rPr lang="en-US" dirty="0"/>
              <a:t>Worked with PESD to borrow their Partial Discharge Detector, began learning how to use it.</a:t>
            </a:r>
          </a:p>
          <a:p>
            <a:pPr marL="285750" indent="-285750">
              <a:buFont typeface="Arial" panose="020B0604020202020204" pitchFamily="34" charset="0"/>
              <a:buChar char="•"/>
            </a:pPr>
            <a:r>
              <a:rPr lang="en-US" dirty="0"/>
              <a:t>Testing began in late 2023. Problems with the Biddle display required replacement of the CRT HVPS. Onsite repairs completed and Biddle ready for use by end of January 2024.</a:t>
            </a:r>
          </a:p>
          <a:p>
            <a:pPr marL="285750" indent="-285750">
              <a:buFont typeface="Arial" panose="020B0604020202020204" pitchFamily="34" charset="0"/>
              <a:buChar char="•"/>
            </a:pPr>
            <a:r>
              <a:rPr lang="en-US" dirty="0"/>
              <a:t>Primary instrument used to measure partial discharge is a Biddle 27000 Series Partial Discharge Detector (belongs to PESD).</a:t>
            </a:r>
          </a:p>
          <a:p>
            <a:pPr marL="285750" indent="-285750">
              <a:buFont typeface="Arial" panose="020B0604020202020204" pitchFamily="34" charset="0"/>
              <a:buChar char="•"/>
            </a:pPr>
            <a:r>
              <a:rPr lang="en-US" dirty="0"/>
              <a:t>By March 2024 we had just learned how to use Biddle Evaluation Unit to associate displayed numbers with the Biddle O-scope displays. </a:t>
            </a:r>
          </a:p>
          <a:p>
            <a:pPr marL="285750" indent="-285750">
              <a:buFont typeface="Arial" panose="020B0604020202020204" pitchFamily="34" charset="0"/>
              <a:buChar char="•"/>
            </a:pPr>
            <a:r>
              <a:rPr lang="en-US" dirty="0"/>
              <a:t>Attached an A/D unit that records the partial discharge and test voltage. Record rate ~ 350 Hz per channel. Gave us the ability to produce images of the testing results. Also, testing results are recorded and can be played back anytime!</a:t>
            </a:r>
          </a:p>
          <a:p>
            <a:pPr marL="285750" indent="-285750">
              <a:buFont typeface="Arial" panose="020B0604020202020204" pitchFamily="34" charset="0"/>
              <a:buChar char="•"/>
            </a:pPr>
            <a:r>
              <a:rPr lang="en-US" dirty="0"/>
              <a:t>April 2024  added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500:1 divider and buffered RMS circuit for accurate measurement of the applied test high voltage.</a:t>
            </a:r>
          </a:p>
          <a:p>
            <a:pPr marL="285750" indent="-285750">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Began using an Elgar </a:t>
            </a:r>
            <a:r>
              <a:rPr lang="en-US" kern="100" dirty="0">
                <a:latin typeface="Aptos" panose="020B0004020202020204" pitchFamily="34" charset="0"/>
                <a:ea typeface="Aptos" panose="020B0004020202020204" pitchFamily="34" charset="0"/>
                <a:cs typeface="Times New Roman" panose="02020603050405020304" pitchFamily="18" charset="0"/>
              </a:rPr>
              <a:t>when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some sine wave distortion was </a:t>
            </a:r>
            <a:r>
              <a:rPr lang="en-US" kern="100" dirty="0">
                <a:latin typeface="Aptos" panose="020B0004020202020204" pitchFamily="34" charset="0"/>
                <a:ea typeface="Aptos" panose="020B0004020202020204" pitchFamily="34" charset="0"/>
                <a:cs typeface="Times New Roman" panose="02020603050405020304" pitchFamily="18" charset="0"/>
              </a:rPr>
              <a:t>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oticed on our test voltage which cleaned up the applied waveform nicely.</a:t>
            </a:r>
          </a:p>
          <a:p>
            <a:pPr marL="285750" indent="-285750">
              <a:buFont typeface="Arial" panose="020B0604020202020204" pitchFamily="34" charset="0"/>
              <a:buChar char="•"/>
            </a:pPr>
            <a:r>
              <a:rPr lang="en-US" kern="100" dirty="0">
                <a:latin typeface="Aptos" panose="020B0004020202020204" pitchFamily="34" charset="0"/>
                <a:cs typeface="Times New Roman" panose="02020603050405020304" pitchFamily="18" charset="0"/>
              </a:rPr>
              <a:t>HV Transformer upgraded a couple of times during the process for better test voltage. Now using a Penning Gauge Cold Cat transformer. At 1KV </a:t>
            </a:r>
            <a:r>
              <a:rPr lang="en-US" kern="100">
                <a:latin typeface="Aptos" panose="020B0004020202020204" pitchFamily="34" charset="0"/>
                <a:cs typeface="Times New Roman" panose="02020603050405020304" pitchFamily="18" charset="0"/>
              </a:rPr>
              <a:t>max current 5mA (2KV max 18mA)</a:t>
            </a:r>
            <a:endParaRPr lang="en-US" kern="100" dirty="0">
              <a:latin typeface="Aptos" panose="020B0004020202020204" pitchFamily="34" charset="0"/>
              <a:cs typeface="Times New Roman" panose="02020603050405020304" pitchFamily="18" charset="0"/>
            </a:endParaRPr>
          </a:p>
          <a:p>
            <a:pPr marL="285750" indent="-285750">
              <a:buFont typeface="Arial" panose="020B0604020202020204" pitchFamily="34" charset="0"/>
              <a:buChar char="•"/>
            </a:pPr>
            <a:r>
              <a:rPr lang="en-US" kern="100" dirty="0">
                <a:latin typeface="Aptos" panose="020B0004020202020204" pitchFamily="34" charset="0"/>
                <a:cs typeface="Times New Roman" panose="02020603050405020304" pitchFamily="18" charset="0"/>
              </a:rPr>
              <a:t>Out board scope added for better viewing of partial discharge</a:t>
            </a:r>
            <a:endParaRPr lang="en-US" dirty="0"/>
          </a:p>
          <a:p>
            <a:pPr marL="285750" indent="-285750">
              <a:buFont typeface="Arial" panose="020B0604020202020204" pitchFamily="34" charset="0"/>
              <a:buChar char="•"/>
            </a:pPr>
            <a:r>
              <a:rPr lang="en-US" dirty="0"/>
              <a:t>Efforts supported by Impact Work Package # 37042 Booster Girder Partial Discharge Testing</a:t>
            </a:r>
          </a:p>
          <a:p>
            <a:endParaRPr lang="en-US" dirty="0"/>
          </a:p>
        </p:txBody>
      </p:sp>
      <p:sp>
        <p:nvSpPr>
          <p:cNvPr id="2" name="TextBox 1">
            <a:extLst>
              <a:ext uri="{FF2B5EF4-FFF2-40B4-BE49-F238E27FC236}">
                <a16:creationId xmlns:a16="http://schemas.microsoft.com/office/drawing/2014/main" id="{80A035DA-77DF-81DD-1C0B-2EF5128341E9}"/>
              </a:ext>
            </a:extLst>
          </p:cNvPr>
          <p:cNvSpPr txBox="1"/>
          <p:nvPr/>
        </p:nvSpPr>
        <p:spPr>
          <a:xfrm>
            <a:off x="4728755" y="235131"/>
            <a:ext cx="1976846" cy="377713"/>
          </a:xfrm>
          <a:prstGeom prst="rect">
            <a:avLst/>
          </a:prstGeom>
          <a:noFill/>
        </p:spPr>
        <p:txBody>
          <a:bodyPr wrap="square" rtlCol="0">
            <a:spAutoFit/>
          </a:bodyPr>
          <a:lstStyle/>
          <a:p>
            <a:r>
              <a:rPr lang="en-US" dirty="0"/>
              <a:t>A Little History…</a:t>
            </a:r>
          </a:p>
        </p:txBody>
      </p:sp>
    </p:spTree>
    <p:extLst>
      <p:ext uri="{BB962C8B-B14F-4D97-AF65-F5344CB8AC3E}">
        <p14:creationId xmlns:p14="http://schemas.microsoft.com/office/powerpoint/2010/main" val="16249672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0C7BEE-0CCB-ED8A-02BF-D7059ED35FF4}"/>
              </a:ext>
            </a:extLst>
          </p:cNvPr>
          <p:cNvSpPr txBox="1"/>
          <p:nvPr/>
        </p:nvSpPr>
        <p:spPr>
          <a:xfrm>
            <a:off x="3712788" y="66675"/>
            <a:ext cx="4766423" cy="369332"/>
          </a:xfrm>
          <a:prstGeom prst="rect">
            <a:avLst/>
          </a:prstGeom>
          <a:noFill/>
        </p:spPr>
        <p:txBody>
          <a:bodyPr wrap="square" rtlCol="0">
            <a:spAutoFit/>
          </a:bodyPr>
          <a:lstStyle/>
          <a:p>
            <a:r>
              <a:rPr lang="en-US" dirty="0"/>
              <a:t>D30 @ Girder 13-2 Test 1 1-3 092424 Overview </a:t>
            </a:r>
          </a:p>
        </p:txBody>
      </p:sp>
      <p:sp>
        <p:nvSpPr>
          <p:cNvPr id="6" name="TextBox 5">
            <a:extLst>
              <a:ext uri="{FF2B5EF4-FFF2-40B4-BE49-F238E27FC236}">
                <a16:creationId xmlns:a16="http://schemas.microsoft.com/office/drawing/2014/main" id="{07AEFF65-362C-0E6E-6FFB-413B70B04EE7}"/>
              </a:ext>
            </a:extLst>
          </p:cNvPr>
          <p:cNvSpPr txBox="1"/>
          <p:nvPr/>
        </p:nvSpPr>
        <p:spPr>
          <a:xfrm rot="16200000">
            <a:off x="2465887" y="3172979"/>
            <a:ext cx="1631576" cy="261610"/>
          </a:xfrm>
          <a:prstGeom prst="rect">
            <a:avLst/>
          </a:prstGeom>
          <a:noFill/>
        </p:spPr>
        <p:txBody>
          <a:bodyPr wrap="square" rtlCol="0">
            <a:spAutoFit/>
          </a:bodyPr>
          <a:lstStyle/>
          <a:p>
            <a:r>
              <a:rPr lang="en-US" sz="1100" dirty="0"/>
              <a:t>907.2V	48.04</a:t>
            </a:r>
          </a:p>
        </p:txBody>
      </p:sp>
      <p:sp>
        <p:nvSpPr>
          <p:cNvPr id="7" name="TextBox 6">
            <a:extLst>
              <a:ext uri="{FF2B5EF4-FFF2-40B4-BE49-F238E27FC236}">
                <a16:creationId xmlns:a16="http://schemas.microsoft.com/office/drawing/2014/main" id="{2A49B858-A25E-E304-FE7C-2C6DF01A1438}"/>
              </a:ext>
            </a:extLst>
          </p:cNvPr>
          <p:cNvSpPr txBox="1"/>
          <p:nvPr/>
        </p:nvSpPr>
        <p:spPr>
          <a:xfrm>
            <a:off x="5596600" y="6477962"/>
            <a:ext cx="2480600" cy="261610"/>
          </a:xfrm>
          <a:prstGeom prst="rect">
            <a:avLst/>
          </a:prstGeom>
          <a:noFill/>
        </p:spPr>
        <p:txBody>
          <a:bodyPr wrap="square" rtlCol="0">
            <a:spAutoFit/>
          </a:bodyPr>
          <a:lstStyle/>
          <a:p>
            <a:r>
              <a:rPr lang="en-US" sz="1100" dirty="0"/>
              <a:t>This is an 18.5 minute window</a:t>
            </a:r>
          </a:p>
        </p:txBody>
      </p:sp>
      <p:pic>
        <p:nvPicPr>
          <p:cNvPr id="10" name="Picture 9" descr="A screen shot of a graph&#10;&#10;Description automatically generated">
            <a:extLst>
              <a:ext uri="{FF2B5EF4-FFF2-40B4-BE49-F238E27FC236}">
                <a16:creationId xmlns:a16="http://schemas.microsoft.com/office/drawing/2014/main" id="{DEE965EB-55AE-D899-5551-AF0009FCF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20" y="485184"/>
            <a:ext cx="11093558" cy="5943600"/>
          </a:xfrm>
          <a:prstGeom prst="rect">
            <a:avLst/>
          </a:prstGeom>
        </p:spPr>
      </p:pic>
    </p:spTree>
    <p:extLst>
      <p:ext uri="{BB962C8B-B14F-4D97-AF65-F5344CB8AC3E}">
        <p14:creationId xmlns:p14="http://schemas.microsoft.com/office/powerpoint/2010/main" val="3003008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652771E9-AA00-3B08-C4FF-80323AD09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02" y="457200"/>
            <a:ext cx="11395993" cy="5943600"/>
          </a:xfrm>
          <a:prstGeom prst="rect">
            <a:avLst/>
          </a:prstGeom>
        </p:spPr>
      </p:pic>
      <p:sp>
        <p:nvSpPr>
          <p:cNvPr id="2" name="TextBox 1">
            <a:extLst>
              <a:ext uri="{FF2B5EF4-FFF2-40B4-BE49-F238E27FC236}">
                <a16:creationId xmlns:a16="http://schemas.microsoft.com/office/drawing/2014/main" id="{3F0C7BEE-0CCB-ED8A-02BF-D7059ED35FF4}"/>
              </a:ext>
            </a:extLst>
          </p:cNvPr>
          <p:cNvSpPr txBox="1"/>
          <p:nvPr/>
        </p:nvSpPr>
        <p:spPr>
          <a:xfrm>
            <a:off x="3712788" y="66675"/>
            <a:ext cx="4766423" cy="369332"/>
          </a:xfrm>
          <a:prstGeom prst="rect">
            <a:avLst/>
          </a:prstGeom>
          <a:noFill/>
        </p:spPr>
        <p:txBody>
          <a:bodyPr wrap="square" rtlCol="0">
            <a:spAutoFit/>
          </a:bodyPr>
          <a:lstStyle/>
          <a:p>
            <a:r>
              <a:rPr lang="en-US" dirty="0"/>
              <a:t>F28+ @ Girder 13-2 Test 2 092624 Overview </a:t>
            </a:r>
          </a:p>
        </p:txBody>
      </p:sp>
      <p:sp>
        <p:nvSpPr>
          <p:cNvPr id="6" name="TextBox 5">
            <a:extLst>
              <a:ext uri="{FF2B5EF4-FFF2-40B4-BE49-F238E27FC236}">
                <a16:creationId xmlns:a16="http://schemas.microsoft.com/office/drawing/2014/main" id="{07AEFF65-362C-0E6E-6FFB-413B70B04EE7}"/>
              </a:ext>
            </a:extLst>
          </p:cNvPr>
          <p:cNvSpPr txBox="1"/>
          <p:nvPr/>
        </p:nvSpPr>
        <p:spPr>
          <a:xfrm rot="16200000">
            <a:off x="2601142" y="3565563"/>
            <a:ext cx="1631576" cy="261610"/>
          </a:xfrm>
          <a:prstGeom prst="rect">
            <a:avLst/>
          </a:prstGeom>
          <a:noFill/>
        </p:spPr>
        <p:txBody>
          <a:bodyPr wrap="square" rtlCol="0">
            <a:spAutoFit/>
          </a:bodyPr>
          <a:lstStyle/>
          <a:p>
            <a:r>
              <a:rPr lang="en-US" sz="1100" dirty="0"/>
              <a:t>606.8V	25.21</a:t>
            </a:r>
          </a:p>
        </p:txBody>
      </p:sp>
      <p:sp>
        <p:nvSpPr>
          <p:cNvPr id="7" name="TextBox 6">
            <a:extLst>
              <a:ext uri="{FF2B5EF4-FFF2-40B4-BE49-F238E27FC236}">
                <a16:creationId xmlns:a16="http://schemas.microsoft.com/office/drawing/2014/main" id="{2A49B858-A25E-E304-FE7C-2C6DF01A1438}"/>
              </a:ext>
            </a:extLst>
          </p:cNvPr>
          <p:cNvSpPr txBox="1"/>
          <p:nvPr/>
        </p:nvSpPr>
        <p:spPr>
          <a:xfrm>
            <a:off x="5596600" y="6477962"/>
            <a:ext cx="1967981" cy="261610"/>
          </a:xfrm>
          <a:prstGeom prst="rect">
            <a:avLst/>
          </a:prstGeom>
          <a:noFill/>
        </p:spPr>
        <p:txBody>
          <a:bodyPr wrap="square" rtlCol="0">
            <a:spAutoFit/>
          </a:bodyPr>
          <a:lstStyle/>
          <a:p>
            <a:r>
              <a:rPr lang="en-US" sz="1100" dirty="0"/>
              <a:t>This is a 13.0 minute window</a:t>
            </a:r>
          </a:p>
        </p:txBody>
      </p:sp>
    </p:spTree>
    <p:extLst>
      <p:ext uri="{BB962C8B-B14F-4D97-AF65-F5344CB8AC3E}">
        <p14:creationId xmlns:p14="http://schemas.microsoft.com/office/powerpoint/2010/main" val="3815257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graph&#10;&#10;Description automatically generated">
            <a:extLst>
              <a:ext uri="{FF2B5EF4-FFF2-40B4-BE49-F238E27FC236}">
                <a16:creationId xmlns:a16="http://schemas.microsoft.com/office/drawing/2014/main" id="{00153008-1750-9235-4855-CAD3C3B1E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33" y="534362"/>
            <a:ext cx="11423133" cy="5943600"/>
          </a:xfrm>
          <a:prstGeom prst="rect">
            <a:avLst/>
          </a:prstGeom>
        </p:spPr>
      </p:pic>
      <p:sp>
        <p:nvSpPr>
          <p:cNvPr id="2" name="TextBox 1">
            <a:extLst>
              <a:ext uri="{FF2B5EF4-FFF2-40B4-BE49-F238E27FC236}">
                <a16:creationId xmlns:a16="http://schemas.microsoft.com/office/drawing/2014/main" id="{3F0C7BEE-0CCB-ED8A-02BF-D7059ED35FF4}"/>
              </a:ext>
            </a:extLst>
          </p:cNvPr>
          <p:cNvSpPr txBox="1"/>
          <p:nvPr/>
        </p:nvSpPr>
        <p:spPr>
          <a:xfrm>
            <a:off x="3712788" y="66675"/>
            <a:ext cx="5001842" cy="369332"/>
          </a:xfrm>
          <a:prstGeom prst="rect">
            <a:avLst/>
          </a:prstGeom>
          <a:noFill/>
        </p:spPr>
        <p:txBody>
          <a:bodyPr wrap="square" rtlCol="0">
            <a:spAutoFit/>
          </a:bodyPr>
          <a:lstStyle/>
          <a:p>
            <a:r>
              <a:rPr lang="en-US" dirty="0"/>
              <a:t>F13+ @ Girder 12-2 Test 1 1-3 092724 Overview </a:t>
            </a:r>
          </a:p>
        </p:txBody>
      </p:sp>
      <p:sp>
        <p:nvSpPr>
          <p:cNvPr id="6" name="TextBox 5">
            <a:extLst>
              <a:ext uri="{FF2B5EF4-FFF2-40B4-BE49-F238E27FC236}">
                <a16:creationId xmlns:a16="http://schemas.microsoft.com/office/drawing/2014/main" id="{07AEFF65-362C-0E6E-6FFB-413B70B04EE7}"/>
              </a:ext>
            </a:extLst>
          </p:cNvPr>
          <p:cNvSpPr txBox="1"/>
          <p:nvPr/>
        </p:nvSpPr>
        <p:spPr>
          <a:xfrm rot="16200000">
            <a:off x="2423066" y="4113983"/>
            <a:ext cx="1631576" cy="261610"/>
          </a:xfrm>
          <a:prstGeom prst="rect">
            <a:avLst/>
          </a:prstGeom>
          <a:noFill/>
        </p:spPr>
        <p:txBody>
          <a:bodyPr wrap="square" rtlCol="0">
            <a:spAutoFit/>
          </a:bodyPr>
          <a:lstStyle/>
          <a:p>
            <a:r>
              <a:rPr lang="en-US" sz="1100" dirty="0"/>
              <a:t>801.6V	25.02</a:t>
            </a:r>
          </a:p>
        </p:txBody>
      </p:sp>
      <p:sp>
        <p:nvSpPr>
          <p:cNvPr id="7" name="TextBox 6">
            <a:extLst>
              <a:ext uri="{FF2B5EF4-FFF2-40B4-BE49-F238E27FC236}">
                <a16:creationId xmlns:a16="http://schemas.microsoft.com/office/drawing/2014/main" id="{2A49B858-A25E-E304-FE7C-2C6DF01A1438}"/>
              </a:ext>
            </a:extLst>
          </p:cNvPr>
          <p:cNvSpPr txBox="1"/>
          <p:nvPr/>
        </p:nvSpPr>
        <p:spPr>
          <a:xfrm>
            <a:off x="5596600" y="6477962"/>
            <a:ext cx="1967981" cy="261610"/>
          </a:xfrm>
          <a:prstGeom prst="rect">
            <a:avLst/>
          </a:prstGeom>
          <a:noFill/>
        </p:spPr>
        <p:txBody>
          <a:bodyPr wrap="square" rtlCol="0">
            <a:spAutoFit/>
          </a:bodyPr>
          <a:lstStyle/>
          <a:p>
            <a:r>
              <a:rPr lang="en-US" sz="1100" dirty="0"/>
              <a:t>This is a 17.5 minute window</a:t>
            </a:r>
          </a:p>
        </p:txBody>
      </p:sp>
    </p:spTree>
    <p:extLst>
      <p:ext uri="{BB962C8B-B14F-4D97-AF65-F5344CB8AC3E}">
        <p14:creationId xmlns:p14="http://schemas.microsoft.com/office/powerpoint/2010/main" val="3224880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0C7BEE-0CCB-ED8A-02BF-D7059ED35FF4}"/>
              </a:ext>
            </a:extLst>
          </p:cNvPr>
          <p:cNvSpPr txBox="1"/>
          <p:nvPr/>
        </p:nvSpPr>
        <p:spPr>
          <a:xfrm>
            <a:off x="3712788" y="66675"/>
            <a:ext cx="5001842" cy="369332"/>
          </a:xfrm>
          <a:prstGeom prst="rect">
            <a:avLst/>
          </a:prstGeom>
          <a:noFill/>
        </p:spPr>
        <p:txBody>
          <a:bodyPr wrap="square" rtlCol="0">
            <a:spAutoFit/>
          </a:bodyPr>
          <a:lstStyle/>
          <a:p>
            <a:r>
              <a:rPr lang="en-US" dirty="0"/>
              <a:t>F13+ @ Girder 12-2 Test 2 1-3 092724 Overview </a:t>
            </a:r>
          </a:p>
        </p:txBody>
      </p:sp>
      <p:sp>
        <p:nvSpPr>
          <p:cNvPr id="6" name="TextBox 5">
            <a:extLst>
              <a:ext uri="{FF2B5EF4-FFF2-40B4-BE49-F238E27FC236}">
                <a16:creationId xmlns:a16="http://schemas.microsoft.com/office/drawing/2014/main" id="{07AEFF65-362C-0E6E-6FFB-413B70B04EE7}"/>
              </a:ext>
            </a:extLst>
          </p:cNvPr>
          <p:cNvSpPr txBox="1"/>
          <p:nvPr/>
        </p:nvSpPr>
        <p:spPr>
          <a:xfrm rot="16200000">
            <a:off x="2465887" y="3172979"/>
            <a:ext cx="1631576" cy="261610"/>
          </a:xfrm>
          <a:prstGeom prst="rect">
            <a:avLst/>
          </a:prstGeom>
          <a:noFill/>
        </p:spPr>
        <p:txBody>
          <a:bodyPr wrap="square" rtlCol="0">
            <a:spAutoFit/>
          </a:bodyPr>
          <a:lstStyle/>
          <a:p>
            <a:r>
              <a:rPr lang="en-US" sz="1100" dirty="0"/>
              <a:t>907.2V	48.04</a:t>
            </a:r>
          </a:p>
        </p:txBody>
      </p:sp>
      <p:sp>
        <p:nvSpPr>
          <p:cNvPr id="7" name="TextBox 6">
            <a:extLst>
              <a:ext uri="{FF2B5EF4-FFF2-40B4-BE49-F238E27FC236}">
                <a16:creationId xmlns:a16="http://schemas.microsoft.com/office/drawing/2014/main" id="{2A49B858-A25E-E304-FE7C-2C6DF01A1438}"/>
              </a:ext>
            </a:extLst>
          </p:cNvPr>
          <p:cNvSpPr txBox="1"/>
          <p:nvPr/>
        </p:nvSpPr>
        <p:spPr>
          <a:xfrm>
            <a:off x="5596600" y="6477962"/>
            <a:ext cx="1967981" cy="261610"/>
          </a:xfrm>
          <a:prstGeom prst="rect">
            <a:avLst/>
          </a:prstGeom>
          <a:noFill/>
        </p:spPr>
        <p:txBody>
          <a:bodyPr wrap="square" rtlCol="0">
            <a:spAutoFit/>
          </a:bodyPr>
          <a:lstStyle/>
          <a:p>
            <a:r>
              <a:rPr lang="en-US" sz="1100" dirty="0"/>
              <a:t>This is a 5 minute window</a:t>
            </a:r>
          </a:p>
        </p:txBody>
      </p:sp>
      <p:pic>
        <p:nvPicPr>
          <p:cNvPr id="4" name="Picture 3" descr="A screen shot of a graph&#10;&#10;Description automatically generated">
            <a:extLst>
              <a:ext uri="{FF2B5EF4-FFF2-40B4-BE49-F238E27FC236}">
                <a16:creationId xmlns:a16="http://schemas.microsoft.com/office/drawing/2014/main" id="{8839FE9D-47F3-9D4A-D4AB-618894F40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867" y="534362"/>
            <a:ext cx="11330266" cy="5943600"/>
          </a:xfrm>
          <a:prstGeom prst="rect">
            <a:avLst/>
          </a:prstGeom>
        </p:spPr>
      </p:pic>
    </p:spTree>
    <p:extLst>
      <p:ext uri="{BB962C8B-B14F-4D97-AF65-F5344CB8AC3E}">
        <p14:creationId xmlns:p14="http://schemas.microsoft.com/office/powerpoint/2010/main" val="1466936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graph&#10;&#10;Description automatically generated">
            <a:extLst>
              <a:ext uri="{FF2B5EF4-FFF2-40B4-BE49-F238E27FC236}">
                <a16:creationId xmlns:a16="http://schemas.microsoft.com/office/drawing/2014/main" id="{D20CF8A9-C30E-615D-20A1-BEF6D3A1E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63" y="485184"/>
            <a:ext cx="11346874" cy="5943600"/>
          </a:xfrm>
          <a:prstGeom prst="rect">
            <a:avLst/>
          </a:prstGeom>
        </p:spPr>
      </p:pic>
      <p:sp>
        <p:nvSpPr>
          <p:cNvPr id="2" name="TextBox 1">
            <a:extLst>
              <a:ext uri="{FF2B5EF4-FFF2-40B4-BE49-F238E27FC236}">
                <a16:creationId xmlns:a16="http://schemas.microsoft.com/office/drawing/2014/main" id="{3F0C7BEE-0CCB-ED8A-02BF-D7059ED35FF4}"/>
              </a:ext>
            </a:extLst>
          </p:cNvPr>
          <p:cNvSpPr txBox="1"/>
          <p:nvPr/>
        </p:nvSpPr>
        <p:spPr>
          <a:xfrm>
            <a:off x="3712788" y="66675"/>
            <a:ext cx="5001842" cy="369332"/>
          </a:xfrm>
          <a:prstGeom prst="rect">
            <a:avLst/>
          </a:prstGeom>
          <a:noFill/>
        </p:spPr>
        <p:txBody>
          <a:bodyPr wrap="square" rtlCol="0">
            <a:spAutoFit/>
          </a:bodyPr>
          <a:lstStyle/>
          <a:p>
            <a:r>
              <a:rPr lang="en-US" dirty="0"/>
              <a:t>F13+ @ Girder 12-2 Test 3 1-3 092724 Overview </a:t>
            </a:r>
          </a:p>
        </p:txBody>
      </p:sp>
      <p:sp>
        <p:nvSpPr>
          <p:cNvPr id="6" name="TextBox 5">
            <a:extLst>
              <a:ext uri="{FF2B5EF4-FFF2-40B4-BE49-F238E27FC236}">
                <a16:creationId xmlns:a16="http://schemas.microsoft.com/office/drawing/2014/main" id="{07AEFF65-362C-0E6E-6FFB-413B70B04EE7}"/>
              </a:ext>
            </a:extLst>
          </p:cNvPr>
          <p:cNvSpPr txBox="1"/>
          <p:nvPr/>
        </p:nvSpPr>
        <p:spPr>
          <a:xfrm rot="16200000">
            <a:off x="2457937" y="3520831"/>
            <a:ext cx="1631576" cy="261610"/>
          </a:xfrm>
          <a:prstGeom prst="rect">
            <a:avLst/>
          </a:prstGeom>
          <a:noFill/>
        </p:spPr>
        <p:txBody>
          <a:bodyPr wrap="square" rtlCol="0">
            <a:spAutoFit/>
          </a:bodyPr>
          <a:lstStyle/>
          <a:p>
            <a:r>
              <a:rPr lang="en-US" sz="1100" dirty="0"/>
              <a:t>1015.3V	48.04</a:t>
            </a:r>
          </a:p>
        </p:txBody>
      </p:sp>
      <p:sp>
        <p:nvSpPr>
          <p:cNvPr id="7" name="TextBox 6">
            <a:extLst>
              <a:ext uri="{FF2B5EF4-FFF2-40B4-BE49-F238E27FC236}">
                <a16:creationId xmlns:a16="http://schemas.microsoft.com/office/drawing/2014/main" id="{2A49B858-A25E-E304-FE7C-2C6DF01A1438}"/>
              </a:ext>
            </a:extLst>
          </p:cNvPr>
          <p:cNvSpPr txBox="1"/>
          <p:nvPr/>
        </p:nvSpPr>
        <p:spPr>
          <a:xfrm>
            <a:off x="5596600" y="6477962"/>
            <a:ext cx="1967981" cy="261610"/>
          </a:xfrm>
          <a:prstGeom prst="rect">
            <a:avLst/>
          </a:prstGeom>
          <a:noFill/>
        </p:spPr>
        <p:txBody>
          <a:bodyPr wrap="square" rtlCol="0">
            <a:spAutoFit/>
          </a:bodyPr>
          <a:lstStyle/>
          <a:p>
            <a:r>
              <a:rPr lang="en-US" sz="1100" dirty="0"/>
              <a:t>This is a 16.2 minute window</a:t>
            </a:r>
          </a:p>
        </p:txBody>
      </p:sp>
    </p:spTree>
    <p:extLst>
      <p:ext uri="{BB962C8B-B14F-4D97-AF65-F5344CB8AC3E}">
        <p14:creationId xmlns:p14="http://schemas.microsoft.com/office/powerpoint/2010/main" val="37867539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graph&#10;&#10;Description automatically generated">
            <a:extLst>
              <a:ext uri="{FF2B5EF4-FFF2-40B4-BE49-F238E27FC236}">
                <a16:creationId xmlns:a16="http://schemas.microsoft.com/office/drawing/2014/main" id="{B426D0D9-7E04-2173-0CA6-1002E92B7A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914" y="534362"/>
            <a:ext cx="11369589" cy="5943600"/>
          </a:xfrm>
          <a:prstGeom prst="rect">
            <a:avLst/>
          </a:prstGeom>
        </p:spPr>
      </p:pic>
      <p:sp>
        <p:nvSpPr>
          <p:cNvPr id="2" name="TextBox 1">
            <a:extLst>
              <a:ext uri="{FF2B5EF4-FFF2-40B4-BE49-F238E27FC236}">
                <a16:creationId xmlns:a16="http://schemas.microsoft.com/office/drawing/2014/main" id="{3F0C7BEE-0CCB-ED8A-02BF-D7059ED35FF4}"/>
              </a:ext>
            </a:extLst>
          </p:cNvPr>
          <p:cNvSpPr txBox="1"/>
          <p:nvPr/>
        </p:nvSpPr>
        <p:spPr>
          <a:xfrm>
            <a:off x="3712788" y="66675"/>
            <a:ext cx="5001842" cy="369332"/>
          </a:xfrm>
          <a:prstGeom prst="rect">
            <a:avLst/>
          </a:prstGeom>
          <a:noFill/>
        </p:spPr>
        <p:txBody>
          <a:bodyPr wrap="square" rtlCol="0">
            <a:spAutoFit/>
          </a:bodyPr>
          <a:lstStyle/>
          <a:p>
            <a:r>
              <a:rPr lang="en-US" dirty="0"/>
              <a:t>D3 @ Girder 12-2 Test 1 1-3 092724 Overview </a:t>
            </a:r>
          </a:p>
        </p:txBody>
      </p:sp>
      <p:sp>
        <p:nvSpPr>
          <p:cNvPr id="6" name="TextBox 5">
            <a:extLst>
              <a:ext uri="{FF2B5EF4-FFF2-40B4-BE49-F238E27FC236}">
                <a16:creationId xmlns:a16="http://schemas.microsoft.com/office/drawing/2014/main" id="{07AEFF65-362C-0E6E-6FFB-413B70B04EE7}"/>
              </a:ext>
            </a:extLst>
          </p:cNvPr>
          <p:cNvSpPr txBox="1"/>
          <p:nvPr/>
        </p:nvSpPr>
        <p:spPr>
          <a:xfrm rot="16200000">
            <a:off x="2386374" y="3228638"/>
            <a:ext cx="1631576" cy="261610"/>
          </a:xfrm>
          <a:prstGeom prst="rect">
            <a:avLst/>
          </a:prstGeom>
          <a:noFill/>
        </p:spPr>
        <p:txBody>
          <a:bodyPr wrap="square" rtlCol="0">
            <a:spAutoFit/>
          </a:bodyPr>
          <a:lstStyle/>
          <a:p>
            <a:r>
              <a:rPr lang="en-US" sz="1100" dirty="0"/>
              <a:t>544.0V	35.28</a:t>
            </a:r>
          </a:p>
        </p:txBody>
      </p:sp>
      <p:sp>
        <p:nvSpPr>
          <p:cNvPr id="7" name="TextBox 6">
            <a:extLst>
              <a:ext uri="{FF2B5EF4-FFF2-40B4-BE49-F238E27FC236}">
                <a16:creationId xmlns:a16="http://schemas.microsoft.com/office/drawing/2014/main" id="{2A49B858-A25E-E304-FE7C-2C6DF01A1438}"/>
              </a:ext>
            </a:extLst>
          </p:cNvPr>
          <p:cNvSpPr txBox="1"/>
          <p:nvPr/>
        </p:nvSpPr>
        <p:spPr>
          <a:xfrm>
            <a:off x="5596600" y="6477962"/>
            <a:ext cx="1967981" cy="261610"/>
          </a:xfrm>
          <a:prstGeom prst="rect">
            <a:avLst/>
          </a:prstGeom>
          <a:noFill/>
        </p:spPr>
        <p:txBody>
          <a:bodyPr wrap="square" rtlCol="0">
            <a:spAutoFit/>
          </a:bodyPr>
          <a:lstStyle/>
          <a:p>
            <a:r>
              <a:rPr lang="en-US" sz="1100" dirty="0"/>
              <a:t>This is a 13.3 minute window</a:t>
            </a:r>
          </a:p>
        </p:txBody>
      </p:sp>
    </p:spTree>
    <p:extLst>
      <p:ext uri="{BB962C8B-B14F-4D97-AF65-F5344CB8AC3E}">
        <p14:creationId xmlns:p14="http://schemas.microsoft.com/office/powerpoint/2010/main" val="2896275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97DB4-88DE-815D-0BFD-57F152DB495A}"/>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9983D4B3-CED6-7C73-7708-34F8552608F2}"/>
              </a:ext>
            </a:extLst>
          </p:cNvPr>
          <p:cNvGraphicFramePr>
            <a:graphicFrameLocks noGrp="1"/>
          </p:cNvGraphicFramePr>
          <p:nvPr>
            <p:extLst>
              <p:ext uri="{D42A27DB-BD31-4B8C-83A1-F6EECF244321}">
                <p14:modId xmlns:p14="http://schemas.microsoft.com/office/powerpoint/2010/main" val="28242506"/>
              </p:ext>
            </p:extLst>
          </p:nvPr>
        </p:nvGraphicFramePr>
        <p:xfrm>
          <a:off x="271643" y="830638"/>
          <a:ext cx="5244358" cy="4919879"/>
        </p:xfrm>
        <a:graphic>
          <a:graphicData uri="http://schemas.openxmlformats.org/drawingml/2006/table">
            <a:tbl>
              <a:tblPr firstRow="1" firstCol="1" bandRow="1"/>
              <a:tblGrid>
                <a:gridCol w="726432">
                  <a:extLst>
                    <a:ext uri="{9D8B030D-6E8A-4147-A177-3AD203B41FA5}">
                      <a16:colId xmlns:a16="http://schemas.microsoft.com/office/drawing/2014/main" val="613773544"/>
                    </a:ext>
                  </a:extLst>
                </a:gridCol>
                <a:gridCol w="750691">
                  <a:extLst>
                    <a:ext uri="{9D8B030D-6E8A-4147-A177-3AD203B41FA5}">
                      <a16:colId xmlns:a16="http://schemas.microsoft.com/office/drawing/2014/main" val="2649556386"/>
                    </a:ext>
                  </a:extLst>
                </a:gridCol>
                <a:gridCol w="1018218">
                  <a:extLst>
                    <a:ext uri="{9D8B030D-6E8A-4147-A177-3AD203B41FA5}">
                      <a16:colId xmlns:a16="http://schemas.microsoft.com/office/drawing/2014/main" val="2669405737"/>
                    </a:ext>
                  </a:extLst>
                </a:gridCol>
                <a:gridCol w="897595">
                  <a:extLst>
                    <a:ext uri="{9D8B030D-6E8A-4147-A177-3AD203B41FA5}">
                      <a16:colId xmlns:a16="http://schemas.microsoft.com/office/drawing/2014/main" val="2606495662"/>
                    </a:ext>
                  </a:extLst>
                </a:gridCol>
                <a:gridCol w="899616">
                  <a:extLst>
                    <a:ext uri="{9D8B030D-6E8A-4147-A177-3AD203B41FA5}">
                      <a16:colId xmlns:a16="http://schemas.microsoft.com/office/drawing/2014/main" val="2210860878"/>
                    </a:ext>
                  </a:extLst>
                </a:gridCol>
                <a:gridCol w="951806">
                  <a:extLst>
                    <a:ext uri="{9D8B030D-6E8A-4147-A177-3AD203B41FA5}">
                      <a16:colId xmlns:a16="http://schemas.microsoft.com/office/drawing/2014/main" val="2856115707"/>
                    </a:ext>
                  </a:extLst>
                </a:gridCol>
              </a:tblGrid>
              <a:tr h="498549">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Magnet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Locale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V </a:t>
                      </a:r>
                      <a:r>
                        <a:rPr lang="en-US" sz="800" kern="100" dirty="0">
                          <a:effectLst/>
                          <a:latin typeface="Aptos" panose="020B0004020202020204" pitchFamily="34" charset="0"/>
                          <a:ea typeface="Aptos" panose="020B0004020202020204" pitchFamily="34" charset="0"/>
                          <a:cs typeface="Times New Roman" panose="02020603050405020304" pitchFamily="18" charset="0"/>
                        </a:rPr>
                        <a:t>Inception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(RMS)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V </a:t>
                      </a:r>
                      <a:r>
                        <a:rPr lang="en-US" sz="800" kern="100" dirty="0">
                          <a:effectLst/>
                          <a:latin typeface="Aptos" panose="020B0004020202020204" pitchFamily="34" charset="0"/>
                          <a:ea typeface="Aptos" panose="020B0004020202020204" pitchFamily="34" charset="0"/>
                          <a:cs typeface="Times New Roman" panose="02020603050405020304" pitchFamily="18" charset="0"/>
                        </a:rPr>
                        <a:t>Extinction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(RMS)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V </a:t>
                      </a:r>
                      <a:r>
                        <a:rPr lang="en-US" sz="800" kern="100" dirty="0">
                          <a:effectLst/>
                          <a:latin typeface="Aptos" panose="020B0004020202020204" pitchFamily="34" charset="0"/>
                          <a:ea typeface="Aptos" panose="020B0004020202020204" pitchFamily="34" charset="0"/>
                          <a:cs typeface="Times New Roman" panose="02020603050405020304" pitchFamily="18" charset="0"/>
                        </a:rPr>
                        <a:t>Extinction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(Peak)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Vacuum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7728222"/>
                  </a:ext>
                </a:extLst>
              </a:tr>
              <a:tr h="302819">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F41</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Booster Spares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750V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620V</a:t>
                      </a:r>
                      <a:endPar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877V</a:t>
                      </a:r>
                      <a:endPar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9399010"/>
                  </a:ext>
                </a:extLst>
              </a:tr>
              <a:tr h="302819">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F44</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Booster Spares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1800V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850V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1200V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6298766"/>
                  </a:ext>
                </a:extLst>
              </a:tr>
              <a:tr h="302819">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F45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Booster Spares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1450V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800V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1130V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3314953"/>
                  </a:ext>
                </a:extLst>
              </a:tr>
              <a:tr h="302819">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F133</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Booster Spares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800 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500V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707V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5467895"/>
                  </a:ext>
                </a:extLst>
              </a:tr>
              <a:tr h="302819">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D48</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Booster Spares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1400KV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1000V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1410V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9311036"/>
                  </a:ext>
                </a:extLst>
              </a:tr>
              <a:tr h="185981">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031770"/>
                  </a:ext>
                </a:extLst>
              </a:tr>
              <a:tr h="301752">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D10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Staging Area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1400V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800"/>
                        </a:spcAft>
                      </a:pP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1200V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1700V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IPS2</a:t>
                      </a: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~6.5E-8</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3171730"/>
                  </a:ext>
                </a:extLst>
              </a:tr>
              <a:tr h="301752">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D134</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Staging Area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1330V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800"/>
                        </a:spcAft>
                      </a:pP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1100V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1560V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IPS2</a:t>
                      </a: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~6.5E-8</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2395040"/>
                  </a:ext>
                </a:extLst>
              </a:tr>
              <a:tr h="571142">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F47</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Staging Area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720 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1177V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726V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868V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792V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1220V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IPS1</a:t>
                      </a: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~1.2E-7</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31947276"/>
                  </a:ext>
                </a:extLst>
              </a:tr>
              <a:tr h="571142">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F21</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Staging Area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795V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726V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l">
                        <a:lnSpc>
                          <a:spcPct val="107000"/>
                        </a:lnSpc>
                        <a:spcBef>
                          <a:spcPts val="0"/>
                        </a:spcBef>
                        <a:spcAft>
                          <a:spcPts val="80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545V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558V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771V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789V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8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IPS1</a:t>
                      </a:r>
                      <a:r>
                        <a:rPr lang="en-US" sz="1000" kern="100" dirty="0">
                          <a:solidFill>
                            <a:srgbClr val="000000"/>
                          </a:solidFill>
                          <a:effectLst/>
                          <a:latin typeface="Aptos" panose="020B0004020202020204" pitchFamily="34" charset="0"/>
                          <a:ea typeface="Aptos" panose="020B0004020202020204" pitchFamily="34" charset="0"/>
                          <a:cs typeface="Times New Roman" panose="02020603050405020304" pitchFamily="18" charset="0"/>
                        </a:rPr>
                        <a:t> ~1.1E-7</a:t>
                      </a: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4664374"/>
                  </a:ext>
                </a:extLst>
              </a:tr>
              <a:tr h="185981">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787826"/>
                  </a:ext>
                </a:extLst>
              </a:tr>
              <a:tr h="301752">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F46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E4R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1200V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960V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1360V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2561192"/>
                  </a:ext>
                </a:extLst>
              </a:tr>
              <a:tr h="301752">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D51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800" kern="100" dirty="0">
                          <a:effectLst/>
                          <a:latin typeface="Aptos" panose="020B0004020202020204" pitchFamily="34" charset="0"/>
                          <a:ea typeface="Aptos" panose="020B0004020202020204" pitchFamily="34" charset="0"/>
                          <a:cs typeface="Times New Roman" panose="02020603050405020304" pitchFamily="18" charset="0"/>
                        </a:rPr>
                        <a:t>E4R</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890V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740V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1050V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5544853"/>
                  </a:ext>
                </a:extLst>
              </a:tr>
              <a:tr h="185981">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9329833"/>
                  </a:ext>
                </a:extLst>
              </a:tr>
            </a:tbl>
          </a:graphicData>
        </a:graphic>
      </p:graphicFrame>
      <p:graphicFrame>
        <p:nvGraphicFramePr>
          <p:cNvPr id="5" name="Table 4">
            <a:extLst>
              <a:ext uri="{FF2B5EF4-FFF2-40B4-BE49-F238E27FC236}">
                <a16:creationId xmlns:a16="http://schemas.microsoft.com/office/drawing/2014/main" id="{A09FECFD-43F4-F0C4-DF4C-D33862F28698}"/>
              </a:ext>
            </a:extLst>
          </p:cNvPr>
          <p:cNvGraphicFramePr>
            <a:graphicFrameLocks noGrp="1"/>
          </p:cNvGraphicFramePr>
          <p:nvPr>
            <p:extLst>
              <p:ext uri="{D42A27DB-BD31-4B8C-83A1-F6EECF244321}">
                <p14:modId xmlns:p14="http://schemas.microsoft.com/office/powerpoint/2010/main" val="1515025482"/>
              </p:ext>
            </p:extLst>
          </p:nvPr>
        </p:nvGraphicFramePr>
        <p:xfrm>
          <a:off x="5774618" y="870894"/>
          <a:ext cx="5794531" cy="3751177"/>
        </p:xfrm>
        <a:graphic>
          <a:graphicData uri="http://schemas.openxmlformats.org/drawingml/2006/table">
            <a:tbl>
              <a:tblPr firstRow="1" firstCol="1" bandRow="1"/>
              <a:tblGrid>
                <a:gridCol w="704942">
                  <a:extLst>
                    <a:ext uri="{9D8B030D-6E8A-4147-A177-3AD203B41FA5}">
                      <a16:colId xmlns:a16="http://schemas.microsoft.com/office/drawing/2014/main" val="613773544"/>
                    </a:ext>
                  </a:extLst>
                </a:gridCol>
                <a:gridCol w="728487">
                  <a:extLst>
                    <a:ext uri="{9D8B030D-6E8A-4147-A177-3AD203B41FA5}">
                      <a16:colId xmlns:a16="http://schemas.microsoft.com/office/drawing/2014/main" val="2649556386"/>
                    </a:ext>
                  </a:extLst>
                </a:gridCol>
                <a:gridCol w="988097">
                  <a:extLst>
                    <a:ext uri="{9D8B030D-6E8A-4147-A177-3AD203B41FA5}">
                      <a16:colId xmlns:a16="http://schemas.microsoft.com/office/drawing/2014/main" val="2669405737"/>
                    </a:ext>
                  </a:extLst>
                </a:gridCol>
                <a:gridCol w="871044">
                  <a:extLst>
                    <a:ext uri="{9D8B030D-6E8A-4147-A177-3AD203B41FA5}">
                      <a16:colId xmlns:a16="http://schemas.microsoft.com/office/drawing/2014/main" val="2606495662"/>
                    </a:ext>
                  </a:extLst>
                </a:gridCol>
                <a:gridCol w="873005">
                  <a:extLst>
                    <a:ext uri="{9D8B030D-6E8A-4147-A177-3AD203B41FA5}">
                      <a16:colId xmlns:a16="http://schemas.microsoft.com/office/drawing/2014/main" val="2210860878"/>
                    </a:ext>
                  </a:extLst>
                </a:gridCol>
                <a:gridCol w="957822">
                  <a:extLst>
                    <a:ext uri="{9D8B030D-6E8A-4147-A177-3AD203B41FA5}">
                      <a16:colId xmlns:a16="http://schemas.microsoft.com/office/drawing/2014/main" val="4271649182"/>
                    </a:ext>
                  </a:extLst>
                </a:gridCol>
                <a:gridCol w="671134">
                  <a:extLst>
                    <a:ext uri="{9D8B030D-6E8A-4147-A177-3AD203B41FA5}">
                      <a16:colId xmlns:a16="http://schemas.microsoft.com/office/drawing/2014/main" val="2856115707"/>
                    </a:ext>
                  </a:extLst>
                </a:gridCol>
              </a:tblGrid>
              <a:tr h="492543">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Magnet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Locale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V </a:t>
                      </a:r>
                      <a:r>
                        <a:rPr lang="en-US" sz="800" kern="100" dirty="0">
                          <a:effectLst/>
                          <a:latin typeface="Aptos" panose="020B0004020202020204" pitchFamily="34" charset="0"/>
                          <a:ea typeface="Aptos" panose="020B0004020202020204" pitchFamily="34" charset="0"/>
                          <a:cs typeface="Times New Roman" panose="02020603050405020304" pitchFamily="18" charset="0"/>
                        </a:rPr>
                        <a:t>Inception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(RMS)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V </a:t>
                      </a:r>
                      <a:r>
                        <a:rPr lang="en-US" sz="800" kern="100" dirty="0">
                          <a:effectLst/>
                          <a:latin typeface="Aptos" panose="020B0004020202020204" pitchFamily="34" charset="0"/>
                          <a:ea typeface="Aptos" panose="020B0004020202020204" pitchFamily="34" charset="0"/>
                          <a:cs typeface="Times New Roman" panose="02020603050405020304" pitchFamily="18" charset="0"/>
                        </a:rPr>
                        <a:t>Extinction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(RMS)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V </a:t>
                      </a:r>
                      <a:r>
                        <a:rPr lang="en-US" sz="800" kern="100" dirty="0">
                          <a:effectLst/>
                          <a:latin typeface="Aptos" panose="020B0004020202020204" pitchFamily="34" charset="0"/>
                          <a:ea typeface="Aptos" panose="020B0004020202020204" pitchFamily="34" charset="0"/>
                          <a:cs typeface="Times New Roman" panose="02020603050405020304" pitchFamily="18" charset="0"/>
                        </a:rPr>
                        <a:t>Extinction</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l">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(Peak)</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V simulation</a:t>
                      </a:r>
                    </a:p>
                    <a:p>
                      <a:pPr marL="0" marR="0" algn="l">
                        <a:lnSpc>
                          <a:spcPct val="107000"/>
                        </a:lnSpc>
                        <a:spcBef>
                          <a:spcPts val="0"/>
                        </a:spcBef>
                        <a:spcAft>
                          <a:spcPts val="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15Hz Peak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Vacuum</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7728222"/>
                  </a:ext>
                </a:extLst>
              </a:tr>
              <a:tr h="299171">
                <a:tc>
                  <a:txBody>
                    <a:bodyPr/>
                    <a:lstStyle/>
                    <a:p>
                      <a:pPr marL="0" marR="0" algn="ctr">
                        <a:lnSpc>
                          <a:spcPct val="107000"/>
                        </a:lnSpc>
                        <a:spcBef>
                          <a:spcPts val="0"/>
                        </a:spcBef>
                        <a:spcAft>
                          <a:spcPts val="80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7000"/>
                        </a:lnSpc>
                        <a:spcBef>
                          <a:spcPts val="0"/>
                        </a:spcBef>
                        <a:spcAft>
                          <a:spcPts val="800"/>
                        </a:spcAft>
                      </a:pPr>
                      <a:endParaRPr lang="en-US" sz="10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9399010"/>
                  </a:ext>
                </a:extLst>
              </a:tr>
              <a:tr h="299171">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F13+</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887.2V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820V</a:t>
                      </a: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1160V</a:t>
                      </a: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587V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2E-8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06298766"/>
                  </a:ext>
                </a:extLst>
              </a:tr>
              <a:tr h="299171">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D3</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531.1V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424V</a:t>
                      </a: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600V</a:t>
                      </a:r>
                      <a:endPar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740V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2E-8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3314953"/>
                  </a:ext>
                </a:extLst>
              </a:tr>
              <a:tr h="569132">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F14</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13-1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1033.2V</a:t>
                      </a:r>
                    </a:p>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939.8V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872V</a:t>
                      </a:r>
                    </a:p>
                    <a:p>
                      <a:pPr marL="0" marR="0" algn="ctr">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818V</a:t>
                      </a: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1230V</a:t>
                      </a:r>
                    </a:p>
                    <a:p>
                      <a:pPr marL="0" marR="0" algn="ctr">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1160V</a:t>
                      </a: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715V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a:t>
                      </a:r>
                    </a:p>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2E-8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45467895"/>
                  </a:ext>
                </a:extLst>
              </a:tr>
              <a:tr h="299171">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F28+</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641.8 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545V</a:t>
                      </a:r>
                      <a:endParaRPr lang="en-US" sz="11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100" dirty="0">
                          <a:solidFill>
                            <a:srgbClr val="FF6600"/>
                          </a:solidFill>
                          <a:effectLst/>
                          <a:latin typeface="Aptos" panose="020B0004020202020204" pitchFamily="34" charset="0"/>
                          <a:ea typeface="Aptos" panose="020B0004020202020204" pitchFamily="34" charset="0"/>
                          <a:cs typeface="Times New Roman" panose="02020603050405020304" pitchFamily="18" charset="0"/>
                        </a:rPr>
                        <a:t>770V</a:t>
                      </a:r>
                      <a:endParaRPr lang="en-US" sz="1100" kern="100" dirty="0">
                        <a:solidFill>
                          <a:srgbClr val="FF6600"/>
                        </a:solidFill>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100" kern="100" dirty="0">
                          <a:solidFill>
                            <a:srgbClr val="FF6600"/>
                          </a:solidFill>
                          <a:effectLst/>
                          <a:latin typeface="Aptos" panose="020B0004020202020204" pitchFamily="34" charset="0"/>
                          <a:ea typeface="Aptos" panose="020B0004020202020204" pitchFamily="34" charset="0"/>
                          <a:cs typeface="Times New Roman" panose="02020603050405020304" pitchFamily="18" charset="0"/>
                        </a:rPr>
                        <a:t>731V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2E-8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09311036"/>
                  </a:ext>
                </a:extLst>
              </a:tr>
              <a:tr h="598467">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D30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13-2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803.4V</a:t>
                      </a:r>
                    </a:p>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822.3V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711V</a:t>
                      </a:r>
                    </a:p>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731V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1010V</a:t>
                      </a:r>
                    </a:p>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1030V</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797V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ATM</a:t>
                      </a:r>
                    </a:p>
                    <a:p>
                      <a:pPr marL="0" marR="0" algn="ctr">
                        <a:lnSpc>
                          <a:spcPct val="107000"/>
                        </a:lnSpc>
                        <a:spcBef>
                          <a:spcPts val="0"/>
                        </a:spcBef>
                        <a:spcAft>
                          <a:spcPts val="800"/>
                        </a:spcAft>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2E-8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031770"/>
                  </a:ext>
                </a:extLst>
              </a:tr>
              <a:tr h="298117">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D34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1076.5V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903V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1276V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580V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2E-8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2561192"/>
                  </a:ext>
                </a:extLst>
              </a:tr>
              <a:tr h="298117">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F36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14-1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603.2V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482V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0"/>
                        </a:spcAft>
                      </a:pPr>
                      <a:r>
                        <a:rPr lang="en-US" sz="1000" kern="100" dirty="0">
                          <a:solidFill>
                            <a:srgbClr val="FF6600"/>
                          </a:solidFill>
                          <a:effectLst/>
                          <a:latin typeface="Aptos" panose="020B0004020202020204" pitchFamily="34" charset="0"/>
                          <a:ea typeface="Aptos" panose="020B0004020202020204" pitchFamily="34" charset="0"/>
                          <a:cs typeface="Times New Roman" panose="02020603050405020304" pitchFamily="18" charset="0"/>
                        </a:rPr>
                        <a:t>681V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0"/>
                        </a:spcAft>
                      </a:pPr>
                      <a:r>
                        <a:rPr lang="en-US" sz="1000" kern="100" dirty="0">
                          <a:solidFill>
                            <a:srgbClr val="FF6600"/>
                          </a:solidFill>
                          <a:effectLst/>
                          <a:latin typeface="Aptos" panose="020B0004020202020204" pitchFamily="34" charset="0"/>
                          <a:ea typeface="Aptos" panose="020B0004020202020204" pitchFamily="34" charset="0"/>
                          <a:cs typeface="Times New Roman" panose="02020603050405020304" pitchFamily="18" charset="0"/>
                        </a:rPr>
                        <a:t>660V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2E-8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5544853"/>
                  </a:ext>
                </a:extLst>
              </a:tr>
              <a:tr h="298117">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D37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14-2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646.9V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537V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760V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defTabSz="914400" rtl="0" eaLnBrk="1" latinLnBrk="0" hangingPunct="1">
                        <a:lnSpc>
                          <a:spcPct val="107000"/>
                        </a:lnSpc>
                        <a:spcBef>
                          <a:spcPts val="0"/>
                        </a:spcBef>
                        <a:spcAft>
                          <a:spcPts val="800"/>
                        </a:spcAft>
                      </a:pPr>
                      <a:r>
                        <a:rPr lang="en-US" sz="1000" kern="100" dirty="0">
                          <a:solidFill>
                            <a:schemeClr val="tx1"/>
                          </a:solidFill>
                          <a:effectLst/>
                          <a:latin typeface="Aptos" panose="020B0004020202020204" pitchFamily="34" charset="0"/>
                          <a:ea typeface="Aptos" panose="020B0004020202020204" pitchFamily="34" charset="0"/>
                          <a:cs typeface="Times New Roman" panose="02020603050405020304" pitchFamily="18" charset="0"/>
                        </a:rPr>
                        <a:t>664V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en-US" sz="1000" kern="100" dirty="0">
                          <a:effectLst/>
                          <a:latin typeface="Aptos" panose="020B0004020202020204" pitchFamily="34" charset="0"/>
                          <a:ea typeface="Aptos" panose="020B0004020202020204" pitchFamily="34" charset="0"/>
                          <a:cs typeface="Times New Roman" panose="02020603050405020304" pitchFamily="18" charset="0"/>
                        </a:rPr>
                        <a:t>~ 2E-8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9329833"/>
                  </a:ext>
                </a:extLst>
              </a:tr>
            </a:tbl>
          </a:graphicData>
        </a:graphic>
      </p:graphicFrame>
      <p:sp>
        <p:nvSpPr>
          <p:cNvPr id="3" name="TextBox 2">
            <a:extLst>
              <a:ext uri="{FF2B5EF4-FFF2-40B4-BE49-F238E27FC236}">
                <a16:creationId xmlns:a16="http://schemas.microsoft.com/office/drawing/2014/main" id="{016E233D-42F7-D1DD-34BD-ECB4D38B6C16}"/>
              </a:ext>
            </a:extLst>
          </p:cNvPr>
          <p:cNvSpPr txBox="1"/>
          <p:nvPr/>
        </p:nvSpPr>
        <p:spPr>
          <a:xfrm>
            <a:off x="1681613" y="449713"/>
            <a:ext cx="2424418" cy="338554"/>
          </a:xfrm>
          <a:prstGeom prst="rect">
            <a:avLst/>
          </a:prstGeom>
          <a:noFill/>
        </p:spPr>
        <p:txBody>
          <a:bodyPr wrap="square" rtlCol="0">
            <a:spAutoFit/>
          </a:bodyPr>
          <a:lstStyle/>
          <a:p>
            <a:r>
              <a:rPr lang="en-US" sz="1600" dirty="0"/>
              <a:t>Tested Spare Magnets </a:t>
            </a:r>
          </a:p>
        </p:txBody>
      </p:sp>
      <p:sp>
        <p:nvSpPr>
          <p:cNvPr id="6" name="TextBox 5">
            <a:extLst>
              <a:ext uri="{FF2B5EF4-FFF2-40B4-BE49-F238E27FC236}">
                <a16:creationId xmlns:a16="http://schemas.microsoft.com/office/drawing/2014/main" id="{D7BC4256-2917-6F59-B06E-FA0D36087F4A}"/>
              </a:ext>
            </a:extLst>
          </p:cNvPr>
          <p:cNvSpPr txBox="1"/>
          <p:nvPr/>
        </p:nvSpPr>
        <p:spPr>
          <a:xfrm>
            <a:off x="7584688" y="486598"/>
            <a:ext cx="2676356" cy="338554"/>
          </a:xfrm>
          <a:prstGeom prst="rect">
            <a:avLst/>
          </a:prstGeom>
          <a:noFill/>
        </p:spPr>
        <p:txBody>
          <a:bodyPr wrap="square" rtlCol="0">
            <a:spAutoFit/>
          </a:bodyPr>
          <a:lstStyle/>
          <a:p>
            <a:r>
              <a:rPr lang="en-US" sz="1600" dirty="0"/>
              <a:t>Tested Operational  Magnets </a:t>
            </a:r>
          </a:p>
        </p:txBody>
      </p:sp>
      <p:sp>
        <p:nvSpPr>
          <p:cNvPr id="7" name="TextBox 6">
            <a:extLst>
              <a:ext uri="{FF2B5EF4-FFF2-40B4-BE49-F238E27FC236}">
                <a16:creationId xmlns:a16="http://schemas.microsoft.com/office/drawing/2014/main" id="{A65EA99B-6410-1BCF-B9FB-A08446D6C230}"/>
              </a:ext>
            </a:extLst>
          </p:cNvPr>
          <p:cNvSpPr txBox="1"/>
          <p:nvPr/>
        </p:nvSpPr>
        <p:spPr>
          <a:xfrm>
            <a:off x="3793209" y="41296"/>
            <a:ext cx="4250862" cy="369332"/>
          </a:xfrm>
          <a:prstGeom prst="rect">
            <a:avLst/>
          </a:prstGeom>
          <a:noFill/>
        </p:spPr>
        <p:txBody>
          <a:bodyPr wrap="square" rtlCol="0">
            <a:spAutoFit/>
          </a:bodyPr>
          <a:lstStyle/>
          <a:p>
            <a:r>
              <a:rPr lang="en-US" dirty="0"/>
              <a:t>Averaged Inception &amp; Extinction Voltages</a:t>
            </a:r>
          </a:p>
        </p:txBody>
      </p:sp>
      <p:sp>
        <p:nvSpPr>
          <p:cNvPr id="8" name="TextBox 7">
            <a:extLst>
              <a:ext uri="{FF2B5EF4-FFF2-40B4-BE49-F238E27FC236}">
                <a16:creationId xmlns:a16="http://schemas.microsoft.com/office/drawing/2014/main" id="{1BE3A9B6-6203-72F7-0774-44F9165B27EC}"/>
              </a:ext>
            </a:extLst>
          </p:cNvPr>
          <p:cNvSpPr txBox="1"/>
          <p:nvPr/>
        </p:nvSpPr>
        <p:spPr>
          <a:xfrm>
            <a:off x="7584688" y="4627556"/>
            <a:ext cx="3291067" cy="276999"/>
          </a:xfrm>
          <a:prstGeom prst="rect">
            <a:avLst/>
          </a:prstGeom>
          <a:noFill/>
        </p:spPr>
        <p:txBody>
          <a:bodyPr wrap="square" rtlCol="0">
            <a:spAutoFit/>
          </a:bodyPr>
          <a:lstStyle/>
          <a:p>
            <a:r>
              <a:rPr lang="en-US" sz="1200" dirty="0"/>
              <a:t>Data Updated &amp; From BCM 100124 pptx</a:t>
            </a:r>
          </a:p>
        </p:txBody>
      </p:sp>
      <p:sp>
        <p:nvSpPr>
          <p:cNvPr id="2" name="TextBox 1">
            <a:extLst>
              <a:ext uri="{FF2B5EF4-FFF2-40B4-BE49-F238E27FC236}">
                <a16:creationId xmlns:a16="http://schemas.microsoft.com/office/drawing/2014/main" id="{0CA328D8-DDCC-E6B9-4E6B-CDB8206F97B2}"/>
              </a:ext>
            </a:extLst>
          </p:cNvPr>
          <p:cNvSpPr txBox="1"/>
          <p:nvPr/>
        </p:nvSpPr>
        <p:spPr>
          <a:xfrm>
            <a:off x="5672918" y="4950298"/>
            <a:ext cx="6247439" cy="1815882"/>
          </a:xfrm>
          <a:prstGeom prst="rect">
            <a:avLst/>
          </a:prstGeom>
          <a:noFill/>
        </p:spPr>
        <p:txBody>
          <a:bodyPr wrap="square" rtlCol="0">
            <a:spAutoFit/>
          </a:bodyPr>
          <a:lstStyle/>
          <a:p>
            <a:r>
              <a:rPr lang="en-US" sz="1400" dirty="0"/>
              <a:t>We have tested 8 Booster ring magnets in the tunnel.</a:t>
            </a:r>
          </a:p>
          <a:p>
            <a:pPr marL="285750" indent="-285750">
              <a:buFont typeface="Arial" panose="020B0604020202020204" pitchFamily="34" charset="0"/>
              <a:buChar char="•"/>
            </a:pPr>
            <a:r>
              <a:rPr lang="en-US" sz="1400" dirty="0"/>
              <a:t>D3 looks like it may be partial discharging as we run now at 15Hz.</a:t>
            </a:r>
          </a:p>
          <a:p>
            <a:pPr marL="285750" indent="-285750">
              <a:buFont typeface="Arial" panose="020B0604020202020204" pitchFamily="34" charset="0"/>
              <a:buChar char="•"/>
            </a:pPr>
            <a:r>
              <a:rPr lang="en-US" sz="1400" dirty="0"/>
              <a:t>F28 extinction voltage is near the 15Hz simulation voltage.</a:t>
            </a:r>
          </a:p>
          <a:p>
            <a:pPr marL="285750" indent="-285750">
              <a:buFont typeface="Arial" panose="020B0604020202020204" pitchFamily="34" charset="0"/>
              <a:buChar char="•"/>
            </a:pPr>
            <a:r>
              <a:rPr lang="en-US" sz="1400" dirty="0"/>
              <a:t> F36 extinction voltage is near the 15Hz simulation voltage.</a:t>
            </a:r>
          </a:p>
          <a:p>
            <a:pPr marL="285750" indent="-285750">
              <a:buFont typeface="Arial" panose="020B0604020202020204" pitchFamily="34" charset="0"/>
              <a:buChar char="•"/>
            </a:pPr>
            <a:r>
              <a:rPr lang="en-US" sz="1400" dirty="0"/>
              <a:t>V simulation 15Hz Peak values came from M Mubarak’s presentation</a:t>
            </a:r>
          </a:p>
          <a:p>
            <a:pPr marL="285750" indent="-285750">
              <a:buFont typeface="Arial" panose="020B0604020202020204" pitchFamily="34" charset="0"/>
              <a:buChar char="•"/>
            </a:pPr>
            <a:r>
              <a:rPr lang="en-US" sz="1400" dirty="0"/>
              <a:t>Averaged values came from multiple tests</a:t>
            </a:r>
          </a:p>
          <a:p>
            <a:pPr marL="285750" indent="-285750">
              <a:buFont typeface="Arial" panose="020B0604020202020204" pitchFamily="34" charset="0"/>
              <a:buChar char="•"/>
            </a:pPr>
            <a:endParaRPr lang="en-US" sz="1400" dirty="0"/>
          </a:p>
          <a:p>
            <a:endParaRPr lang="en-US" sz="1400" dirty="0"/>
          </a:p>
        </p:txBody>
      </p:sp>
      <p:sp>
        <p:nvSpPr>
          <p:cNvPr id="10" name="TextBox 9">
            <a:extLst>
              <a:ext uri="{FF2B5EF4-FFF2-40B4-BE49-F238E27FC236}">
                <a16:creationId xmlns:a16="http://schemas.microsoft.com/office/drawing/2014/main" id="{F59C32AE-0FA3-84C6-2607-069A5B490E94}"/>
              </a:ext>
            </a:extLst>
          </p:cNvPr>
          <p:cNvSpPr txBox="1"/>
          <p:nvPr/>
        </p:nvSpPr>
        <p:spPr>
          <a:xfrm>
            <a:off x="271644" y="5885067"/>
            <a:ext cx="5244358" cy="523220"/>
          </a:xfrm>
          <a:prstGeom prst="rect">
            <a:avLst/>
          </a:prstGeom>
          <a:noFill/>
        </p:spPr>
        <p:txBody>
          <a:bodyPr wrap="square" rtlCol="0">
            <a:spAutoFit/>
          </a:bodyPr>
          <a:lstStyle/>
          <a:p>
            <a:r>
              <a:rPr lang="en-US" sz="1400" dirty="0"/>
              <a:t>We have tested all 11 of our spare magnets.</a:t>
            </a:r>
          </a:p>
          <a:p>
            <a:r>
              <a:rPr lang="en-US" sz="1400" dirty="0"/>
              <a:t>F41, F133, F47, F21 tested a bit on the low end.</a:t>
            </a:r>
          </a:p>
        </p:txBody>
      </p:sp>
    </p:spTree>
    <p:extLst>
      <p:ext uri="{BB962C8B-B14F-4D97-AF65-F5344CB8AC3E}">
        <p14:creationId xmlns:p14="http://schemas.microsoft.com/office/powerpoint/2010/main" val="1721480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C9BA8-73B1-72BC-46A8-299E2EB405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9A1713-C67E-D440-51B0-E085A98D40B2}"/>
              </a:ext>
            </a:extLst>
          </p:cNvPr>
          <p:cNvSpPr txBox="1"/>
          <p:nvPr/>
        </p:nvSpPr>
        <p:spPr>
          <a:xfrm>
            <a:off x="3593905" y="164146"/>
            <a:ext cx="5004190" cy="369332"/>
          </a:xfrm>
          <a:prstGeom prst="rect">
            <a:avLst/>
          </a:prstGeom>
          <a:noFill/>
        </p:spPr>
        <p:txBody>
          <a:bodyPr wrap="square" rtlCol="0">
            <a:spAutoFit/>
          </a:bodyPr>
          <a:lstStyle/>
          <a:p>
            <a:r>
              <a:rPr lang="en-US" dirty="0"/>
              <a:t>Summary of  DAR Test Results taken 10/10/2024</a:t>
            </a:r>
          </a:p>
        </p:txBody>
      </p:sp>
      <p:graphicFrame>
        <p:nvGraphicFramePr>
          <p:cNvPr id="3" name="Table 2">
            <a:extLst>
              <a:ext uri="{FF2B5EF4-FFF2-40B4-BE49-F238E27FC236}">
                <a16:creationId xmlns:a16="http://schemas.microsoft.com/office/drawing/2014/main" id="{0E6CBAD5-B679-C801-4568-B7BE2869968C}"/>
              </a:ext>
            </a:extLst>
          </p:cNvPr>
          <p:cNvGraphicFramePr>
            <a:graphicFrameLocks noGrp="1"/>
          </p:cNvGraphicFramePr>
          <p:nvPr/>
        </p:nvGraphicFramePr>
        <p:xfrm>
          <a:off x="2032000" y="712171"/>
          <a:ext cx="8540206" cy="3708400"/>
        </p:xfrm>
        <a:graphic>
          <a:graphicData uri="http://schemas.openxmlformats.org/drawingml/2006/table">
            <a:tbl>
              <a:tblPr firstRow="1" bandRow="1">
                <a:tableStyleId>{5940675A-B579-460E-94D1-54222C63F5DA}</a:tableStyleId>
              </a:tblPr>
              <a:tblGrid>
                <a:gridCol w="1161143">
                  <a:extLst>
                    <a:ext uri="{9D8B030D-6E8A-4147-A177-3AD203B41FA5}">
                      <a16:colId xmlns:a16="http://schemas.microsoft.com/office/drawing/2014/main" val="1218549062"/>
                    </a:ext>
                  </a:extLst>
                </a:gridCol>
                <a:gridCol w="1161143">
                  <a:extLst>
                    <a:ext uri="{9D8B030D-6E8A-4147-A177-3AD203B41FA5}">
                      <a16:colId xmlns:a16="http://schemas.microsoft.com/office/drawing/2014/main" val="3502547160"/>
                    </a:ext>
                  </a:extLst>
                </a:gridCol>
                <a:gridCol w="1280160">
                  <a:extLst>
                    <a:ext uri="{9D8B030D-6E8A-4147-A177-3AD203B41FA5}">
                      <a16:colId xmlns:a16="http://schemas.microsoft.com/office/drawing/2014/main" val="2334105219"/>
                    </a:ext>
                  </a:extLst>
                </a:gridCol>
                <a:gridCol w="1188720">
                  <a:extLst>
                    <a:ext uri="{9D8B030D-6E8A-4147-A177-3AD203B41FA5}">
                      <a16:colId xmlns:a16="http://schemas.microsoft.com/office/drawing/2014/main" val="3200031716"/>
                    </a:ext>
                  </a:extLst>
                </a:gridCol>
                <a:gridCol w="1371600">
                  <a:extLst>
                    <a:ext uri="{9D8B030D-6E8A-4147-A177-3AD203B41FA5}">
                      <a16:colId xmlns:a16="http://schemas.microsoft.com/office/drawing/2014/main" val="2533057260"/>
                    </a:ext>
                  </a:extLst>
                </a:gridCol>
                <a:gridCol w="1188720">
                  <a:extLst>
                    <a:ext uri="{9D8B030D-6E8A-4147-A177-3AD203B41FA5}">
                      <a16:colId xmlns:a16="http://schemas.microsoft.com/office/drawing/2014/main" val="1125355560"/>
                    </a:ext>
                  </a:extLst>
                </a:gridCol>
                <a:gridCol w="1188720">
                  <a:extLst>
                    <a:ext uri="{9D8B030D-6E8A-4147-A177-3AD203B41FA5}">
                      <a16:colId xmlns:a16="http://schemas.microsoft.com/office/drawing/2014/main" val="4075412191"/>
                    </a:ext>
                  </a:extLst>
                </a:gridCol>
              </a:tblGrid>
              <a:tr h="370840">
                <a:tc>
                  <a:txBody>
                    <a:bodyPr/>
                    <a:lstStyle/>
                    <a:p>
                      <a:r>
                        <a:rPr lang="en-US" dirty="0"/>
                        <a:t>Magnet</a:t>
                      </a:r>
                    </a:p>
                  </a:txBody>
                  <a:tcPr/>
                </a:tc>
                <a:tc>
                  <a:txBody>
                    <a:bodyPr/>
                    <a:lstStyle/>
                    <a:p>
                      <a:r>
                        <a:rPr lang="en-US" dirty="0"/>
                        <a:t>Girder</a:t>
                      </a:r>
                    </a:p>
                  </a:txBody>
                  <a:tcPr/>
                </a:tc>
                <a:tc>
                  <a:txBody>
                    <a:bodyPr/>
                    <a:lstStyle/>
                    <a:p>
                      <a:r>
                        <a:rPr lang="en-US" sz="1600" dirty="0"/>
                        <a:t>Megger Vdc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µA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 to </a:t>
                      </a:r>
                      <a:r>
                        <a:rPr lang="en-US" sz="1600" dirty="0" err="1"/>
                        <a:t>Gnd</a:t>
                      </a:r>
                      <a:r>
                        <a:rPr lang="en-US" sz="1600" dirty="0"/>
                        <a:t> M</a:t>
                      </a:r>
                      <a:r>
                        <a:rPr lang="el-GR" sz="1600" dirty="0"/>
                        <a:t>Ω</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DAR</a:t>
                      </a:r>
                    </a:p>
                  </a:txBody>
                  <a:tcPr/>
                </a:tc>
                <a:tc>
                  <a:txBody>
                    <a:bodyPr/>
                    <a:lstStyle/>
                    <a:p>
                      <a:r>
                        <a:rPr lang="en-US" dirty="0"/>
                        <a:t>Cap </a:t>
                      </a:r>
                      <a:r>
                        <a:rPr lang="en-US" dirty="0" err="1"/>
                        <a:t>nF</a:t>
                      </a:r>
                      <a:endParaRPr lang="en-US" dirty="0"/>
                    </a:p>
                  </a:txBody>
                  <a:tcPr/>
                </a:tc>
                <a:extLst>
                  <a:ext uri="{0D108BD9-81ED-4DB2-BD59-A6C34878D82A}">
                    <a16:rowId xmlns:a16="http://schemas.microsoft.com/office/drawing/2014/main" val="2892206914"/>
                  </a:ext>
                </a:extLst>
              </a:tr>
              <a:tr h="370840">
                <a:tc>
                  <a:txBody>
                    <a:bodyPr/>
                    <a:lstStyle/>
                    <a:p>
                      <a:r>
                        <a:rPr lang="en-US" dirty="0"/>
                        <a:t>F13</a:t>
                      </a:r>
                    </a:p>
                  </a:txBody>
                  <a:tcPr/>
                </a:tc>
                <a:tc>
                  <a:txBody>
                    <a:bodyPr/>
                    <a:lstStyle/>
                    <a:p>
                      <a:r>
                        <a:rPr lang="en-US" dirty="0"/>
                        <a:t>12-2</a:t>
                      </a:r>
                    </a:p>
                  </a:txBody>
                  <a:tcPr/>
                </a:tc>
                <a:tc>
                  <a:txBody>
                    <a:bodyPr/>
                    <a:lstStyle/>
                    <a:p>
                      <a:r>
                        <a:rPr lang="en-US" dirty="0"/>
                        <a:t>?</a:t>
                      </a:r>
                    </a:p>
                  </a:txBody>
                  <a:tcPr/>
                </a:tc>
                <a:tc>
                  <a:txBody>
                    <a:bodyPr/>
                    <a:lstStyle/>
                    <a:p>
                      <a:r>
                        <a:rPr lang="en-US" dirty="0"/>
                        <a:t>15.6</a:t>
                      </a:r>
                    </a:p>
                  </a:txBody>
                  <a:tcPr/>
                </a:tc>
                <a:tc>
                  <a:txBody>
                    <a:bodyPr/>
                    <a:lstStyle/>
                    <a:p>
                      <a:r>
                        <a:rPr lang="en-US" dirty="0"/>
                        <a:t>65.2</a:t>
                      </a:r>
                    </a:p>
                  </a:txBody>
                  <a:tcPr/>
                </a:tc>
                <a:tc>
                  <a:txBody>
                    <a:bodyPr/>
                    <a:lstStyle/>
                    <a:p>
                      <a:r>
                        <a:rPr lang="en-US" dirty="0"/>
                        <a:t>1.03</a:t>
                      </a:r>
                    </a:p>
                  </a:txBody>
                  <a:tcPr/>
                </a:tc>
                <a:tc>
                  <a:txBody>
                    <a:bodyPr/>
                    <a:lstStyle/>
                    <a:p>
                      <a:r>
                        <a:rPr lang="en-US" dirty="0"/>
                        <a:t>76</a:t>
                      </a:r>
                    </a:p>
                  </a:txBody>
                  <a:tcPr/>
                </a:tc>
                <a:extLst>
                  <a:ext uri="{0D108BD9-81ED-4DB2-BD59-A6C34878D82A}">
                    <a16:rowId xmlns:a16="http://schemas.microsoft.com/office/drawing/2014/main" val="2355919295"/>
                  </a:ext>
                </a:extLst>
              </a:tr>
              <a:tr h="370840">
                <a:tc>
                  <a:txBody>
                    <a:bodyPr/>
                    <a:lstStyle/>
                    <a:p>
                      <a:r>
                        <a:rPr lang="en-US" dirty="0"/>
                        <a:t>D3</a:t>
                      </a:r>
                    </a:p>
                  </a:txBody>
                  <a:tcPr/>
                </a:tc>
                <a:tc>
                  <a:txBody>
                    <a:bodyPr/>
                    <a:lstStyle/>
                    <a:p>
                      <a:r>
                        <a:rPr lang="en-US" dirty="0"/>
                        <a:t>12-2</a:t>
                      </a:r>
                    </a:p>
                  </a:txBody>
                  <a:tcPr/>
                </a:tc>
                <a:tc>
                  <a:txBody>
                    <a:bodyPr/>
                    <a:lstStyle/>
                    <a:p>
                      <a:r>
                        <a:rPr lang="en-US" dirty="0"/>
                        <a:t>?</a:t>
                      </a:r>
                    </a:p>
                  </a:txBody>
                  <a:tcPr/>
                </a:tc>
                <a:tc>
                  <a:txBody>
                    <a:bodyPr/>
                    <a:lstStyle/>
                    <a:p>
                      <a:r>
                        <a:rPr lang="en-US" dirty="0"/>
                        <a:t>24.8</a:t>
                      </a:r>
                    </a:p>
                  </a:txBody>
                  <a:tcPr/>
                </a:tc>
                <a:tc>
                  <a:txBody>
                    <a:bodyPr/>
                    <a:lstStyle/>
                    <a:p>
                      <a:r>
                        <a:rPr lang="en-US" dirty="0"/>
                        <a:t>40.8</a:t>
                      </a:r>
                    </a:p>
                  </a:txBody>
                  <a:tcPr/>
                </a:tc>
                <a:tc>
                  <a:txBody>
                    <a:bodyPr/>
                    <a:lstStyle/>
                    <a:p>
                      <a:r>
                        <a:rPr lang="en-US" dirty="0"/>
                        <a:t>1.00</a:t>
                      </a:r>
                    </a:p>
                  </a:txBody>
                  <a:tcPr/>
                </a:tc>
                <a:tc>
                  <a:txBody>
                    <a:bodyPr/>
                    <a:lstStyle/>
                    <a:p>
                      <a:r>
                        <a:rPr lang="en-US" dirty="0"/>
                        <a:t>66</a:t>
                      </a:r>
                    </a:p>
                  </a:txBody>
                  <a:tcPr/>
                </a:tc>
                <a:extLst>
                  <a:ext uri="{0D108BD9-81ED-4DB2-BD59-A6C34878D82A}">
                    <a16:rowId xmlns:a16="http://schemas.microsoft.com/office/drawing/2014/main" val="656959203"/>
                  </a:ext>
                </a:extLst>
              </a:tr>
              <a:tr h="370840">
                <a:tc>
                  <a:txBody>
                    <a:bodyPr/>
                    <a:lstStyle/>
                    <a:p>
                      <a:r>
                        <a:rPr lang="en-US" dirty="0"/>
                        <a:t>F14</a:t>
                      </a:r>
                    </a:p>
                  </a:txBody>
                  <a:tcPr/>
                </a:tc>
                <a:tc>
                  <a:txBody>
                    <a:bodyPr/>
                    <a:lstStyle/>
                    <a:p>
                      <a:r>
                        <a:rPr lang="en-US" dirty="0"/>
                        <a:t>13-1</a:t>
                      </a:r>
                    </a:p>
                  </a:txBody>
                  <a:tcPr/>
                </a:tc>
                <a:tc>
                  <a:txBody>
                    <a:bodyPr/>
                    <a:lstStyle/>
                    <a:p>
                      <a:r>
                        <a:rPr lang="en-US" dirty="0"/>
                        <a:t>1011</a:t>
                      </a:r>
                    </a:p>
                  </a:txBody>
                  <a:tcPr/>
                </a:tc>
                <a:tc>
                  <a:txBody>
                    <a:bodyPr/>
                    <a:lstStyle/>
                    <a:p>
                      <a:r>
                        <a:rPr lang="en-US" dirty="0"/>
                        <a:t>28.7</a:t>
                      </a:r>
                    </a:p>
                  </a:txBody>
                  <a:tcPr/>
                </a:tc>
                <a:tc>
                  <a:txBody>
                    <a:bodyPr/>
                    <a:lstStyle/>
                    <a:p>
                      <a:r>
                        <a:rPr lang="en-US" dirty="0"/>
                        <a:t>35.2</a:t>
                      </a:r>
                    </a:p>
                  </a:txBody>
                  <a:tcPr/>
                </a:tc>
                <a:tc>
                  <a:txBody>
                    <a:bodyPr/>
                    <a:lstStyle/>
                    <a:p>
                      <a:r>
                        <a:rPr lang="en-US" dirty="0"/>
                        <a:t>1.01</a:t>
                      </a:r>
                    </a:p>
                  </a:txBody>
                  <a:tcPr/>
                </a:tc>
                <a:tc>
                  <a:txBody>
                    <a:bodyPr/>
                    <a:lstStyle/>
                    <a:p>
                      <a:r>
                        <a:rPr lang="en-US" dirty="0"/>
                        <a:t>51</a:t>
                      </a:r>
                    </a:p>
                  </a:txBody>
                  <a:tcPr/>
                </a:tc>
                <a:extLst>
                  <a:ext uri="{0D108BD9-81ED-4DB2-BD59-A6C34878D82A}">
                    <a16:rowId xmlns:a16="http://schemas.microsoft.com/office/drawing/2014/main" val="636758909"/>
                  </a:ext>
                </a:extLst>
              </a:tr>
              <a:tr h="370840">
                <a:tc>
                  <a:txBody>
                    <a:bodyPr/>
                    <a:lstStyle/>
                    <a:p>
                      <a:r>
                        <a:rPr lang="en-US" dirty="0"/>
                        <a:t>F28</a:t>
                      </a:r>
                    </a:p>
                  </a:txBody>
                  <a:tcPr/>
                </a:tc>
                <a:tc>
                  <a:txBody>
                    <a:bodyPr/>
                    <a:lstStyle/>
                    <a:p>
                      <a:r>
                        <a:rPr lang="en-US" dirty="0"/>
                        <a:t>13-2</a:t>
                      </a:r>
                    </a:p>
                  </a:txBody>
                  <a:tcPr/>
                </a:tc>
                <a:tc>
                  <a:txBody>
                    <a:bodyPr/>
                    <a:lstStyle/>
                    <a:p>
                      <a:r>
                        <a:rPr lang="en-US" dirty="0"/>
                        <a:t>997</a:t>
                      </a:r>
                    </a:p>
                  </a:txBody>
                  <a:tcPr/>
                </a:tc>
                <a:tc>
                  <a:txBody>
                    <a:bodyPr/>
                    <a:lstStyle/>
                    <a:p>
                      <a:r>
                        <a:rPr lang="en-US" dirty="0"/>
                        <a:t>332</a:t>
                      </a:r>
                    </a:p>
                  </a:txBody>
                  <a:tcPr/>
                </a:tc>
                <a:tc>
                  <a:txBody>
                    <a:bodyPr/>
                    <a:lstStyle/>
                    <a:p>
                      <a:r>
                        <a:rPr lang="en-US" dirty="0"/>
                        <a:t>2.91</a:t>
                      </a:r>
                    </a:p>
                  </a:txBody>
                  <a:tcPr/>
                </a:tc>
                <a:tc>
                  <a:txBody>
                    <a:bodyPr/>
                    <a:lstStyle/>
                    <a:p>
                      <a:r>
                        <a:rPr lang="en-US" dirty="0"/>
                        <a:t>0.65</a:t>
                      </a:r>
                    </a:p>
                  </a:txBody>
                  <a:tcPr/>
                </a:tc>
                <a:tc>
                  <a:txBody>
                    <a:bodyPr/>
                    <a:lstStyle/>
                    <a:p>
                      <a:r>
                        <a:rPr lang="en-US" dirty="0"/>
                        <a:t>89</a:t>
                      </a:r>
                    </a:p>
                  </a:txBody>
                  <a:tcPr/>
                </a:tc>
                <a:extLst>
                  <a:ext uri="{0D108BD9-81ED-4DB2-BD59-A6C34878D82A}">
                    <a16:rowId xmlns:a16="http://schemas.microsoft.com/office/drawing/2014/main" val="4133858846"/>
                  </a:ext>
                </a:extLst>
              </a:tr>
              <a:tr h="370840">
                <a:tc>
                  <a:txBody>
                    <a:bodyPr/>
                    <a:lstStyle/>
                    <a:p>
                      <a:r>
                        <a:rPr lang="en-US" dirty="0"/>
                        <a:t>D30</a:t>
                      </a:r>
                    </a:p>
                  </a:txBody>
                  <a:tcPr/>
                </a:tc>
                <a:tc>
                  <a:txBody>
                    <a:bodyPr/>
                    <a:lstStyle/>
                    <a:p>
                      <a:r>
                        <a:rPr lang="en-US" dirty="0"/>
                        <a:t>13-2</a:t>
                      </a:r>
                    </a:p>
                  </a:txBody>
                  <a:tcPr/>
                </a:tc>
                <a:tc>
                  <a:txBody>
                    <a:bodyPr/>
                    <a:lstStyle/>
                    <a:p>
                      <a:r>
                        <a:rPr lang="en-US" dirty="0"/>
                        <a:t>1019</a:t>
                      </a:r>
                    </a:p>
                  </a:txBody>
                  <a:tcPr/>
                </a:tc>
                <a:tc>
                  <a:txBody>
                    <a:bodyPr/>
                    <a:lstStyle/>
                    <a:p>
                      <a:r>
                        <a:rPr lang="en-US" dirty="0"/>
                        <a:t>13.9</a:t>
                      </a:r>
                    </a:p>
                  </a:txBody>
                  <a:tcPr/>
                </a:tc>
                <a:tc>
                  <a:txBody>
                    <a:bodyPr/>
                    <a:lstStyle/>
                    <a:p>
                      <a:r>
                        <a:rPr lang="en-US" dirty="0"/>
                        <a:t>73.1</a:t>
                      </a:r>
                    </a:p>
                  </a:txBody>
                  <a:tcPr/>
                </a:tc>
                <a:tc>
                  <a:txBody>
                    <a:bodyPr/>
                    <a:lstStyle/>
                    <a:p>
                      <a:r>
                        <a:rPr lang="en-US" dirty="0"/>
                        <a:t>1.03</a:t>
                      </a:r>
                    </a:p>
                  </a:txBody>
                  <a:tcPr/>
                </a:tc>
                <a:tc>
                  <a:txBody>
                    <a:bodyPr/>
                    <a:lstStyle/>
                    <a:p>
                      <a:r>
                        <a:rPr lang="en-US" dirty="0"/>
                        <a:t>74</a:t>
                      </a:r>
                    </a:p>
                  </a:txBody>
                  <a:tcPr/>
                </a:tc>
                <a:extLst>
                  <a:ext uri="{0D108BD9-81ED-4DB2-BD59-A6C34878D82A}">
                    <a16:rowId xmlns:a16="http://schemas.microsoft.com/office/drawing/2014/main" val="2202084674"/>
                  </a:ext>
                </a:extLst>
              </a:tr>
              <a:tr h="370840">
                <a:tc>
                  <a:txBody>
                    <a:bodyPr/>
                    <a:lstStyle/>
                    <a:p>
                      <a:r>
                        <a:rPr lang="en-US" dirty="0"/>
                        <a:t>D34</a:t>
                      </a:r>
                    </a:p>
                  </a:txBody>
                  <a:tcPr/>
                </a:tc>
                <a:tc>
                  <a:txBody>
                    <a:bodyPr/>
                    <a:lstStyle/>
                    <a:p>
                      <a:r>
                        <a:rPr lang="en-US" dirty="0"/>
                        <a:t>14-1</a:t>
                      </a:r>
                    </a:p>
                  </a:txBody>
                  <a:tcPr/>
                </a:tc>
                <a:tc>
                  <a:txBody>
                    <a:bodyPr/>
                    <a:lstStyle/>
                    <a:p>
                      <a:r>
                        <a:rPr lang="en-US" dirty="0"/>
                        <a:t>?</a:t>
                      </a:r>
                    </a:p>
                  </a:txBody>
                  <a:tcPr/>
                </a:tc>
                <a:tc>
                  <a:txBody>
                    <a:bodyPr/>
                    <a:lstStyle/>
                    <a:p>
                      <a:r>
                        <a:rPr lang="en-US" dirty="0"/>
                        <a:t>130</a:t>
                      </a:r>
                    </a:p>
                  </a:txBody>
                  <a:tcPr/>
                </a:tc>
                <a:tc>
                  <a:txBody>
                    <a:bodyPr/>
                    <a:lstStyle/>
                    <a:p>
                      <a:r>
                        <a:rPr lang="en-US" dirty="0"/>
                        <a:t>7.63</a:t>
                      </a:r>
                    </a:p>
                  </a:txBody>
                  <a:tcPr/>
                </a:tc>
                <a:tc>
                  <a:txBody>
                    <a:bodyPr/>
                    <a:lstStyle/>
                    <a:p>
                      <a:r>
                        <a:rPr lang="en-US" dirty="0"/>
                        <a:t>1.00</a:t>
                      </a:r>
                    </a:p>
                  </a:txBody>
                  <a:tcPr/>
                </a:tc>
                <a:tc>
                  <a:txBody>
                    <a:bodyPr/>
                    <a:lstStyle/>
                    <a:p>
                      <a:r>
                        <a:rPr lang="en-US" dirty="0"/>
                        <a:t>70</a:t>
                      </a:r>
                    </a:p>
                  </a:txBody>
                  <a:tcPr/>
                </a:tc>
                <a:extLst>
                  <a:ext uri="{0D108BD9-81ED-4DB2-BD59-A6C34878D82A}">
                    <a16:rowId xmlns:a16="http://schemas.microsoft.com/office/drawing/2014/main" val="2555441238"/>
                  </a:ext>
                </a:extLst>
              </a:tr>
              <a:tr h="370840">
                <a:tc>
                  <a:txBody>
                    <a:bodyPr/>
                    <a:lstStyle/>
                    <a:p>
                      <a:r>
                        <a:rPr lang="en-US" dirty="0"/>
                        <a:t>F36</a:t>
                      </a:r>
                    </a:p>
                  </a:txBody>
                  <a:tcPr/>
                </a:tc>
                <a:tc>
                  <a:txBody>
                    <a:bodyPr/>
                    <a:lstStyle/>
                    <a:p>
                      <a:r>
                        <a:rPr lang="en-US" dirty="0"/>
                        <a:t>14-1</a:t>
                      </a:r>
                    </a:p>
                  </a:txBody>
                  <a:tcPr/>
                </a:tc>
                <a:tc>
                  <a:txBody>
                    <a:bodyPr/>
                    <a:lstStyle/>
                    <a:p>
                      <a:r>
                        <a:rPr lang="en-US" dirty="0"/>
                        <a:t>?</a:t>
                      </a:r>
                    </a:p>
                  </a:txBody>
                  <a:tcPr/>
                </a:tc>
                <a:tc>
                  <a:txBody>
                    <a:bodyPr/>
                    <a:lstStyle/>
                    <a:p>
                      <a:r>
                        <a:rPr lang="en-US" dirty="0"/>
                        <a:t>64.1</a:t>
                      </a:r>
                    </a:p>
                  </a:txBody>
                  <a:tcPr/>
                </a:tc>
                <a:tc>
                  <a:txBody>
                    <a:bodyPr/>
                    <a:lstStyle/>
                    <a:p>
                      <a:r>
                        <a:rPr lang="en-US" dirty="0"/>
                        <a:t>15.63</a:t>
                      </a:r>
                    </a:p>
                  </a:txBody>
                  <a:tcPr/>
                </a:tc>
                <a:tc>
                  <a:txBody>
                    <a:bodyPr/>
                    <a:lstStyle/>
                    <a:p>
                      <a:r>
                        <a:rPr lang="en-US" dirty="0"/>
                        <a:t>1.00</a:t>
                      </a:r>
                    </a:p>
                  </a:txBody>
                  <a:tcPr/>
                </a:tc>
                <a:tc>
                  <a:txBody>
                    <a:bodyPr/>
                    <a:lstStyle/>
                    <a:p>
                      <a:r>
                        <a:rPr lang="en-US" dirty="0"/>
                        <a:t>66</a:t>
                      </a:r>
                    </a:p>
                  </a:txBody>
                  <a:tcPr/>
                </a:tc>
                <a:extLst>
                  <a:ext uri="{0D108BD9-81ED-4DB2-BD59-A6C34878D82A}">
                    <a16:rowId xmlns:a16="http://schemas.microsoft.com/office/drawing/2014/main" val="92286898"/>
                  </a:ext>
                </a:extLst>
              </a:tr>
              <a:tr h="370840">
                <a:tc>
                  <a:txBody>
                    <a:bodyPr/>
                    <a:lstStyle/>
                    <a:p>
                      <a:r>
                        <a:rPr lang="en-US" dirty="0"/>
                        <a:t>F35</a:t>
                      </a:r>
                    </a:p>
                  </a:txBody>
                  <a:tcPr/>
                </a:tc>
                <a:tc>
                  <a:txBody>
                    <a:bodyPr/>
                    <a:lstStyle/>
                    <a:p>
                      <a:r>
                        <a:rPr lang="en-US" dirty="0"/>
                        <a:t>14-2</a:t>
                      </a:r>
                    </a:p>
                  </a:txBody>
                  <a:tcPr/>
                </a:tc>
                <a:tc>
                  <a:txBody>
                    <a:bodyPr/>
                    <a:lstStyle/>
                    <a:p>
                      <a:r>
                        <a:rPr lang="en-US" dirty="0"/>
                        <a:t>991</a:t>
                      </a:r>
                    </a:p>
                  </a:txBody>
                  <a:tcPr/>
                </a:tc>
                <a:tc>
                  <a:txBody>
                    <a:bodyPr/>
                    <a:lstStyle/>
                    <a:p>
                      <a:r>
                        <a:rPr lang="en-US" dirty="0"/>
                        <a:t>130</a:t>
                      </a:r>
                    </a:p>
                  </a:txBody>
                  <a:tcPr/>
                </a:tc>
                <a:tc>
                  <a:txBody>
                    <a:bodyPr/>
                    <a:lstStyle/>
                    <a:p>
                      <a:r>
                        <a:rPr lang="en-US" dirty="0"/>
                        <a:t>7.65</a:t>
                      </a:r>
                    </a:p>
                  </a:txBody>
                  <a:tcPr/>
                </a:tc>
                <a:tc>
                  <a:txBody>
                    <a:bodyPr/>
                    <a:lstStyle/>
                    <a:p>
                      <a:r>
                        <a:rPr lang="en-US" dirty="0"/>
                        <a:t>1.00</a:t>
                      </a:r>
                    </a:p>
                  </a:txBody>
                  <a:tcPr/>
                </a:tc>
                <a:tc>
                  <a:txBody>
                    <a:bodyPr/>
                    <a:lstStyle/>
                    <a:p>
                      <a:r>
                        <a:rPr lang="en-US" dirty="0"/>
                        <a:t>52</a:t>
                      </a:r>
                    </a:p>
                  </a:txBody>
                  <a:tcPr/>
                </a:tc>
                <a:extLst>
                  <a:ext uri="{0D108BD9-81ED-4DB2-BD59-A6C34878D82A}">
                    <a16:rowId xmlns:a16="http://schemas.microsoft.com/office/drawing/2014/main" val="3217192025"/>
                  </a:ext>
                </a:extLst>
              </a:tr>
              <a:tr h="370840">
                <a:tc>
                  <a:txBody>
                    <a:bodyPr/>
                    <a:lstStyle/>
                    <a:p>
                      <a:r>
                        <a:rPr lang="en-US" dirty="0"/>
                        <a:t>D37</a:t>
                      </a:r>
                    </a:p>
                  </a:txBody>
                  <a:tcPr/>
                </a:tc>
                <a:tc>
                  <a:txBody>
                    <a:bodyPr/>
                    <a:lstStyle/>
                    <a:p>
                      <a:r>
                        <a:rPr lang="en-US" dirty="0"/>
                        <a:t>14-2</a:t>
                      </a:r>
                    </a:p>
                  </a:txBody>
                  <a:tcPr/>
                </a:tc>
                <a:tc>
                  <a:txBody>
                    <a:bodyPr/>
                    <a:lstStyle/>
                    <a:p>
                      <a:r>
                        <a:rPr lang="en-US" dirty="0"/>
                        <a:t>990</a:t>
                      </a:r>
                    </a:p>
                  </a:txBody>
                  <a:tcPr/>
                </a:tc>
                <a:tc>
                  <a:txBody>
                    <a:bodyPr/>
                    <a:lstStyle/>
                    <a:p>
                      <a:r>
                        <a:rPr lang="en-US" dirty="0"/>
                        <a:t>656</a:t>
                      </a:r>
                    </a:p>
                  </a:txBody>
                  <a:tcPr/>
                </a:tc>
                <a:tc>
                  <a:txBody>
                    <a:bodyPr/>
                    <a:lstStyle/>
                    <a:p>
                      <a:r>
                        <a:rPr lang="en-US" dirty="0"/>
                        <a:t>1.396</a:t>
                      </a:r>
                    </a:p>
                  </a:txBody>
                  <a:tcPr/>
                </a:tc>
                <a:tc>
                  <a:txBody>
                    <a:bodyPr/>
                    <a:lstStyle/>
                    <a:p>
                      <a:r>
                        <a:rPr lang="en-US" dirty="0"/>
                        <a:t>0.93</a:t>
                      </a:r>
                    </a:p>
                  </a:txBody>
                  <a:tcPr/>
                </a:tc>
                <a:tc>
                  <a:txBody>
                    <a:bodyPr/>
                    <a:lstStyle/>
                    <a:p>
                      <a:r>
                        <a:rPr lang="en-US" dirty="0"/>
                        <a:t>74</a:t>
                      </a:r>
                    </a:p>
                  </a:txBody>
                  <a:tcPr/>
                </a:tc>
                <a:extLst>
                  <a:ext uri="{0D108BD9-81ED-4DB2-BD59-A6C34878D82A}">
                    <a16:rowId xmlns:a16="http://schemas.microsoft.com/office/drawing/2014/main" val="318570263"/>
                  </a:ext>
                </a:extLst>
              </a:tr>
            </a:tbl>
          </a:graphicData>
        </a:graphic>
      </p:graphicFrame>
      <p:sp>
        <p:nvSpPr>
          <p:cNvPr id="5" name="TextBox 4">
            <a:extLst>
              <a:ext uri="{FF2B5EF4-FFF2-40B4-BE49-F238E27FC236}">
                <a16:creationId xmlns:a16="http://schemas.microsoft.com/office/drawing/2014/main" id="{9DACECDD-7E00-F046-C03A-7C7268A7A6D8}"/>
              </a:ext>
            </a:extLst>
          </p:cNvPr>
          <p:cNvSpPr txBox="1"/>
          <p:nvPr/>
        </p:nvSpPr>
        <p:spPr>
          <a:xfrm>
            <a:off x="1884459" y="4882101"/>
            <a:ext cx="8579458" cy="1015663"/>
          </a:xfrm>
          <a:prstGeom prst="rect">
            <a:avLst/>
          </a:prstGeom>
          <a:noFill/>
        </p:spPr>
        <p:txBody>
          <a:bodyPr wrap="square" rtlCol="0">
            <a:spAutoFit/>
          </a:bodyPr>
          <a:lstStyle/>
          <a:p>
            <a:r>
              <a:rPr lang="en-US" sz="1200" dirty="0"/>
              <a:t>Measurements taken with a Megger MIT-1025</a:t>
            </a:r>
          </a:p>
          <a:p>
            <a:r>
              <a:rPr lang="en-US" sz="1200" dirty="0"/>
              <a:t>DAR =  Dielectric Absorption Ratio  = (V at 30 seconds) / (V at 60 seconds)</a:t>
            </a:r>
          </a:p>
          <a:p>
            <a:r>
              <a:rPr lang="en-US" sz="1200" dirty="0"/>
              <a:t>? Indicates VDC at end of test was not noted, but can infer approximate value from I and R and other results</a:t>
            </a:r>
          </a:p>
          <a:p>
            <a:r>
              <a:rPr lang="en-US" sz="1200" dirty="0"/>
              <a:t>Cap is the measured capacitance</a:t>
            </a:r>
          </a:p>
          <a:p>
            <a:endParaRPr lang="en-US" sz="1200" dirty="0"/>
          </a:p>
        </p:txBody>
      </p:sp>
    </p:spTree>
    <p:extLst>
      <p:ext uri="{BB962C8B-B14F-4D97-AF65-F5344CB8AC3E}">
        <p14:creationId xmlns:p14="http://schemas.microsoft.com/office/powerpoint/2010/main" val="158686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1C588026-D888-7EDF-9591-4B4951BA8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 y="457200"/>
            <a:ext cx="11171524" cy="5943600"/>
          </a:xfrm>
          <a:prstGeom prst="rect">
            <a:avLst/>
          </a:prstGeom>
        </p:spPr>
      </p:pic>
      <p:sp>
        <p:nvSpPr>
          <p:cNvPr id="6" name="TextBox 5">
            <a:extLst>
              <a:ext uri="{FF2B5EF4-FFF2-40B4-BE49-F238E27FC236}">
                <a16:creationId xmlns:a16="http://schemas.microsoft.com/office/drawing/2014/main" id="{F53BC9AE-478B-4EA5-6A2D-A98DE0D8AE57}"/>
              </a:ext>
            </a:extLst>
          </p:cNvPr>
          <p:cNvSpPr txBox="1"/>
          <p:nvPr/>
        </p:nvSpPr>
        <p:spPr>
          <a:xfrm>
            <a:off x="5498788" y="6475015"/>
            <a:ext cx="1967981" cy="261610"/>
          </a:xfrm>
          <a:prstGeom prst="rect">
            <a:avLst/>
          </a:prstGeom>
          <a:noFill/>
        </p:spPr>
        <p:txBody>
          <a:bodyPr wrap="square" rtlCol="0">
            <a:spAutoFit/>
          </a:bodyPr>
          <a:lstStyle/>
          <a:p>
            <a:r>
              <a:rPr lang="en-US" sz="1100" dirty="0"/>
              <a:t>This is a 1 minute window</a:t>
            </a:r>
          </a:p>
        </p:txBody>
      </p:sp>
      <p:sp>
        <p:nvSpPr>
          <p:cNvPr id="7" name="TextBox 6">
            <a:extLst>
              <a:ext uri="{FF2B5EF4-FFF2-40B4-BE49-F238E27FC236}">
                <a16:creationId xmlns:a16="http://schemas.microsoft.com/office/drawing/2014/main" id="{2B5CD707-47D3-AE42-A957-94F94DDD8CD6}"/>
              </a:ext>
            </a:extLst>
          </p:cNvPr>
          <p:cNvSpPr txBox="1"/>
          <p:nvPr/>
        </p:nvSpPr>
        <p:spPr>
          <a:xfrm>
            <a:off x="3609029" y="87868"/>
            <a:ext cx="5747498" cy="369332"/>
          </a:xfrm>
          <a:prstGeom prst="rect">
            <a:avLst/>
          </a:prstGeom>
          <a:noFill/>
        </p:spPr>
        <p:txBody>
          <a:bodyPr wrap="square" rtlCol="0">
            <a:spAutoFit/>
          </a:bodyPr>
          <a:lstStyle/>
          <a:p>
            <a:r>
              <a:rPr lang="en-US" dirty="0"/>
              <a:t>D30 @ Girder 13-2 Test 1 090424 – Startup Observations. </a:t>
            </a:r>
          </a:p>
        </p:txBody>
      </p:sp>
    </p:spTree>
    <p:extLst>
      <p:ext uri="{BB962C8B-B14F-4D97-AF65-F5344CB8AC3E}">
        <p14:creationId xmlns:p14="http://schemas.microsoft.com/office/powerpoint/2010/main" val="1859241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D093E6-8046-E647-905B-C478197866D0}"/>
              </a:ext>
            </a:extLst>
          </p:cNvPr>
          <p:cNvSpPr txBox="1"/>
          <p:nvPr/>
        </p:nvSpPr>
        <p:spPr>
          <a:xfrm>
            <a:off x="5596600" y="6477962"/>
            <a:ext cx="1967981" cy="261610"/>
          </a:xfrm>
          <a:prstGeom prst="rect">
            <a:avLst/>
          </a:prstGeom>
          <a:noFill/>
        </p:spPr>
        <p:txBody>
          <a:bodyPr wrap="square" rtlCol="0">
            <a:spAutoFit/>
          </a:bodyPr>
          <a:lstStyle/>
          <a:p>
            <a:r>
              <a:rPr lang="en-US" sz="1100" dirty="0"/>
              <a:t>This is a 1.1 minute  window</a:t>
            </a:r>
          </a:p>
        </p:txBody>
      </p:sp>
      <p:sp>
        <p:nvSpPr>
          <p:cNvPr id="9" name="TextBox 8">
            <a:extLst>
              <a:ext uri="{FF2B5EF4-FFF2-40B4-BE49-F238E27FC236}">
                <a16:creationId xmlns:a16="http://schemas.microsoft.com/office/drawing/2014/main" id="{9BB56921-45F7-104C-CBB5-8D95840A5BC5}"/>
              </a:ext>
            </a:extLst>
          </p:cNvPr>
          <p:cNvSpPr txBox="1"/>
          <p:nvPr/>
        </p:nvSpPr>
        <p:spPr>
          <a:xfrm rot="16200000">
            <a:off x="4589059" y="3587307"/>
            <a:ext cx="1631576" cy="261610"/>
          </a:xfrm>
          <a:prstGeom prst="rect">
            <a:avLst/>
          </a:prstGeom>
          <a:noFill/>
        </p:spPr>
        <p:txBody>
          <a:bodyPr wrap="square" rtlCol="0">
            <a:spAutoFit/>
          </a:bodyPr>
          <a:lstStyle/>
          <a:p>
            <a:r>
              <a:rPr lang="en-US" sz="1100" dirty="0"/>
              <a:t>1232.0V	116.21</a:t>
            </a:r>
          </a:p>
        </p:txBody>
      </p:sp>
      <p:sp>
        <p:nvSpPr>
          <p:cNvPr id="5" name="TextBox 4">
            <a:extLst>
              <a:ext uri="{FF2B5EF4-FFF2-40B4-BE49-F238E27FC236}">
                <a16:creationId xmlns:a16="http://schemas.microsoft.com/office/drawing/2014/main" id="{94550836-A201-C253-BB42-D54EEAF7392A}"/>
              </a:ext>
            </a:extLst>
          </p:cNvPr>
          <p:cNvSpPr txBox="1"/>
          <p:nvPr/>
        </p:nvSpPr>
        <p:spPr>
          <a:xfrm>
            <a:off x="3925916" y="0"/>
            <a:ext cx="5309348" cy="369332"/>
          </a:xfrm>
          <a:prstGeom prst="rect">
            <a:avLst/>
          </a:prstGeom>
          <a:noFill/>
        </p:spPr>
        <p:txBody>
          <a:bodyPr wrap="square" rtlCol="0">
            <a:spAutoFit/>
          </a:bodyPr>
          <a:lstStyle/>
          <a:p>
            <a:r>
              <a:rPr lang="en-US" dirty="0"/>
              <a:t>D30 @ Girder 13-2 Test 1 Inception 2 090424 </a:t>
            </a:r>
          </a:p>
        </p:txBody>
      </p:sp>
      <p:pic>
        <p:nvPicPr>
          <p:cNvPr id="7" name="Picture 6" descr="A graph of a graph&#10;&#10;Description automatically generated with medium confidence">
            <a:extLst>
              <a:ext uri="{FF2B5EF4-FFF2-40B4-BE49-F238E27FC236}">
                <a16:creationId xmlns:a16="http://schemas.microsoft.com/office/drawing/2014/main" id="{DC0EDEA2-2658-F07E-8D91-894961047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07" y="451847"/>
            <a:ext cx="11368811" cy="5943600"/>
          </a:xfrm>
          <a:prstGeom prst="rect">
            <a:avLst/>
          </a:prstGeom>
        </p:spPr>
      </p:pic>
    </p:spTree>
    <p:extLst>
      <p:ext uri="{BB962C8B-B14F-4D97-AF65-F5344CB8AC3E}">
        <p14:creationId xmlns:p14="http://schemas.microsoft.com/office/powerpoint/2010/main" val="2926837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machine with buttons and dials&#10;&#10;Description automatically generated">
            <a:extLst>
              <a:ext uri="{FF2B5EF4-FFF2-40B4-BE49-F238E27FC236}">
                <a16:creationId xmlns:a16="http://schemas.microsoft.com/office/drawing/2014/main" id="{904732A0-78FA-56D4-07FE-1A3A10DF4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241" y="1005930"/>
            <a:ext cx="5893424" cy="4425824"/>
          </a:xfrm>
          <a:prstGeom prst="rect">
            <a:avLst/>
          </a:prstGeom>
        </p:spPr>
      </p:pic>
      <p:pic>
        <p:nvPicPr>
          <p:cNvPr id="5" name="Picture 4" descr="A back of a machine with wires&#10;&#10;Description automatically generated">
            <a:extLst>
              <a:ext uri="{FF2B5EF4-FFF2-40B4-BE49-F238E27FC236}">
                <a16:creationId xmlns:a16="http://schemas.microsoft.com/office/drawing/2014/main" id="{0ACEC153-766D-BFC0-6DBD-47B1172D0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0915" y="1005931"/>
            <a:ext cx="5893424" cy="4425823"/>
          </a:xfrm>
          <a:prstGeom prst="rect">
            <a:avLst/>
          </a:prstGeom>
        </p:spPr>
      </p:pic>
      <p:sp>
        <p:nvSpPr>
          <p:cNvPr id="6" name="TextBox 5">
            <a:extLst>
              <a:ext uri="{FF2B5EF4-FFF2-40B4-BE49-F238E27FC236}">
                <a16:creationId xmlns:a16="http://schemas.microsoft.com/office/drawing/2014/main" id="{67776511-29B2-A749-5BF4-AD0DC07E26E6}"/>
              </a:ext>
            </a:extLst>
          </p:cNvPr>
          <p:cNvSpPr txBox="1"/>
          <p:nvPr/>
        </p:nvSpPr>
        <p:spPr>
          <a:xfrm>
            <a:off x="1828800" y="340659"/>
            <a:ext cx="8964706" cy="646331"/>
          </a:xfrm>
          <a:prstGeom prst="rect">
            <a:avLst/>
          </a:prstGeom>
          <a:noFill/>
        </p:spPr>
        <p:txBody>
          <a:bodyPr wrap="square" rtlCol="0">
            <a:spAutoFit/>
          </a:bodyPr>
          <a:lstStyle/>
          <a:p>
            <a:pPr algn="ctr"/>
            <a:r>
              <a:rPr lang="en-US" dirty="0"/>
              <a:t>Biddle 27000 Series Partial Discharge Detector </a:t>
            </a:r>
          </a:p>
          <a:p>
            <a:pPr algn="ctr"/>
            <a:r>
              <a:rPr lang="en-US" dirty="0"/>
              <a:t>Circa 1992</a:t>
            </a:r>
          </a:p>
        </p:txBody>
      </p:sp>
      <p:sp>
        <p:nvSpPr>
          <p:cNvPr id="7" name="TextBox 6">
            <a:extLst>
              <a:ext uri="{FF2B5EF4-FFF2-40B4-BE49-F238E27FC236}">
                <a16:creationId xmlns:a16="http://schemas.microsoft.com/office/drawing/2014/main" id="{93D25C4D-3B59-C973-26CE-F6877E77629B}"/>
              </a:ext>
            </a:extLst>
          </p:cNvPr>
          <p:cNvSpPr txBox="1"/>
          <p:nvPr/>
        </p:nvSpPr>
        <p:spPr>
          <a:xfrm>
            <a:off x="185241" y="5658678"/>
            <a:ext cx="5566202"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t>Offers kilovolt meter reading at top</a:t>
            </a:r>
          </a:p>
          <a:p>
            <a:pPr marL="171450" indent="-171450">
              <a:buFont typeface="Arial" panose="020B0604020202020204" pitchFamily="34" charset="0"/>
              <a:buChar char="•"/>
            </a:pPr>
            <a:r>
              <a:rPr lang="en-US" sz="1200" dirty="0"/>
              <a:t>CRT Display with controls for calibrating observed signals</a:t>
            </a:r>
          </a:p>
          <a:p>
            <a:pPr marL="171450" indent="-171450">
              <a:buFont typeface="Arial" panose="020B0604020202020204" pitchFamily="34" charset="0"/>
              <a:buChar char="•"/>
            </a:pPr>
            <a:r>
              <a:rPr lang="en-US" sz="1200" dirty="0"/>
              <a:t>On board Calibration Source Unit </a:t>
            </a:r>
          </a:p>
          <a:p>
            <a:pPr marL="171450" indent="-171450">
              <a:buFont typeface="Arial" panose="020B0604020202020204" pitchFamily="34" charset="0"/>
              <a:buChar char="•"/>
            </a:pPr>
            <a:r>
              <a:rPr lang="en-US" sz="1200" dirty="0"/>
              <a:t>On board Evaluation Unit counts and provides a trip level!</a:t>
            </a:r>
          </a:p>
        </p:txBody>
      </p:sp>
      <p:sp>
        <p:nvSpPr>
          <p:cNvPr id="8" name="TextBox 7">
            <a:extLst>
              <a:ext uri="{FF2B5EF4-FFF2-40B4-BE49-F238E27FC236}">
                <a16:creationId xmlns:a16="http://schemas.microsoft.com/office/drawing/2014/main" id="{E14DC2F0-120F-7C35-DBAF-5E36ADA0B7A3}"/>
              </a:ext>
            </a:extLst>
          </p:cNvPr>
          <p:cNvSpPr txBox="1"/>
          <p:nvPr/>
        </p:nvSpPr>
        <p:spPr>
          <a:xfrm>
            <a:off x="6078665" y="5811078"/>
            <a:ext cx="5566202"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a:t>Rear Panel connections to the load and offers measurements opportunity for:</a:t>
            </a:r>
          </a:p>
          <a:p>
            <a:pPr marL="171450" indent="-171450">
              <a:buFont typeface="Arial" panose="020B0604020202020204" pitchFamily="34" charset="0"/>
              <a:buChar char="•"/>
            </a:pPr>
            <a:r>
              <a:rPr lang="en-US" sz="1200" dirty="0"/>
              <a:t>Peak partial discharge (</a:t>
            </a:r>
            <a:r>
              <a:rPr lang="en-US" sz="1200" dirty="0" err="1"/>
              <a:t>pico</a:t>
            </a:r>
            <a:r>
              <a:rPr lang="en-US" sz="1200" dirty="0"/>
              <a:t> Coulombs)</a:t>
            </a:r>
          </a:p>
          <a:p>
            <a:pPr marL="171450" indent="-171450">
              <a:buFont typeface="Arial" panose="020B0604020202020204" pitchFamily="34" charset="0"/>
              <a:buChar char="•"/>
            </a:pPr>
            <a:r>
              <a:rPr lang="en-US" sz="1200" dirty="0"/>
              <a:t>Average partial discharge (micro Amperes)</a:t>
            </a:r>
          </a:p>
          <a:p>
            <a:pPr marL="171450" indent="-171450">
              <a:buFont typeface="Arial" panose="020B0604020202020204" pitchFamily="34" charset="0"/>
              <a:buChar char="•"/>
            </a:pPr>
            <a:r>
              <a:rPr lang="en-US" sz="1200" dirty="0"/>
              <a:t>Apparent Power Dissipation (milli Watts)</a:t>
            </a:r>
          </a:p>
        </p:txBody>
      </p:sp>
    </p:spTree>
    <p:extLst>
      <p:ext uri="{BB962C8B-B14F-4D97-AF65-F5344CB8AC3E}">
        <p14:creationId xmlns:p14="http://schemas.microsoft.com/office/powerpoint/2010/main" val="1587276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graph&#10;&#10;Description automatically generated">
            <a:extLst>
              <a:ext uri="{FF2B5EF4-FFF2-40B4-BE49-F238E27FC236}">
                <a16:creationId xmlns:a16="http://schemas.microsoft.com/office/drawing/2014/main" id="{59692E81-F1A8-F41E-C509-47D4CE585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470" y="534362"/>
            <a:ext cx="11399727" cy="5943600"/>
          </a:xfrm>
          <a:prstGeom prst="rect">
            <a:avLst/>
          </a:prstGeom>
        </p:spPr>
      </p:pic>
      <p:sp>
        <p:nvSpPr>
          <p:cNvPr id="3" name="TextBox 2">
            <a:extLst>
              <a:ext uri="{FF2B5EF4-FFF2-40B4-BE49-F238E27FC236}">
                <a16:creationId xmlns:a16="http://schemas.microsoft.com/office/drawing/2014/main" id="{88D093E6-8046-E647-905B-C478197866D0}"/>
              </a:ext>
            </a:extLst>
          </p:cNvPr>
          <p:cNvSpPr txBox="1"/>
          <p:nvPr/>
        </p:nvSpPr>
        <p:spPr>
          <a:xfrm>
            <a:off x="5596600" y="6477962"/>
            <a:ext cx="1967981" cy="261610"/>
          </a:xfrm>
          <a:prstGeom prst="rect">
            <a:avLst/>
          </a:prstGeom>
          <a:noFill/>
        </p:spPr>
        <p:txBody>
          <a:bodyPr wrap="square" rtlCol="0">
            <a:spAutoFit/>
          </a:bodyPr>
          <a:lstStyle/>
          <a:p>
            <a:r>
              <a:rPr lang="en-US" sz="1100" dirty="0"/>
              <a:t>This is a 1.6 minute  window</a:t>
            </a:r>
          </a:p>
        </p:txBody>
      </p:sp>
      <p:sp>
        <p:nvSpPr>
          <p:cNvPr id="9" name="TextBox 8">
            <a:extLst>
              <a:ext uri="{FF2B5EF4-FFF2-40B4-BE49-F238E27FC236}">
                <a16:creationId xmlns:a16="http://schemas.microsoft.com/office/drawing/2014/main" id="{9BB56921-45F7-104C-CBB5-8D95840A5BC5}"/>
              </a:ext>
            </a:extLst>
          </p:cNvPr>
          <p:cNvSpPr txBox="1"/>
          <p:nvPr/>
        </p:nvSpPr>
        <p:spPr>
          <a:xfrm rot="16200000">
            <a:off x="4589059" y="3587307"/>
            <a:ext cx="1631576" cy="261610"/>
          </a:xfrm>
          <a:prstGeom prst="rect">
            <a:avLst/>
          </a:prstGeom>
          <a:noFill/>
        </p:spPr>
        <p:txBody>
          <a:bodyPr wrap="square" rtlCol="0">
            <a:spAutoFit/>
          </a:bodyPr>
          <a:lstStyle/>
          <a:p>
            <a:r>
              <a:rPr lang="en-US" sz="1100" dirty="0"/>
              <a:t>808.3V	140.41</a:t>
            </a:r>
          </a:p>
        </p:txBody>
      </p:sp>
      <p:sp>
        <p:nvSpPr>
          <p:cNvPr id="5" name="TextBox 4">
            <a:extLst>
              <a:ext uri="{FF2B5EF4-FFF2-40B4-BE49-F238E27FC236}">
                <a16:creationId xmlns:a16="http://schemas.microsoft.com/office/drawing/2014/main" id="{94550836-A201-C253-BB42-D54EEAF7392A}"/>
              </a:ext>
            </a:extLst>
          </p:cNvPr>
          <p:cNvSpPr txBox="1"/>
          <p:nvPr/>
        </p:nvSpPr>
        <p:spPr>
          <a:xfrm>
            <a:off x="3925916" y="0"/>
            <a:ext cx="5309348" cy="369332"/>
          </a:xfrm>
          <a:prstGeom prst="rect">
            <a:avLst/>
          </a:prstGeom>
          <a:noFill/>
        </p:spPr>
        <p:txBody>
          <a:bodyPr wrap="square" rtlCol="0">
            <a:spAutoFit/>
          </a:bodyPr>
          <a:lstStyle/>
          <a:p>
            <a:r>
              <a:rPr lang="en-US" dirty="0"/>
              <a:t>D30 @ Girder 13-2 Test 1 Inception 2 092424 </a:t>
            </a:r>
          </a:p>
        </p:txBody>
      </p:sp>
    </p:spTree>
    <p:extLst>
      <p:ext uri="{BB962C8B-B14F-4D97-AF65-F5344CB8AC3E}">
        <p14:creationId xmlns:p14="http://schemas.microsoft.com/office/powerpoint/2010/main" val="1763460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graph&#10;&#10;Description automatically generated">
            <a:extLst>
              <a:ext uri="{FF2B5EF4-FFF2-40B4-BE49-F238E27FC236}">
                <a16:creationId xmlns:a16="http://schemas.microsoft.com/office/drawing/2014/main" id="{94F4C571-D7DC-DBF3-F367-D17D9DDCE8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84" y="451847"/>
            <a:ext cx="11056232" cy="5943600"/>
          </a:xfrm>
          <a:prstGeom prst="rect">
            <a:avLst/>
          </a:prstGeom>
        </p:spPr>
      </p:pic>
      <p:sp>
        <p:nvSpPr>
          <p:cNvPr id="3" name="TextBox 2">
            <a:extLst>
              <a:ext uri="{FF2B5EF4-FFF2-40B4-BE49-F238E27FC236}">
                <a16:creationId xmlns:a16="http://schemas.microsoft.com/office/drawing/2014/main" id="{88D093E6-8046-E647-905B-C478197866D0}"/>
              </a:ext>
            </a:extLst>
          </p:cNvPr>
          <p:cNvSpPr txBox="1"/>
          <p:nvPr/>
        </p:nvSpPr>
        <p:spPr>
          <a:xfrm>
            <a:off x="5596600" y="6477962"/>
            <a:ext cx="1967981" cy="261610"/>
          </a:xfrm>
          <a:prstGeom prst="rect">
            <a:avLst/>
          </a:prstGeom>
          <a:noFill/>
        </p:spPr>
        <p:txBody>
          <a:bodyPr wrap="square" rtlCol="0">
            <a:spAutoFit/>
          </a:bodyPr>
          <a:lstStyle/>
          <a:p>
            <a:r>
              <a:rPr lang="en-US" sz="1100" dirty="0"/>
              <a:t>This is a 1.1 minute window</a:t>
            </a:r>
          </a:p>
        </p:txBody>
      </p:sp>
      <p:sp>
        <p:nvSpPr>
          <p:cNvPr id="4" name="TextBox 3">
            <a:extLst>
              <a:ext uri="{FF2B5EF4-FFF2-40B4-BE49-F238E27FC236}">
                <a16:creationId xmlns:a16="http://schemas.microsoft.com/office/drawing/2014/main" id="{7971C0AD-4122-3E5E-1739-DE9535CD8D98}"/>
              </a:ext>
            </a:extLst>
          </p:cNvPr>
          <p:cNvSpPr txBox="1"/>
          <p:nvPr/>
        </p:nvSpPr>
        <p:spPr>
          <a:xfrm>
            <a:off x="3925916" y="0"/>
            <a:ext cx="5309348" cy="369332"/>
          </a:xfrm>
          <a:prstGeom prst="rect">
            <a:avLst/>
          </a:prstGeom>
          <a:noFill/>
        </p:spPr>
        <p:txBody>
          <a:bodyPr wrap="square" rtlCol="0">
            <a:spAutoFit/>
          </a:bodyPr>
          <a:lstStyle/>
          <a:p>
            <a:r>
              <a:rPr lang="en-US" dirty="0"/>
              <a:t>F13+ @ Girder 12-2 Test 1 Inception 3 092724 </a:t>
            </a:r>
          </a:p>
        </p:txBody>
      </p:sp>
      <p:sp>
        <p:nvSpPr>
          <p:cNvPr id="6" name="TextBox 5">
            <a:extLst>
              <a:ext uri="{FF2B5EF4-FFF2-40B4-BE49-F238E27FC236}">
                <a16:creationId xmlns:a16="http://schemas.microsoft.com/office/drawing/2014/main" id="{2FBF2203-01D7-3FA7-CDEF-4AA7A3877457}"/>
              </a:ext>
            </a:extLst>
          </p:cNvPr>
          <p:cNvSpPr txBox="1"/>
          <p:nvPr/>
        </p:nvSpPr>
        <p:spPr>
          <a:xfrm rot="16200000">
            <a:off x="4039914" y="3776533"/>
            <a:ext cx="1631576" cy="261610"/>
          </a:xfrm>
          <a:prstGeom prst="rect">
            <a:avLst/>
          </a:prstGeom>
          <a:noFill/>
        </p:spPr>
        <p:txBody>
          <a:bodyPr wrap="square" rtlCol="0">
            <a:spAutoFit/>
          </a:bodyPr>
          <a:lstStyle/>
          <a:p>
            <a:r>
              <a:rPr lang="en-US" sz="1100" dirty="0"/>
              <a:t>849.2V	15.81</a:t>
            </a:r>
          </a:p>
        </p:txBody>
      </p:sp>
    </p:spTree>
    <p:extLst>
      <p:ext uri="{BB962C8B-B14F-4D97-AF65-F5344CB8AC3E}">
        <p14:creationId xmlns:p14="http://schemas.microsoft.com/office/powerpoint/2010/main" val="2310971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graph&#10;&#10;Description automatically generated">
            <a:extLst>
              <a:ext uri="{FF2B5EF4-FFF2-40B4-BE49-F238E27FC236}">
                <a16:creationId xmlns:a16="http://schemas.microsoft.com/office/drawing/2014/main" id="{042E1B08-D877-1021-E8AF-62220E38F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61" y="451847"/>
            <a:ext cx="11373278" cy="5943600"/>
          </a:xfrm>
          <a:prstGeom prst="rect">
            <a:avLst/>
          </a:prstGeom>
        </p:spPr>
      </p:pic>
      <p:sp>
        <p:nvSpPr>
          <p:cNvPr id="3" name="TextBox 2">
            <a:extLst>
              <a:ext uri="{FF2B5EF4-FFF2-40B4-BE49-F238E27FC236}">
                <a16:creationId xmlns:a16="http://schemas.microsoft.com/office/drawing/2014/main" id="{88D093E6-8046-E647-905B-C478197866D0}"/>
              </a:ext>
            </a:extLst>
          </p:cNvPr>
          <p:cNvSpPr txBox="1"/>
          <p:nvPr/>
        </p:nvSpPr>
        <p:spPr>
          <a:xfrm>
            <a:off x="5596600" y="6477962"/>
            <a:ext cx="1967981" cy="261610"/>
          </a:xfrm>
          <a:prstGeom prst="rect">
            <a:avLst/>
          </a:prstGeom>
          <a:noFill/>
        </p:spPr>
        <p:txBody>
          <a:bodyPr wrap="square" rtlCol="0">
            <a:spAutoFit/>
          </a:bodyPr>
          <a:lstStyle/>
          <a:p>
            <a:r>
              <a:rPr lang="en-US" sz="1100" dirty="0"/>
              <a:t>This is a 1.6 minute window</a:t>
            </a:r>
          </a:p>
        </p:txBody>
      </p:sp>
      <p:sp>
        <p:nvSpPr>
          <p:cNvPr id="5" name="TextBox 4">
            <a:extLst>
              <a:ext uri="{FF2B5EF4-FFF2-40B4-BE49-F238E27FC236}">
                <a16:creationId xmlns:a16="http://schemas.microsoft.com/office/drawing/2014/main" id="{E9812317-ED05-D8DF-A075-2E5F4FDBFCD4}"/>
              </a:ext>
            </a:extLst>
          </p:cNvPr>
          <p:cNvSpPr txBox="1"/>
          <p:nvPr/>
        </p:nvSpPr>
        <p:spPr>
          <a:xfrm>
            <a:off x="3925916" y="0"/>
            <a:ext cx="5309348" cy="369332"/>
          </a:xfrm>
          <a:prstGeom prst="rect">
            <a:avLst/>
          </a:prstGeom>
          <a:noFill/>
        </p:spPr>
        <p:txBody>
          <a:bodyPr wrap="square" rtlCol="0">
            <a:spAutoFit/>
          </a:bodyPr>
          <a:lstStyle/>
          <a:p>
            <a:r>
              <a:rPr lang="en-US" dirty="0"/>
              <a:t>F13+ @ Girder 12-2 Test 1 Extinction 1 092724 </a:t>
            </a:r>
          </a:p>
        </p:txBody>
      </p:sp>
      <p:sp>
        <p:nvSpPr>
          <p:cNvPr id="6" name="TextBox 5">
            <a:extLst>
              <a:ext uri="{FF2B5EF4-FFF2-40B4-BE49-F238E27FC236}">
                <a16:creationId xmlns:a16="http://schemas.microsoft.com/office/drawing/2014/main" id="{2FBF2203-01D7-3FA7-CDEF-4AA7A3877457}"/>
              </a:ext>
            </a:extLst>
          </p:cNvPr>
          <p:cNvSpPr txBox="1"/>
          <p:nvPr/>
        </p:nvSpPr>
        <p:spPr>
          <a:xfrm rot="16200000">
            <a:off x="9816209" y="4002677"/>
            <a:ext cx="1631576" cy="261610"/>
          </a:xfrm>
          <a:prstGeom prst="rect">
            <a:avLst/>
          </a:prstGeom>
          <a:noFill/>
        </p:spPr>
        <p:txBody>
          <a:bodyPr wrap="square" rtlCol="0">
            <a:spAutoFit/>
          </a:bodyPr>
          <a:lstStyle/>
          <a:p>
            <a:r>
              <a:rPr lang="en-US" sz="1100" dirty="0"/>
              <a:t>667.3V	5.25</a:t>
            </a:r>
          </a:p>
        </p:txBody>
      </p:sp>
    </p:spTree>
    <p:extLst>
      <p:ext uri="{BB962C8B-B14F-4D97-AF65-F5344CB8AC3E}">
        <p14:creationId xmlns:p14="http://schemas.microsoft.com/office/powerpoint/2010/main" val="11053467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graph&#10;&#10;Description automatically generated">
            <a:extLst>
              <a:ext uri="{FF2B5EF4-FFF2-40B4-BE49-F238E27FC236}">
                <a16:creationId xmlns:a16="http://schemas.microsoft.com/office/drawing/2014/main" id="{02F30A7E-FEF4-BE4B-AC3A-4FA0C0876A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898" y="457200"/>
            <a:ext cx="11356203" cy="5943600"/>
          </a:xfrm>
          <a:prstGeom prst="rect">
            <a:avLst/>
          </a:prstGeom>
        </p:spPr>
      </p:pic>
      <p:sp>
        <p:nvSpPr>
          <p:cNvPr id="3" name="TextBox 2">
            <a:extLst>
              <a:ext uri="{FF2B5EF4-FFF2-40B4-BE49-F238E27FC236}">
                <a16:creationId xmlns:a16="http://schemas.microsoft.com/office/drawing/2014/main" id="{88D093E6-8046-E647-905B-C478197866D0}"/>
              </a:ext>
            </a:extLst>
          </p:cNvPr>
          <p:cNvSpPr txBox="1"/>
          <p:nvPr/>
        </p:nvSpPr>
        <p:spPr>
          <a:xfrm>
            <a:off x="5596600" y="6477962"/>
            <a:ext cx="1967981" cy="261610"/>
          </a:xfrm>
          <a:prstGeom prst="rect">
            <a:avLst/>
          </a:prstGeom>
          <a:noFill/>
        </p:spPr>
        <p:txBody>
          <a:bodyPr wrap="square" rtlCol="0">
            <a:spAutoFit/>
          </a:bodyPr>
          <a:lstStyle/>
          <a:p>
            <a:r>
              <a:rPr lang="en-US" sz="1100" dirty="0"/>
              <a:t>This is a 1.6 minute window</a:t>
            </a:r>
          </a:p>
        </p:txBody>
      </p:sp>
      <p:sp>
        <p:nvSpPr>
          <p:cNvPr id="5" name="TextBox 4">
            <a:extLst>
              <a:ext uri="{FF2B5EF4-FFF2-40B4-BE49-F238E27FC236}">
                <a16:creationId xmlns:a16="http://schemas.microsoft.com/office/drawing/2014/main" id="{E9812317-ED05-D8DF-A075-2E5F4FDBFCD4}"/>
              </a:ext>
            </a:extLst>
          </p:cNvPr>
          <p:cNvSpPr txBox="1"/>
          <p:nvPr/>
        </p:nvSpPr>
        <p:spPr>
          <a:xfrm>
            <a:off x="3925916" y="0"/>
            <a:ext cx="5309348" cy="369332"/>
          </a:xfrm>
          <a:prstGeom prst="rect">
            <a:avLst/>
          </a:prstGeom>
          <a:noFill/>
        </p:spPr>
        <p:txBody>
          <a:bodyPr wrap="square" rtlCol="0">
            <a:spAutoFit/>
          </a:bodyPr>
          <a:lstStyle/>
          <a:p>
            <a:r>
              <a:rPr lang="en-US" dirty="0"/>
              <a:t>F13+ @ Girder 12-2 Test 3 Extinction 1 092724 </a:t>
            </a:r>
          </a:p>
        </p:txBody>
      </p:sp>
      <p:sp>
        <p:nvSpPr>
          <p:cNvPr id="6" name="TextBox 5">
            <a:extLst>
              <a:ext uri="{FF2B5EF4-FFF2-40B4-BE49-F238E27FC236}">
                <a16:creationId xmlns:a16="http://schemas.microsoft.com/office/drawing/2014/main" id="{2FBF2203-01D7-3FA7-CDEF-4AA7A3877457}"/>
              </a:ext>
            </a:extLst>
          </p:cNvPr>
          <p:cNvSpPr txBox="1"/>
          <p:nvPr/>
        </p:nvSpPr>
        <p:spPr>
          <a:xfrm rot="16200000">
            <a:off x="8550281" y="3772090"/>
            <a:ext cx="1631576" cy="261610"/>
          </a:xfrm>
          <a:prstGeom prst="rect">
            <a:avLst/>
          </a:prstGeom>
          <a:noFill/>
        </p:spPr>
        <p:txBody>
          <a:bodyPr wrap="square" rtlCol="0">
            <a:spAutoFit/>
          </a:bodyPr>
          <a:lstStyle/>
          <a:p>
            <a:r>
              <a:rPr lang="en-US" sz="1100" dirty="0"/>
              <a:t>870.6V	15.26</a:t>
            </a:r>
          </a:p>
        </p:txBody>
      </p:sp>
    </p:spTree>
    <p:extLst>
      <p:ext uri="{BB962C8B-B14F-4D97-AF65-F5344CB8AC3E}">
        <p14:creationId xmlns:p14="http://schemas.microsoft.com/office/powerpoint/2010/main" val="1104146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482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graph&#10;&#10;Description automatically generated">
            <a:extLst>
              <a:ext uri="{FF2B5EF4-FFF2-40B4-BE49-F238E27FC236}">
                <a16:creationId xmlns:a16="http://schemas.microsoft.com/office/drawing/2014/main" id="{3A75A90A-CA37-0FE4-3E7F-0CE379C93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42" y="451847"/>
            <a:ext cx="11431715" cy="5943600"/>
          </a:xfrm>
          <a:prstGeom prst="rect">
            <a:avLst/>
          </a:prstGeom>
        </p:spPr>
      </p:pic>
      <p:sp>
        <p:nvSpPr>
          <p:cNvPr id="3" name="TextBox 2">
            <a:extLst>
              <a:ext uri="{FF2B5EF4-FFF2-40B4-BE49-F238E27FC236}">
                <a16:creationId xmlns:a16="http://schemas.microsoft.com/office/drawing/2014/main" id="{88D093E6-8046-E647-905B-C478197866D0}"/>
              </a:ext>
            </a:extLst>
          </p:cNvPr>
          <p:cNvSpPr txBox="1"/>
          <p:nvPr/>
        </p:nvSpPr>
        <p:spPr>
          <a:xfrm>
            <a:off x="5596600" y="6477962"/>
            <a:ext cx="1967981" cy="261610"/>
          </a:xfrm>
          <a:prstGeom prst="rect">
            <a:avLst/>
          </a:prstGeom>
          <a:noFill/>
        </p:spPr>
        <p:txBody>
          <a:bodyPr wrap="square" rtlCol="0">
            <a:spAutoFit/>
          </a:bodyPr>
          <a:lstStyle/>
          <a:p>
            <a:r>
              <a:rPr lang="en-US" sz="1100" dirty="0"/>
              <a:t>This is a 1.1 minute  window</a:t>
            </a:r>
          </a:p>
        </p:txBody>
      </p:sp>
      <p:sp>
        <p:nvSpPr>
          <p:cNvPr id="9" name="TextBox 8">
            <a:extLst>
              <a:ext uri="{FF2B5EF4-FFF2-40B4-BE49-F238E27FC236}">
                <a16:creationId xmlns:a16="http://schemas.microsoft.com/office/drawing/2014/main" id="{9BB56921-45F7-104C-CBB5-8D95840A5BC5}"/>
              </a:ext>
            </a:extLst>
          </p:cNvPr>
          <p:cNvSpPr txBox="1"/>
          <p:nvPr/>
        </p:nvSpPr>
        <p:spPr>
          <a:xfrm rot="16200000">
            <a:off x="3841636" y="3611161"/>
            <a:ext cx="1631576" cy="261610"/>
          </a:xfrm>
          <a:prstGeom prst="rect">
            <a:avLst/>
          </a:prstGeom>
          <a:noFill/>
        </p:spPr>
        <p:txBody>
          <a:bodyPr wrap="square" rtlCol="0">
            <a:spAutoFit/>
          </a:bodyPr>
          <a:lstStyle/>
          <a:p>
            <a:r>
              <a:rPr lang="en-US" sz="1100" dirty="0"/>
              <a:t>517.7V	25.39</a:t>
            </a:r>
          </a:p>
        </p:txBody>
      </p:sp>
      <p:sp>
        <p:nvSpPr>
          <p:cNvPr id="5" name="TextBox 4">
            <a:extLst>
              <a:ext uri="{FF2B5EF4-FFF2-40B4-BE49-F238E27FC236}">
                <a16:creationId xmlns:a16="http://schemas.microsoft.com/office/drawing/2014/main" id="{94550836-A201-C253-BB42-D54EEAF7392A}"/>
              </a:ext>
            </a:extLst>
          </p:cNvPr>
          <p:cNvSpPr txBox="1"/>
          <p:nvPr/>
        </p:nvSpPr>
        <p:spPr>
          <a:xfrm>
            <a:off x="3925916" y="0"/>
            <a:ext cx="5309348" cy="369332"/>
          </a:xfrm>
          <a:prstGeom prst="rect">
            <a:avLst/>
          </a:prstGeom>
          <a:noFill/>
        </p:spPr>
        <p:txBody>
          <a:bodyPr wrap="square" rtlCol="0">
            <a:spAutoFit/>
          </a:bodyPr>
          <a:lstStyle/>
          <a:p>
            <a:r>
              <a:rPr lang="en-US" dirty="0"/>
              <a:t>D3 @ Girder 12-2 Test 1 Inception 2 092724 </a:t>
            </a:r>
          </a:p>
        </p:txBody>
      </p:sp>
    </p:spTree>
    <p:extLst>
      <p:ext uri="{BB962C8B-B14F-4D97-AF65-F5344CB8AC3E}">
        <p14:creationId xmlns:p14="http://schemas.microsoft.com/office/powerpoint/2010/main" val="672846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 shot of a graph&#10;&#10;Description automatically generated">
            <a:extLst>
              <a:ext uri="{FF2B5EF4-FFF2-40B4-BE49-F238E27FC236}">
                <a16:creationId xmlns:a16="http://schemas.microsoft.com/office/drawing/2014/main" id="{EF636AFD-A804-28FF-3DF0-279C3C6F5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00" y="451847"/>
            <a:ext cx="11404199" cy="5943600"/>
          </a:xfrm>
          <a:prstGeom prst="rect">
            <a:avLst/>
          </a:prstGeom>
        </p:spPr>
      </p:pic>
      <p:sp>
        <p:nvSpPr>
          <p:cNvPr id="3" name="TextBox 2">
            <a:extLst>
              <a:ext uri="{FF2B5EF4-FFF2-40B4-BE49-F238E27FC236}">
                <a16:creationId xmlns:a16="http://schemas.microsoft.com/office/drawing/2014/main" id="{88D093E6-8046-E647-905B-C478197866D0}"/>
              </a:ext>
            </a:extLst>
          </p:cNvPr>
          <p:cNvSpPr txBox="1"/>
          <p:nvPr/>
        </p:nvSpPr>
        <p:spPr>
          <a:xfrm>
            <a:off x="5596600" y="6477962"/>
            <a:ext cx="1967981" cy="261610"/>
          </a:xfrm>
          <a:prstGeom prst="rect">
            <a:avLst/>
          </a:prstGeom>
          <a:noFill/>
        </p:spPr>
        <p:txBody>
          <a:bodyPr wrap="square" rtlCol="0">
            <a:spAutoFit/>
          </a:bodyPr>
          <a:lstStyle/>
          <a:p>
            <a:r>
              <a:rPr lang="en-US" sz="1100" dirty="0"/>
              <a:t>This is a 1.1 minute  window</a:t>
            </a:r>
          </a:p>
        </p:txBody>
      </p:sp>
      <p:sp>
        <p:nvSpPr>
          <p:cNvPr id="6" name="TextBox 5">
            <a:extLst>
              <a:ext uri="{FF2B5EF4-FFF2-40B4-BE49-F238E27FC236}">
                <a16:creationId xmlns:a16="http://schemas.microsoft.com/office/drawing/2014/main" id="{2FBF2203-01D7-3FA7-CDEF-4AA7A3877457}"/>
              </a:ext>
            </a:extLst>
          </p:cNvPr>
          <p:cNvSpPr txBox="1"/>
          <p:nvPr/>
        </p:nvSpPr>
        <p:spPr>
          <a:xfrm rot="16200000">
            <a:off x="7112681" y="3592411"/>
            <a:ext cx="1631576" cy="261610"/>
          </a:xfrm>
          <a:prstGeom prst="rect">
            <a:avLst/>
          </a:prstGeom>
          <a:noFill/>
        </p:spPr>
        <p:txBody>
          <a:bodyPr wrap="square" rtlCol="0">
            <a:spAutoFit/>
          </a:bodyPr>
          <a:lstStyle/>
          <a:p>
            <a:r>
              <a:rPr lang="en-US" sz="1100" dirty="0"/>
              <a:t>418.2V	9.95</a:t>
            </a:r>
          </a:p>
        </p:txBody>
      </p:sp>
      <p:sp>
        <p:nvSpPr>
          <p:cNvPr id="9" name="TextBox 8">
            <a:extLst>
              <a:ext uri="{FF2B5EF4-FFF2-40B4-BE49-F238E27FC236}">
                <a16:creationId xmlns:a16="http://schemas.microsoft.com/office/drawing/2014/main" id="{68A36FE4-F021-BC49-CBA6-5035EBCECF2D}"/>
              </a:ext>
            </a:extLst>
          </p:cNvPr>
          <p:cNvSpPr txBox="1"/>
          <p:nvPr/>
        </p:nvSpPr>
        <p:spPr>
          <a:xfrm>
            <a:off x="3925916" y="0"/>
            <a:ext cx="5309348" cy="369332"/>
          </a:xfrm>
          <a:prstGeom prst="rect">
            <a:avLst/>
          </a:prstGeom>
          <a:noFill/>
        </p:spPr>
        <p:txBody>
          <a:bodyPr wrap="square" rtlCol="0">
            <a:spAutoFit/>
          </a:bodyPr>
          <a:lstStyle/>
          <a:p>
            <a:r>
              <a:rPr lang="en-US" dirty="0"/>
              <a:t>D3 @ Girder 12-2 Test 1 Extinction 2 092724 </a:t>
            </a:r>
          </a:p>
        </p:txBody>
      </p:sp>
    </p:spTree>
    <p:extLst>
      <p:ext uri="{BB962C8B-B14F-4D97-AF65-F5344CB8AC3E}">
        <p14:creationId xmlns:p14="http://schemas.microsoft.com/office/powerpoint/2010/main" val="4542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a:extLst>
              <a:ext uri="{FF2B5EF4-FFF2-40B4-BE49-F238E27FC236}">
                <a16:creationId xmlns:a16="http://schemas.microsoft.com/office/drawing/2014/main" id="{81F15E8E-01A4-8FD8-5258-9BFEBAE2C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7030" y="312717"/>
            <a:ext cx="4937840" cy="457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1">
            <a:extLst>
              <a:ext uri="{FF2B5EF4-FFF2-40B4-BE49-F238E27FC236}">
                <a16:creationId xmlns:a16="http://schemas.microsoft.com/office/drawing/2014/main" id="{ECE701F0-E87F-BC0D-2FEC-B42B44D559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30" y="237846"/>
            <a:ext cx="7560450" cy="4728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231641D-601C-C469-C74C-D555674B32BE}"/>
              </a:ext>
            </a:extLst>
          </p:cNvPr>
          <p:cNvSpPr txBox="1"/>
          <p:nvPr/>
        </p:nvSpPr>
        <p:spPr>
          <a:xfrm>
            <a:off x="419165" y="5448803"/>
            <a:ext cx="11401774" cy="369332"/>
          </a:xfrm>
          <a:prstGeom prst="rect">
            <a:avLst/>
          </a:prstGeom>
          <a:noFill/>
        </p:spPr>
        <p:txBody>
          <a:bodyPr wrap="square">
            <a:spAutoFit/>
          </a:bodyPr>
          <a:lstStyle/>
          <a:p>
            <a:pPr marL="285750" indent="-285750">
              <a:buFont typeface="Arial" panose="020B0604020202020204" pitchFamily="34" charset="0"/>
              <a:buChar char="•"/>
            </a:pPr>
            <a:r>
              <a:rPr lang="en-US" sz="1800" dirty="0"/>
              <a:t>The presence of multiple dielectrics is most likely the answer to how we are getting corona at such low voltages. </a:t>
            </a:r>
          </a:p>
        </p:txBody>
      </p:sp>
    </p:spTree>
    <p:extLst>
      <p:ext uri="{BB962C8B-B14F-4D97-AF65-F5344CB8AC3E}">
        <p14:creationId xmlns:p14="http://schemas.microsoft.com/office/powerpoint/2010/main" val="105177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735825-8DDE-3AC5-4C88-907D964B1D7C}"/>
              </a:ext>
            </a:extLst>
          </p:cNvPr>
          <p:cNvSpPr txBox="1"/>
          <p:nvPr/>
        </p:nvSpPr>
        <p:spPr>
          <a:xfrm>
            <a:off x="871500" y="6026226"/>
            <a:ext cx="4074123" cy="646331"/>
          </a:xfrm>
          <a:prstGeom prst="rect">
            <a:avLst/>
          </a:prstGeom>
          <a:noFill/>
        </p:spPr>
        <p:txBody>
          <a:bodyPr wrap="square" rtlCol="0">
            <a:spAutoFit/>
          </a:bodyPr>
          <a:lstStyle/>
          <a:p>
            <a:r>
              <a:rPr lang="en-US" dirty="0"/>
              <a:t>11-1 Choke connections at back to girder bus</a:t>
            </a:r>
          </a:p>
        </p:txBody>
      </p:sp>
      <p:pic>
        <p:nvPicPr>
          <p:cNvPr id="4" name="Picture 3" descr="A close up of a metal device&#10;&#10;Description automatically generated">
            <a:extLst>
              <a:ext uri="{FF2B5EF4-FFF2-40B4-BE49-F238E27FC236}">
                <a16:creationId xmlns:a16="http://schemas.microsoft.com/office/drawing/2014/main" id="{A5CC364C-A536-6501-2750-2F458CF6DB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00" y="389339"/>
            <a:ext cx="4074124" cy="5433863"/>
          </a:xfrm>
          <a:prstGeom prst="rect">
            <a:avLst/>
          </a:prstGeom>
        </p:spPr>
      </p:pic>
      <p:pic>
        <p:nvPicPr>
          <p:cNvPr id="2050" name="Picture 2">
            <a:extLst>
              <a:ext uri="{FF2B5EF4-FFF2-40B4-BE49-F238E27FC236}">
                <a16:creationId xmlns:a16="http://schemas.microsoft.com/office/drawing/2014/main" id="{886D83B4-CA85-DA36-B5DD-1079214AFB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2052" y="389338"/>
            <a:ext cx="3199924" cy="4266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03FDC59A-7697-E64E-2E09-8283A8466F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1379" y="3854824"/>
            <a:ext cx="3326089" cy="249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98039062-62D9-19D7-B9F0-21660E6EFF83}"/>
              </a:ext>
            </a:extLst>
          </p:cNvPr>
          <p:cNvSpPr txBox="1"/>
          <p:nvPr/>
        </p:nvSpPr>
        <p:spPr>
          <a:xfrm>
            <a:off x="5646416" y="4732775"/>
            <a:ext cx="2798337" cy="369332"/>
          </a:xfrm>
          <a:prstGeom prst="rect">
            <a:avLst/>
          </a:prstGeom>
          <a:noFill/>
        </p:spPr>
        <p:txBody>
          <a:bodyPr wrap="square" rtlCol="0">
            <a:spAutoFit/>
          </a:bodyPr>
          <a:lstStyle/>
          <a:p>
            <a:r>
              <a:rPr lang="en-US" dirty="0"/>
              <a:t>2-1 manifold connections</a:t>
            </a:r>
          </a:p>
        </p:txBody>
      </p:sp>
    </p:spTree>
    <p:extLst>
      <p:ext uri="{BB962C8B-B14F-4D97-AF65-F5344CB8AC3E}">
        <p14:creationId xmlns:p14="http://schemas.microsoft.com/office/powerpoint/2010/main" val="3988791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B06A6-A6AD-8796-84D0-A71395F56F7C}"/>
            </a:ext>
          </a:extLst>
        </p:cNvPr>
        <p:cNvGrpSpPr/>
        <p:nvPr/>
      </p:nvGrpSpPr>
      <p:grpSpPr>
        <a:xfrm>
          <a:off x="0" y="0"/>
          <a:ext cx="0" cy="0"/>
          <a:chOff x="0" y="0"/>
          <a:chExt cx="0" cy="0"/>
        </a:xfrm>
      </p:grpSpPr>
    </p:spTree>
    <p:extLst>
      <p:ext uri="{BB962C8B-B14F-4D97-AF65-F5344CB8AC3E}">
        <p14:creationId xmlns:p14="http://schemas.microsoft.com/office/powerpoint/2010/main" val="1003813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BDC90E-BFB6-8649-19C7-5AD731BA30F7}"/>
              </a:ext>
            </a:extLst>
          </p:cNvPr>
          <p:cNvPicPr>
            <a:picLocks noChangeAspect="1"/>
          </p:cNvPicPr>
          <p:nvPr/>
        </p:nvPicPr>
        <p:blipFill>
          <a:blip r:embed="rId2"/>
          <a:stretch>
            <a:fillRect/>
          </a:stretch>
        </p:blipFill>
        <p:spPr>
          <a:xfrm>
            <a:off x="3866119" y="429730"/>
            <a:ext cx="8024465" cy="5663854"/>
          </a:xfrm>
          <a:prstGeom prst="rect">
            <a:avLst/>
          </a:prstGeom>
        </p:spPr>
      </p:pic>
      <p:graphicFrame>
        <p:nvGraphicFramePr>
          <p:cNvPr id="5" name="Object 4">
            <a:extLst>
              <a:ext uri="{FF2B5EF4-FFF2-40B4-BE49-F238E27FC236}">
                <a16:creationId xmlns:a16="http://schemas.microsoft.com/office/drawing/2014/main" id="{1712055F-5E5E-7449-E1B4-DEB973DD7720}"/>
              </a:ext>
            </a:extLst>
          </p:cNvPr>
          <p:cNvGraphicFramePr>
            <a:graphicFrameLocks noChangeAspect="1"/>
          </p:cNvGraphicFramePr>
          <p:nvPr/>
        </p:nvGraphicFramePr>
        <p:xfrm>
          <a:off x="429729" y="429730"/>
          <a:ext cx="4186238" cy="5418138"/>
        </p:xfrm>
        <a:graphic>
          <a:graphicData uri="http://schemas.openxmlformats.org/presentationml/2006/ole">
            <mc:AlternateContent xmlns:mc="http://schemas.openxmlformats.org/markup-compatibility/2006">
              <mc:Choice xmlns:v="urn:schemas-microsoft-com:vml" Requires="v">
                <p:oleObj name="Acrobat Document" r:id="rId3" imgW="5829058" imgH="7543510" progId="AcroExch.Document.DC">
                  <p:embed/>
                </p:oleObj>
              </mc:Choice>
              <mc:Fallback>
                <p:oleObj name="Acrobat Document" r:id="rId3" imgW="5829058" imgH="7543510" progId="AcroExch.Document.DC">
                  <p:embed/>
                  <p:pic>
                    <p:nvPicPr>
                      <p:cNvPr id="5" name="Object 4">
                        <a:extLst>
                          <a:ext uri="{FF2B5EF4-FFF2-40B4-BE49-F238E27FC236}">
                            <a16:creationId xmlns:a16="http://schemas.microsoft.com/office/drawing/2014/main" id="{1712055F-5E5E-7449-E1B4-DEB973DD7720}"/>
                          </a:ext>
                        </a:extLst>
                      </p:cNvPr>
                      <p:cNvPicPr/>
                      <p:nvPr/>
                    </p:nvPicPr>
                    <p:blipFill>
                      <a:blip r:embed="rId4"/>
                      <a:stretch>
                        <a:fillRect/>
                      </a:stretch>
                    </p:blipFill>
                    <p:spPr>
                      <a:xfrm>
                        <a:off x="429729" y="429730"/>
                        <a:ext cx="4186238" cy="5418138"/>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B368BFA1-5D95-478B-3169-6A44960A23EB}"/>
              </a:ext>
            </a:extLst>
          </p:cNvPr>
          <p:cNvSpPr txBox="1"/>
          <p:nvPr/>
        </p:nvSpPr>
        <p:spPr>
          <a:xfrm>
            <a:off x="1030287" y="6031776"/>
            <a:ext cx="3329680" cy="276999"/>
          </a:xfrm>
          <a:prstGeom prst="rect">
            <a:avLst/>
          </a:prstGeom>
          <a:noFill/>
        </p:spPr>
        <p:txBody>
          <a:bodyPr wrap="square" rtlCol="0">
            <a:spAutoFit/>
          </a:bodyPr>
          <a:lstStyle/>
          <a:p>
            <a:r>
              <a:rPr lang="en-US" sz="1200" dirty="0"/>
              <a:t>Biddle book diagram of System Configuration</a:t>
            </a:r>
          </a:p>
        </p:txBody>
      </p:sp>
      <p:sp>
        <p:nvSpPr>
          <p:cNvPr id="9" name="TextBox 8">
            <a:extLst>
              <a:ext uri="{FF2B5EF4-FFF2-40B4-BE49-F238E27FC236}">
                <a16:creationId xmlns:a16="http://schemas.microsoft.com/office/drawing/2014/main" id="{8DDBADC4-D60E-8D17-691D-35E2131D0B74}"/>
              </a:ext>
            </a:extLst>
          </p:cNvPr>
          <p:cNvSpPr txBox="1"/>
          <p:nvPr/>
        </p:nvSpPr>
        <p:spPr>
          <a:xfrm>
            <a:off x="6987139" y="6031776"/>
            <a:ext cx="3044758" cy="276999"/>
          </a:xfrm>
          <a:prstGeom prst="rect">
            <a:avLst/>
          </a:prstGeom>
          <a:noFill/>
        </p:spPr>
        <p:txBody>
          <a:bodyPr wrap="square" rtlCol="0">
            <a:spAutoFit/>
          </a:bodyPr>
          <a:lstStyle/>
          <a:p>
            <a:r>
              <a:rPr lang="en-US" sz="1200" dirty="0"/>
              <a:t>Our diagram of how it is implemented.</a:t>
            </a:r>
          </a:p>
        </p:txBody>
      </p:sp>
    </p:spTree>
    <p:extLst>
      <p:ext uri="{BB962C8B-B14F-4D97-AF65-F5344CB8AC3E}">
        <p14:creationId xmlns:p14="http://schemas.microsoft.com/office/powerpoint/2010/main" val="675695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647831-DCB3-2365-6DB9-94AF39F672E9}"/>
              </a:ext>
            </a:extLst>
          </p:cNvPr>
          <p:cNvSpPr txBox="1"/>
          <p:nvPr/>
        </p:nvSpPr>
        <p:spPr>
          <a:xfrm>
            <a:off x="5089880" y="6282904"/>
            <a:ext cx="6177737" cy="276999"/>
          </a:xfrm>
          <a:prstGeom prst="rect">
            <a:avLst/>
          </a:prstGeom>
          <a:noFill/>
        </p:spPr>
        <p:txBody>
          <a:bodyPr wrap="square" rtlCol="0">
            <a:spAutoFit/>
          </a:bodyPr>
          <a:lstStyle/>
          <a:p>
            <a:r>
              <a:rPr lang="en-US" sz="1200" dirty="0"/>
              <a:t>Early testing of one of the Booster Spare Magnets inside the gate. Calibration in progress.</a:t>
            </a:r>
          </a:p>
        </p:txBody>
      </p:sp>
      <p:pic>
        <p:nvPicPr>
          <p:cNvPr id="2050" name="Picture 2">
            <a:extLst>
              <a:ext uri="{FF2B5EF4-FFF2-40B4-BE49-F238E27FC236}">
                <a16:creationId xmlns:a16="http://schemas.microsoft.com/office/drawing/2014/main" id="{4DD106C2-4D4F-402C-49D0-F9E40B486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054" y="436596"/>
            <a:ext cx="7719390" cy="5789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A806449-BB7B-AEFD-BF6B-D977610DE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088" y="436596"/>
            <a:ext cx="3934329" cy="435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3735825-8DDE-3AC5-4C88-907D964B1D7C}"/>
              </a:ext>
            </a:extLst>
          </p:cNvPr>
          <p:cNvSpPr txBox="1"/>
          <p:nvPr/>
        </p:nvSpPr>
        <p:spPr>
          <a:xfrm>
            <a:off x="1283291" y="4791882"/>
            <a:ext cx="1737922" cy="276999"/>
          </a:xfrm>
          <a:prstGeom prst="rect">
            <a:avLst/>
          </a:prstGeom>
          <a:noFill/>
        </p:spPr>
        <p:txBody>
          <a:bodyPr wrap="square" rtlCol="0">
            <a:spAutoFit/>
          </a:bodyPr>
          <a:lstStyle/>
          <a:p>
            <a:r>
              <a:rPr lang="en-US" sz="1200" dirty="0"/>
              <a:t>Power Separation Filter</a:t>
            </a:r>
          </a:p>
        </p:txBody>
      </p:sp>
      <p:sp>
        <p:nvSpPr>
          <p:cNvPr id="5" name="TextBox 4">
            <a:extLst>
              <a:ext uri="{FF2B5EF4-FFF2-40B4-BE49-F238E27FC236}">
                <a16:creationId xmlns:a16="http://schemas.microsoft.com/office/drawing/2014/main" id="{18190733-92A9-AABA-6919-6142F93CCE7C}"/>
              </a:ext>
            </a:extLst>
          </p:cNvPr>
          <p:cNvSpPr txBox="1"/>
          <p:nvPr/>
        </p:nvSpPr>
        <p:spPr>
          <a:xfrm>
            <a:off x="414329" y="5068881"/>
            <a:ext cx="3188679" cy="461665"/>
          </a:xfrm>
          <a:prstGeom prst="rect">
            <a:avLst/>
          </a:prstGeom>
          <a:noFill/>
        </p:spPr>
        <p:txBody>
          <a:bodyPr wrap="square" rtlCol="0">
            <a:spAutoFit/>
          </a:bodyPr>
          <a:lstStyle/>
          <a:p>
            <a:pPr marL="171450" indent="-171450">
              <a:buFont typeface="Arial" panose="020B0604020202020204" pitchFamily="34" charset="0"/>
              <a:buChar char="•"/>
            </a:pPr>
            <a:r>
              <a:rPr lang="en-US" sz="1200" dirty="0"/>
              <a:t>Capacitive Divider that allows connection to PD Detection Electronics</a:t>
            </a:r>
          </a:p>
        </p:txBody>
      </p:sp>
    </p:spTree>
    <p:extLst>
      <p:ext uri="{BB962C8B-B14F-4D97-AF65-F5344CB8AC3E}">
        <p14:creationId xmlns:p14="http://schemas.microsoft.com/office/powerpoint/2010/main" val="3169189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28BE4CB-E2BC-5BE2-02F5-AA034356B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135" y="68168"/>
            <a:ext cx="4045552" cy="336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1">
            <a:extLst>
              <a:ext uri="{FF2B5EF4-FFF2-40B4-BE49-F238E27FC236}">
                <a16:creationId xmlns:a16="http://schemas.microsoft.com/office/drawing/2014/main" id="{1C1BBD8A-6127-935B-CEE4-AECE01160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019" y="68168"/>
            <a:ext cx="4065616" cy="336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66383C1-C8FC-1CD7-A553-4A9163636534}"/>
              </a:ext>
            </a:extLst>
          </p:cNvPr>
          <p:cNvSpPr txBox="1"/>
          <p:nvPr/>
        </p:nvSpPr>
        <p:spPr>
          <a:xfrm>
            <a:off x="4882716" y="124691"/>
            <a:ext cx="2571029" cy="1831271"/>
          </a:xfrm>
          <a:prstGeom prst="rect">
            <a:avLst/>
          </a:prstGeom>
          <a:noFill/>
        </p:spPr>
        <p:txBody>
          <a:bodyPr wrap="square" rtlCol="0">
            <a:spAutoFit/>
          </a:bodyPr>
          <a:lstStyle/>
          <a:p>
            <a:pPr algn="ctr"/>
            <a:r>
              <a:rPr lang="en-US" sz="1400" u="sng" dirty="0"/>
              <a:t>Biddle Oscilloscope Display </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Left image showing calibration is set, no HV applied, preparing to test</a:t>
            </a:r>
          </a:p>
          <a:p>
            <a:pPr marL="171450" indent="-171450">
              <a:buFont typeface="Arial" panose="020B0604020202020204" pitchFamily="34" charset="0"/>
              <a:buChar char="•"/>
            </a:pPr>
            <a:r>
              <a:rPr lang="en-US" sz="1100" dirty="0"/>
              <a:t>The two ‘markers’ are calibration pulses used to help quantify scope signal displacement.</a:t>
            </a:r>
          </a:p>
          <a:p>
            <a:pPr marL="171450" indent="-171450">
              <a:buFont typeface="Arial" panose="020B0604020202020204" pitchFamily="34" charset="0"/>
              <a:buChar char="•"/>
            </a:pPr>
            <a:endParaRPr lang="en-US" sz="1100" dirty="0"/>
          </a:p>
          <a:p>
            <a:pPr marL="171450" indent="-171450">
              <a:buFont typeface="Arial" panose="020B0604020202020204" pitchFamily="34" charset="0"/>
              <a:buChar char="•"/>
            </a:pPr>
            <a:r>
              <a:rPr lang="en-US" sz="1100" dirty="0"/>
              <a:t>Right image showing HV applied with display of ~ 100pC of discharge.</a:t>
            </a:r>
          </a:p>
        </p:txBody>
      </p:sp>
      <p:pic>
        <p:nvPicPr>
          <p:cNvPr id="2" name="Picture 1" descr="A graph with blue lines&#10;&#10;Description automatically generated">
            <a:extLst>
              <a:ext uri="{FF2B5EF4-FFF2-40B4-BE49-F238E27FC236}">
                <a16:creationId xmlns:a16="http://schemas.microsoft.com/office/drawing/2014/main" id="{F005623E-40A2-FCF1-7112-239B58E487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36" y="3787811"/>
            <a:ext cx="5122834" cy="2889953"/>
          </a:xfrm>
          <a:prstGeom prst="rect">
            <a:avLst/>
          </a:prstGeom>
        </p:spPr>
      </p:pic>
      <p:pic>
        <p:nvPicPr>
          <p:cNvPr id="3" name="Picture 2" descr="A graph showing a number of data&#10;&#10;Description automatically generated with medium confidence">
            <a:extLst>
              <a:ext uri="{FF2B5EF4-FFF2-40B4-BE49-F238E27FC236}">
                <a16:creationId xmlns:a16="http://schemas.microsoft.com/office/drawing/2014/main" id="{35B831A4-636F-374C-2069-4F78012CD1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90865" y="3843356"/>
            <a:ext cx="5124663" cy="2877918"/>
          </a:xfrm>
          <a:prstGeom prst="rect">
            <a:avLst/>
          </a:prstGeom>
        </p:spPr>
      </p:pic>
      <p:sp>
        <p:nvSpPr>
          <p:cNvPr id="6" name="TextBox 5">
            <a:extLst>
              <a:ext uri="{FF2B5EF4-FFF2-40B4-BE49-F238E27FC236}">
                <a16:creationId xmlns:a16="http://schemas.microsoft.com/office/drawing/2014/main" id="{9571647B-FB2F-8C03-BD8D-DA28F2692D8F}"/>
              </a:ext>
            </a:extLst>
          </p:cNvPr>
          <p:cNvSpPr txBox="1"/>
          <p:nvPr/>
        </p:nvSpPr>
        <p:spPr>
          <a:xfrm>
            <a:off x="1912627" y="4157894"/>
            <a:ext cx="3123851" cy="215444"/>
          </a:xfrm>
          <a:prstGeom prst="rect">
            <a:avLst/>
          </a:prstGeom>
          <a:noFill/>
        </p:spPr>
        <p:txBody>
          <a:bodyPr wrap="square" rtlCol="0">
            <a:spAutoFit/>
          </a:bodyPr>
          <a:lstStyle/>
          <a:p>
            <a:r>
              <a:rPr lang="en-US" sz="800" dirty="0"/>
              <a:t>Top trace is the resultant partial discharge in </a:t>
            </a:r>
            <a:r>
              <a:rPr lang="en-US" sz="800" dirty="0" err="1"/>
              <a:t>picoCoulombs</a:t>
            </a:r>
            <a:endParaRPr lang="en-US" sz="800" dirty="0"/>
          </a:p>
        </p:txBody>
      </p:sp>
      <p:sp>
        <p:nvSpPr>
          <p:cNvPr id="7" name="TextBox 6">
            <a:extLst>
              <a:ext uri="{FF2B5EF4-FFF2-40B4-BE49-F238E27FC236}">
                <a16:creationId xmlns:a16="http://schemas.microsoft.com/office/drawing/2014/main" id="{F46FFE1E-D197-753C-8926-07A4108FD343}"/>
              </a:ext>
            </a:extLst>
          </p:cNvPr>
          <p:cNvSpPr txBox="1"/>
          <p:nvPr/>
        </p:nvSpPr>
        <p:spPr>
          <a:xfrm>
            <a:off x="1912626" y="5430853"/>
            <a:ext cx="2319937" cy="215444"/>
          </a:xfrm>
          <a:prstGeom prst="rect">
            <a:avLst/>
          </a:prstGeom>
          <a:noFill/>
        </p:spPr>
        <p:txBody>
          <a:bodyPr wrap="square" rtlCol="0">
            <a:spAutoFit/>
          </a:bodyPr>
          <a:lstStyle/>
          <a:p>
            <a:r>
              <a:rPr lang="en-US" sz="800" dirty="0"/>
              <a:t>Bottom  trace is the Applied Voltage in RMS</a:t>
            </a:r>
          </a:p>
        </p:txBody>
      </p:sp>
      <p:sp>
        <p:nvSpPr>
          <p:cNvPr id="8" name="TextBox 7">
            <a:extLst>
              <a:ext uri="{FF2B5EF4-FFF2-40B4-BE49-F238E27FC236}">
                <a16:creationId xmlns:a16="http://schemas.microsoft.com/office/drawing/2014/main" id="{1E5BB6B3-E4D3-B7E8-3EF7-BB8D27E6C902}"/>
              </a:ext>
            </a:extLst>
          </p:cNvPr>
          <p:cNvSpPr txBox="1"/>
          <p:nvPr/>
        </p:nvSpPr>
        <p:spPr>
          <a:xfrm>
            <a:off x="5190904" y="3353777"/>
            <a:ext cx="1771991" cy="3170099"/>
          </a:xfrm>
          <a:prstGeom prst="rect">
            <a:avLst/>
          </a:prstGeom>
          <a:noFill/>
        </p:spPr>
        <p:txBody>
          <a:bodyPr wrap="square" rtlCol="0">
            <a:spAutoFit/>
          </a:bodyPr>
          <a:lstStyle/>
          <a:p>
            <a:pPr algn="ctr"/>
            <a:r>
              <a:rPr lang="en-US" sz="1400" u="sng" dirty="0"/>
              <a:t>D/A Output</a:t>
            </a:r>
          </a:p>
          <a:p>
            <a:pPr marL="171450" indent="-171450">
              <a:buFont typeface="Arial" panose="020B0604020202020204" pitchFamily="34" charset="0"/>
              <a:buChar char="•"/>
            </a:pPr>
            <a:endParaRPr lang="en-US" sz="800" dirty="0"/>
          </a:p>
          <a:p>
            <a:pPr marL="171450" indent="-171450">
              <a:buFont typeface="Arial" panose="020B0604020202020204" pitchFamily="34" charset="0"/>
              <a:buChar char="•"/>
            </a:pPr>
            <a:r>
              <a:rPr lang="en-US" sz="1000" dirty="0"/>
              <a:t>Left image is a wide view, window is ~15 minutes wide</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Right image is a close view, ~ 3 seconds wide. </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Note the Y-axis mid-scale values shown are the cursor location values.</a:t>
            </a:r>
          </a:p>
          <a:p>
            <a:pPr marL="171450" indent="-171450">
              <a:buFont typeface="Arial" panose="020B0604020202020204" pitchFamily="34" charset="0"/>
              <a:buChar char="•"/>
            </a:pPr>
            <a:endParaRPr lang="en-US" sz="1000" dirty="0"/>
          </a:p>
          <a:p>
            <a:pPr marL="171450" indent="-171450">
              <a:buFont typeface="Arial" panose="020B0604020202020204" pitchFamily="34" charset="0"/>
              <a:buChar char="•"/>
            </a:pPr>
            <a:r>
              <a:rPr lang="en-US" sz="1000" dirty="0"/>
              <a:t>These values come from the Biddle Evaluation Unit </a:t>
            </a:r>
          </a:p>
          <a:p>
            <a:pPr marL="171450" indent="-171450">
              <a:buFont typeface="Arial" panose="020B0604020202020204" pitchFamily="34" charset="0"/>
              <a:buChar char="•"/>
            </a:pPr>
            <a:r>
              <a:rPr lang="en-US" sz="1000" dirty="0"/>
              <a:t>The numbers from EU are ~ 1/3 the value of some peaks observed on the  Scope</a:t>
            </a:r>
          </a:p>
          <a:p>
            <a:endParaRPr lang="en-US" sz="800" dirty="0"/>
          </a:p>
        </p:txBody>
      </p:sp>
      <p:sp>
        <p:nvSpPr>
          <p:cNvPr id="10" name="TextBox 9">
            <a:extLst>
              <a:ext uri="{FF2B5EF4-FFF2-40B4-BE49-F238E27FC236}">
                <a16:creationId xmlns:a16="http://schemas.microsoft.com/office/drawing/2014/main" id="{A7E786DA-B27A-D6E3-1B99-671620855117}"/>
              </a:ext>
            </a:extLst>
          </p:cNvPr>
          <p:cNvSpPr txBox="1"/>
          <p:nvPr/>
        </p:nvSpPr>
        <p:spPr>
          <a:xfrm>
            <a:off x="1472184" y="6506841"/>
            <a:ext cx="630382" cy="246221"/>
          </a:xfrm>
          <a:prstGeom prst="rect">
            <a:avLst/>
          </a:prstGeom>
          <a:noFill/>
        </p:spPr>
        <p:txBody>
          <a:bodyPr wrap="square" rtlCol="0">
            <a:spAutoFit/>
          </a:bodyPr>
          <a:lstStyle/>
          <a:p>
            <a:r>
              <a:rPr lang="en-US" sz="1000" dirty="0"/>
              <a:t>Cursor</a:t>
            </a:r>
          </a:p>
        </p:txBody>
      </p:sp>
      <p:cxnSp>
        <p:nvCxnSpPr>
          <p:cNvPr id="12" name="Straight Arrow Connector 11">
            <a:extLst>
              <a:ext uri="{FF2B5EF4-FFF2-40B4-BE49-F238E27FC236}">
                <a16:creationId xmlns:a16="http://schemas.microsoft.com/office/drawing/2014/main" id="{9B91E41A-C1B7-9240-1EFB-7681E9870B5C}"/>
              </a:ext>
            </a:extLst>
          </p:cNvPr>
          <p:cNvCxnSpPr/>
          <p:nvPr/>
        </p:nvCxnSpPr>
        <p:spPr>
          <a:xfrm flipV="1">
            <a:off x="1490472" y="6470073"/>
            <a:ext cx="0" cy="31975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6300D80-B8AD-0A03-ABD8-6C2118C3FF1E}"/>
              </a:ext>
            </a:extLst>
          </p:cNvPr>
          <p:cNvSpPr txBox="1"/>
          <p:nvPr/>
        </p:nvSpPr>
        <p:spPr>
          <a:xfrm>
            <a:off x="5386521" y="2079271"/>
            <a:ext cx="1418958" cy="1323439"/>
          </a:xfrm>
          <a:prstGeom prst="rect">
            <a:avLst/>
          </a:prstGeom>
          <a:noFill/>
        </p:spPr>
        <p:txBody>
          <a:bodyPr wrap="square" rtlCol="0">
            <a:spAutoFit/>
          </a:bodyPr>
          <a:lstStyle/>
          <a:p>
            <a:pPr algn="ctr"/>
            <a:r>
              <a:rPr lang="en-US" sz="2000" dirty="0"/>
              <a:t>Detecting</a:t>
            </a:r>
          </a:p>
          <a:p>
            <a:pPr algn="ctr"/>
            <a:r>
              <a:rPr lang="en-US" sz="2000" dirty="0"/>
              <a:t> Partial</a:t>
            </a:r>
          </a:p>
          <a:p>
            <a:pPr algn="ctr"/>
            <a:r>
              <a:rPr lang="en-US" sz="2000" dirty="0"/>
              <a:t> Discharge</a:t>
            </a:r>
          </a:p>
          <a:p>
            <a:pPr algn="ctr"/>
            <a:endParaRPr lang="en-US" sz="2000" dirty="0"/>
          </a:p>
        </p:txBody>
      </p:sp>
    </p:spTree>
    <p:extLst>
      <p:ext uri="{BB962C8B-B14F-4D97-AF65-F5344CB8AC3E}">
        <p14:creationId xmlns:p14="http://schemas.microsoft.com/office/powerpoint/2010/main" val="37276746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990AD6-C7D4-0E48-CB6C-3EE4D9EB9383}"/>
              </a:ext>
            </a:extLst>
          </p:cNvPr>
          <p:cNvSpPr txBox="1"/>
          <p:nvPr/>
        </p:nvSpPr>
        <p:spPr>
          <a:xfrm>
            <a:off x="4144920" y="81980"/>
            <a:ext cx="3079142" cy="369332"/>
          </a:xfrm>
          <a:prstGeom prst="rect">
            <a:avLst/>
          </a:prstGeom>
          <a:noFill/>
        </p:spPr>
        <p:txBody>
          <a:bodyPr wrap="square" rtlCol="0">
            <a:spAutoFit/>
          </a:bodyPr>
          <a:lstStyle/>
          <a:p>
            <a:r>
              <a:rPr lang="en-US" dirty="0"/>
              <a:t>The Biddle Master Calibrator</a:t>
            </a:r>
          </a:p>
        </p:txBody>
      </p:sp>
      <p:pic>
        <p:nvPicPr>
          <p:cNvPr id="2" name="Picture 1" descr="A picture containing text, desk, office, equipment&#10;&#10;Description automatically generated">
            <a:extLst>
              <a:ext uri="{FF2B5EF4-FFF2-40B4-BE49-F238E27FC236}">
                <a16:creationId xmlns:a16="http://schemas.microsoft.com/office/drawing/2014/main" id="{0E9E9240-7ED2-53B6-140E-1F0700816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6871" y="757304"/>
            <a:ext cx="6000661" cy="4500496"/>
          </a:xfrm>
          <a:prstGeom prst="rect">
            <a:avLst/>
          </a:prstGeom>
        </p:spPr>
      </p:pic>
      <p:sp>
        <p:nvSpPr>
          <p:cNvPr id="3" name="TextBox 2">
            <a:extLst>
              <a:ext uri="{FF2B5EF4-FFF2-40B4-BE49-F238E27FC236}">
                <a16:creationId xmlns:a16="http://schemas.microsoft.com/office/drawing/2014/main" id="{D5ED768B-6838-383D-872E-6A2DE2ED419A}"/>
              </a:ext>
            </a:extLst>
          </p:cNvPr>
          <p:cNvSpPr txBox="1"/>
          <p:nvPr/>
        </p:nvSpPr>
        <p:spPr>
          <a:xfrm>
            <a:off x="712045" y="451312"/>
            <a:ext cx="4879075" cy="6555641"/>
          </a:xfrm>
          <a:prstGeom prst="rect">
            <a:avLst/>
          </a:prstGeom>
          <a:noFill/>
        </p:spPr>
        <p:txBody>
          <a:bodyPr wrap="square" rtlCol="0">
            <a:spAutoFit/>
          </a:bodyPr>
          <a:lstStyle/>
          <a:p>
            <a:pPr marL="285750" indent="-285750">
              <a:buFont typeface="Arial" panose="020B0604020202020204" pitchFamily="34" charset="0"/>
              <a:buChar char="•"/>
            </a:pPr>
            <a:r>
              <a:rPr lang="en-US" sz="1400" dirty="0"/>
              <a:t>Provides a calibration source variable 0 – 1000pC</a:t>
            </a:r>
          </a:p>
          <a:p>
            <a:pPr marL="285750" indent="-285750">
              <a:buFont typeface="Arial" panose="020B0604020202020204" pitchFamily="34" charset="0"/>
              <a:buChar char="•"/>
            </a:pPr>
            <a:r>
              <a:rPr lang="en-US" sz="1400" dirty="0"/>
              <a:t>Output is a square wave with 8.3mS pulse width</a:t>
            </a:r>
          </a:p>
          <a:p>
            <a:pPr marL="285750" indent="-285750">
              <a:buFont typeface="Arial" panose="020B0604020202020204" pitchFamily="34" charset="0"/>
              <a:buChar char="•"/>
            </a:pPr>
            <a:r>
              <a:rPr lang="en-US" sz="1400" dirty="0"/>
              <a:t>Pulse height of 13.33V equivalent to 1000pC output</a:t>
            </a:r>
          </a:p>
          <a:p>
            <a:pPr marL="285750" indent="-285750">
              <a:buFont typeface="Arial" panose="020B0604020202020204" pitchFamily="34" charset="0"/>
              <a:buChar char="•"/>
            </a:pPr>
            <a:r>
              <a:rPr lang="en-US" sz="1400" dirty="0"/>
              <a:t>Synchronized to power line</a:t>
            </a:r>
          </a:p>
          <a:p>
            <a:pPr marL="285750" indent="-285750">
              <a:buFont typeface="Arial" panose="020B0604020202020204" pitchFamily="34" charset="0"/>
              <a:buChar char="•"/>
            </a:pPr>
            <a:r>
              <a:rPr lang="en-US" sz="1400" dirty="0"/>
              <a:t>Master Calibrator agrees well with On Board Calibrator</a:t>
            </a:r>
          </a:p>
          <a:p>
            <a:endParaRPr lang="en-US" sz="1400" dirty="0"/>
          </a:p>
          <a:p>
            <a:r>
              <a:rPr lang="en-US" sz="1400" dirty="0"/>
              <a:t>Our Calibration Procedure</a:t>
            </a:r>
          </a:p>
          <a:p>
            <a:pPr marL="285750" indent="-285750">
              <a:buFont typeface="Arial" panose="020B0604020202020204" pitchFamily="34" charset="0"/>
              <a:buChar char="•"/>
            </a:pPr>
            <a:r>
              <a:rPr lang="en-US" sz="1400" dirty="0"/>
              <a:t>Every testing effort begins with a calibration check and set, as well as a noise floor observation/minimization.</a:t>
            </a:r>
          </a:p>
          <a:p>
            <a:pPr marL="285750" indent="-285750">
              <a:buFont typeface="Arial" panose="020B0604020202020204" pitchFamily="34" charset="0"/>
              <a:buChar char="•"/>
            </a:pPr>
            <a:r>
              <a:rPr lang="en-US" sz="1400" dirty="0"/>
              <a:t>If noise floor is above 5pC, make efforts to reduce the noise floor. This could include efforts to move cables, move components, and turn off electrical noise sources.</a:t>
            </a:r>
          </a:p>
          <a:p>
            <a:pPr marL="285750" indent="-285750">
              <a:buFont typeface="Arial" panose="020B0604020202020204" pitchFamily="34" charset="0"/>
              <a:buChar char="•"/>
            </a:pPr>
            <a:r>
              <a:rPr lang="en-US" sz="1400" dirty="0"/>
              <a:t>Assure magnet &amp; testing setup are configured as desired and are ready for the test.</a:t>
            </a:r>
          </a:p>
          <a:p>
            <a:pPr marL="285750" indent="-285750">
              <a:buFont typeface="Arial" panose="020B0604020202020204" pitchFamily="34" charset="0"/>
              <a:buChar char="•"/>
            </a:pPr>
            <a:r>
              <a:rPr lang="en-US" sz="1400" dirty="0"/>
              <a:t>Assure HV is off.</a:t>
            </a:r>
          </a:p>
          <a:p>
            <a:pPr marL="285750" indent="-285750">
              <a:buFont typeface="Arial" panose="020B0604020202020204" pitchFamily="34" charset="0"/>
              <a:buChar char="•"/>
            </a:pPr>
            <a:r>
              <a:rPr lang="en-US" sz="1400" dirty="0"/>
              <a:t>Attach Master Calibrator to testing setup</a:t>
            </a:r>
          </a:p>
          <a:p>
            <a:pPr marL="285750" indent="-285750">
              <a:buFont typeface="Arial" panose="020B0604020202020204" pitchFamily="34" charset="0"/>
              <a:buChar char="•"/>
            </a:pPr>
            <a:r>
              <a:rPr lang="en-US" sz="1400" dirty="0"/>
              <a:t>Turn on Master Calibrator and set 490pC of output. </a:t>
            </a:r>
          </a:p>
          <a:p>
            <a:pPr marL="285750" indent="-285750">
              <a:buFont typeface="Arial" panose="020B0604020202020204" pitchFamily="34" charset="0"/>
              <a:buChar char="•"/>
            </a:pPr>
            <a:r>
              <a:rPr lang="en-US" sz="1400" dirty="0"/>
              <a:t>Adjust Biddle Amplifier Gains and Scope so display is ~5 divisions and the Evaluation Unit is reading ~490pC. Verify the D/A also sees the expected voltage and response.</a:t>
            </a:r>
          </a:p>
          <a:p>
            <a:pPr marL="285750" indent="-285750">
              <a:buFont typeface="Arial" panose="020B0604020202020204" pitchFamily="34" charset="0"/>
              <a:buChar char="•"/>
            </a:pPr>
            <a:r>
              <a:rPr lang="en-US" sz="1400" dirty="0"/>
              <a:t>Adjust Master Calibrator for 100pC output.</a:t>
            </a:r>
          </a:p>
          <a:p>
            <a:pPr marL="285750" indent="-285750">
              <a:buFont typeface="Arial" panose="020B0604020202020204" pitchFamily="34" charset="0"/>
              <a:buChar char="•"/>
            </a:pPr>
            <a:r>
              <a:rPr lang="en-US" sz="1400" dirty="0"/>
              <a:t>Verify Scope, Evaluation Unit, D/A all indicate about 100 </a:t>
            </a:r>
            <a:r>
              <a:rPr lang="en-US" sz="1400" dirty="0" err="1"/>
              <a:t>pC</a:t>
            </a:r>
            <a:r>
              <a:rPr lang="en-US" sz="1400" dirty="0"/>
              <a:t> of partial discharge.</a:t>
            </a:r>
          </a:p>
          <a:p>
            <a:pPr marL="285750" indent="-285750">
              <a:buFont typeface="Arial" panose="020B0604020202020204" pitchFamily="34" charset="0"/>
              <a:buChar char="•"/>
            </a:pPr>
            <a:r>
              <a:rPr lang="en-US" sz="1400" dirty="0"/>
              <a:t>Turn off Master Calibrator and disconnect from Setup before applying test voltage.</a:t>
            </a:r>
          </a:p>
          <a:p>
            <a:pPr marL="285750" indent="-285750">
              <a:buFont typeface="Arial" panose="020B0604020202020204" pitchFamily="34" charset="0"/>
              <a:buChar char="•"/>
            </a:pPr>
            <a:r>
              <a:rPr lang="en-US" sz="1400" dirty="0"/>
              <a:t>We also check the test setup by itself without a test load attached. Can run the testing setup to full 2.1KV and watch for any signs of partial discharge.</a:t>
            </a:r>
          </a:p>
        </p:txBody>
      </p:sp>
      <p:sp>
        <p:nvSpPr>
          <p:cNvPr id="6" name="TextBox 5">
            <a:extLst>
              <a:ext uri="{FF2B5EF4-FFF2-40B4-BE49-F238E27FC236}">
                <a16:creationId xmlns:a16="http://schemas.microsoft.com/office/drawing/2014/main" id="{3D8F0BEA-5D3A-F5D6-63AC-9B6B5D4B99AC}"/>
              </a:ext>
            </a:extLst>
          </p:cNvPr>
          <p:cNvSpPr txBox="1"/>
          <p:nvPr/>
        </p:nvSpPr>
        <p:spPr>
          <a:xfrm>
            <a:off x="6600881" y="5274507"/>
            <a:ext cx="5250792" cy="307777"/>
          </a:xfrm>
          <a:prstGeom prst="rect">
            <a:avLst/>
          </a:prstGeom>
          <a:noFill/>
        </p:spPr>
        <p:txBody>
          <a:bodyPr wrap="square" rtlCol="0">
            <a:spAutoFit/>
          </a:bodyPr>
          <a:lstStyle/>
          <a:p>
            <a:r>
              <a:rPr lang="en-US" sz="1400" dirty="0"/>
              <a:t>Master Calibrator output is a square wave w 8.3 mS pulse width</a:t>
            </a:r>
          </a:p>
        </p:txBody>
      </p:sp>
      <p:sp>
        <p:nvSpPr>
          <p:cNvPr id="5" name="TextBox 4">
            <a:extLst>
              <a:ext uri="{FF2B5EF4-FFF2-40B4-BE49-F238E27FC236}">
                <a16:creationId xmlns:a16="http://schemas.microsoft.com/office/drawing/2014/main" id="{09CB484A-7954-2AF8-C04A-E87A80A07FFC}"/>
              </a:ext>
            </a:extLst>
          </p:cNvPr>
          <p:cNvSpPr txBox="1"/>
          <p:nvPr/>
        </p:nvSpPr>
        <p:spPr>
          <a:xfrm>
            <a:off x="6786739" y="5717680"/>
            <a:ext cx="4879075" cy="461665"/>
          </a:xfrm>
          <a:prstGeom prst="rect">
            <a:avLst/>
          </a:prstGeom>
          <a:noFill/>
        </p:spPr>
        <p:txBody>
          <a:bodyPr wrap="square" rtlCol="0">
            <a:spAutoFit/>
          </a:bodyPr>
          <a:lstStyle/>
          <a:p>
            <a:r>
              <a:rPr lang="en-US" sz="1200" dirty="0"/>
              <a:t>Yellow square wave displayed is the Master Calibrator output</a:t>
            </a:r>
          </a:p>
          <a:p>
            <a:r>
              <a:rPr lang="en-US" sz="1200" dirty="0"/>
              <a:t>Green AC wave is sampled in our room and shows how ratty our line is!</a:t>
            </a:r>
          </a:p>
        </p:txBody>
      </p:sp>
    </p:spTree>
    <p:extLst>
      <p:ext uri="{BB962C8B-B14F-4D97-AF65-F5344CB8AC3E}">
        <p14:creationId xmlns:p14="http://schemas.microsoft.com/office/powerpoint/2010/main" val="2165215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with medium confidence">
            <a:extLst>
              <a:ext uri="{FF2B5EF4-FFF2-40B4-BE49-F238E27FC236}">
                <a16:creationId xmlns:a16="http://schemas.microsoft.com/office/drawing/2014/main" id="{D26F4740-C6F4-0CC1-A7DA-60C9A1BAA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1878" y="193755"/>
            <a:ext cx="7424383" cy="5568287"/>
          </a:xfrm>
          <a:prstGeom prst="rect">
            <a:avLst/>
          </a:prstGeom>
        </p:spPr>
      </p:pic>
      <p:sp>
        <p:nvSpPr>
          <p:cNvPr id="4" name="TextBox 3">
            <a:extLst>
              <a:ext uri="{FF2B5EF4-FFF2-40B4-BE49-F238E27FC236}">
                <a16:creationId xmlns:a16="http://schemas.microsoft.com/office/drawing/2014/main" id="{3A75E683-6B1B-0589-A65A-20D83545BFD3}"/>
              </a:ext>
            </a:extLst>
          </p:cNvPr>
          <p:cNvSpPr txBox="1"/>
          <p:nvPr/>
        </p:nvSpPr>
        <p:spPr>
          <a:xfrm>
            <a:off x="5714999" y="5762042"/>
            <a:ext cx="5347337" cy="307777"/>
          </a:xfrm>
          <a:prstGeom prst="rect">
            <a:avLst/>
          </a:prstGeom>
          <a:noFill/>
        </p:spPr>
        <p:txBody>
          <a:bodyPr wrap="square" rtlCol="0">
            <a:spAutoFit/>
          </a:bodyPr>
          <a:lstStyle/>
          <a:p>
            <a:r>
              <a:rPr lang="en-US" sz="1400" dirty="0"/>
              <a:t>Partial Discharge Testing in the Staging Area with RGA attached</a:t>
            </a:r>
          </a:p>
        </p:txBody>
      </p:sp>
      <p:sp>
        <p:nvSpPr>
          <p:cNvPr id="5" name="TextBox 4">
            <a:extLst>
              <a:ext uri="{FF2B5EF4-FFF2-40B4-BE49-F238E27FC236}">
                <a16:creationId xmlns:a16="http://schemas.microsoft.com/office/drawing/2014/main" id="{2AC576AE-184A-E0EF-9F7D-F42EB57DDDA9}"/>
              </a:ext>
            </a:extLst>
          </p:cNvPr>
          <p:cNvSpPr txBox="1"/>
          <p:nvPr/>
        </p:nvSpPr>
        <p:spPr>
          <a:xfrm>
            <a:off x="5714999" y="6017914"/>
            <a:ext cx="5930261" cy="646331"/>
          </a:xfrm>
          <a:prstGeom prst="rect">
            <a:avLst/>
          </a:prstGeom>
          <a:noFill/>
        </p:spPr>
        <p:txBody>
          <a:bodyPr wrap="square" rtlCol="0">
            <a:spAutoFit/>
          </a:bodyPr>
          <a:lstStyle/>
          <a:p>
            <a:pPr marL="171450" indent="-171450">
              <a:buFont typeface="Arial" panose="020B0604020202020204" pitchFamily="34" charset="0"/>
              <a:buChar char="•"/>
            </a:pPr>
            <a:r>
              <a:rPr lang="en-US" sz="1200" dirty="0"/>
              <a:t>Kathryn Laureto operating the RGA – thanks Mechanical Support folks!</a:t>
            </a:r>
          </a:p>
          <a:p>
            <a:pPr marL="171450" indent="-171450">
              <a:buFont typeface="Arial" panose="020B0604020202020204" pitchFamily="34" charset="0"/>
              <a:buChar char="•"/>
            </a:pPr>
            <a:r>
              <a:rPr lang="en-US" sz="1200" dirty="0"/>
              <a:t>Matt Davidson &amp; Todd Johnson helping us with the testing process</a:t>
            </a:r>
          </a:p>
          <a:p>
            <a:pPr marL="171450" indent="-171450">
              <a:buFont typeface="Arial" panose="020B0604020202020204" pitchFamily="34" charset="0"/>
              <a:buChar char="•"/>
            </a:pPr>
            <a:r>
              <a:rPr lang="en-US" sz="1200" dirty="0"/>
              <a:t>We turned off Staging Area lights because PSF vulnerable to electrical  (ballast) noise</a:t>
            </a:r>
          </a:p>
        </p:txBody>
      </p:sp>
      <p:sp>
        <p:nvSpPr>
          <p:cNvPr id="7" name="TextBox 6">
            <a:extLst>
              <a:ext uri="{FF2B5EF4-FFF2-40B4-BE49-F238E27FC236}">
                <a16:creationId xmlns:a16="http://schemas.microsoft.com/office/drawing/2014/main" id="{87787CF0-8FD3-53B3-0AAC-C8690B2C83E9}"/>
              </a:ext>
            </a:extLst>
          </p:cNvPr>
          <p:cNvSpPr txBox="1"/>
          <p:nvPr/>
        </p:nvSpPr>
        <p:spPr>
          <a:xfrm>
            <a:off x="165739" y="274721"/>
            <a:ext cx="4232563" cy="5570756"/>
          </a:xfrm>
          <a:prstGeom prst="rect">
            <a:avLst/>
          </a:prstGeom>
          <a:noFill/>
        </p:spPr>
        <p:txBody>
          <a:bodyPr wrap="square">
            <a:spAutoFit/>
          </a:bodyPr>
          <a:lstStyle/>
          <a:p>
            <a:r>
              <a:rPr lang="en-US" sz="1400" dirty="0"/>
              <a:t>The following pages show some results of corona testing on the F21 magnet in the Staging Area on May 7 and on May 9, 2024.</a:t>
            </a:r>
          </a:p>
          <a:p>
            <a:endParaRPr lang="en-US" sz="1400" dirty="0"/>
          </a:p>
          <a:p>
            <a:pPr marL="171450" indent="-171450">
              <a:buFont typeface="Arial" panose="020B0604020202020204" pitchFamily="34" charset="0"/>
              <a:buChar char="•"/>
            </a:pPr>
            <a:r>
              <a:rPr lang="en-US" sz="1200" dirty="0"/>
              <a:t>F21 magnet is under vacuum with B:IPS1 at ~4.2 E-7 torr for these tests.</a:t>
            </a:r>
          </a:p>
          <a:p>
            <a:pPr marL="171450" indent="-171450">
              <a:buFont typeface="Arial" panose="020B0604020202020204" pitchFamily="34" charset="0"/>
              <a:buChar char="•"/>
            </a:pPr>
            <a:r>
              <a:rPr lang="en-US" sz="1200" dirty="0"/>
              <a:t>RGA is connected. Thanks MSD folks!</a:t>
            </a:r>
          </a:p>
          <a:p>
            <a:pPr marL="171450" indent="-171450">
              <a:buFont typeface="Arial" panose="020B0604020202020204" pitchFamily="34" charset="0"/>
              <a:buChar char="•"/>
            </a:pPr>
            <a:r>
              <a:rPr lang="en-US" sz="1200" dirty="0"/>
              <a:t>No vacuum activity was observed due to testing.</a:t>
            </a:r>
          </a:p>
          <a:p>
            <a:pPr marL="171450" indent="-171450">
              <a:buFont typeface="Arial" panose="020B0604020202020204" pitchFamily="34" charset="0"/>
              <a:buChar char="•"/>
            </a:pPr>
            <a:r>
              <a:rPr lang="en-US" sz="1200" dirty="0"/>
              <a:t>Note during 02/22/24 F21 test, the ion pump tripped off during testing. Sorry no D/A images to show,  After that event, we did not encounter another vacuum rise during testing.</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endParaRPr lang="en-US" sz="1200" dirty="0"/>
          </a:p>
          <a:p>
            <a:pPr marL="285750" indent="-285750">
              <a:buFont typeface="Arial" panose="020B0604020202020204" pitchFamily="34" charset="0"/>
              <a:buChar char="•"/>
            </a:pPr>
            <a:r>
              <a:rPr lang="en-US" sz="1200" dirty="0"/>
              <a:t>Listened carefully for external corona on the magnet and in the setup. </a:t>
            </a:r>
          </a:p>
          <a:p>
            <a:pPr marL="285750" indent="-285750">
              <a:buFont typeface="Arial" panose="020B0604020202020204" pitchFamily="34" charset="0"/>
              <a:buChar char="•"/>
            </a:pPr>
            <a:r>
              <a:rPr lang="en-US" sz="1200" dirty="0"/>
              <a:t>Used two different detectors. </a:t>
            </a:r>
          </a:p>
          <a:p>
            <a:pPr marL="285750" indent="-285750">
              <a:buFont typeface="Arial" panose="020B0604020202020204" pitchFamily="34" charset="0"/>
              <a:buChar char="•"/>
            </a:pPr>
            <a:r>
              <a:rPr lang="en-US" sz="1200" dirty="0"/>
              <a:t>The Ultra Probe “Sound Gun” ultrasonic detector by UE Systems Inc needs ~250pC of discharge before it can detect corona.</a:t>
            </a:r>
          </a:p>
          <a:p>
            <a:pPr marL="285750" indent="-285750">
              <a:buFont typeface="Arial" panose="020B0604020202020204" pitchFamily="34" charset="0"/>
              <a:buChar char="•"/>
            </a:pPr>
            <a:r>
              <a:rPr lang="en-US" sz="1200" dirty="0"/>
              <a:t>The Radar Engineers model 247 Hot Stick Line Sniffer can detect below 100 </a:t>
            </a:r>
            <a:r>
              <a:rPr lang="en-US" sz="1200" dirty="0" err="1"/>
              <a:t>pC</a:t>
            </a:r>
            <a:r>
              <a:rPr lang="en-US" sz="1200" dirty="0"/>
              <a:t>. It is very directional but can detect down to ~50 </a:t>
            </a:r>
            <a:r>
              <a:rPr lang="en-US" sz="1200" dirty="0" err="1"/>
              <a:t>pC</a:t>
            </a:r>
            <a:r>
              <a:rPr lang="en-US" sz="1200" dirty="0"/>
              <a:t> of discharge or better.  Ultrasonic mode works best.</a:t>
            </a:r>
          </a:p>
          <a:p>
            <a:pPr marL="285750" indent="-285750">
              <a:buFont typeface="Arial" panose="020B0604020202020204" pitchFamily="34" charset="0"/>
              <a:buChar char="•"/>
            </a:pPr>
            <a:r>
              <a:rPr lang="en-US" sz="1200" dirty="0"/>
              <a:t>No external corona was detected on the magnets and testing apparatus. </a:t>
            </a:r>
          </a:p>
          <a:p>
            <a:pPr marL="285750" indent="-285750">
              <a:buFont typeface="Arial" panose="020B0604020202020204" pitchFamily="34" charset="0"/>
              <a:buChar char="•"/>
            </a:pPr>
            <a:r>
              <a:rPr lang="en-US" sz="1200" dirty="0"/>
              <a:t>Tested various external corona sources and evaluated how effective our detectors are at hearing corona.</a:t>
            </a:r>
          </a:p>
          <a:p>
            <a:pPr marL="171450" indent="-171450">
              <a:buFont typeface="Arial" panose="020B0604020202020204" pitchFamily="34" charset="0"/>
              <a:buChar char="•"/>
            </a:pPr>
            <a:endParaRPr lang="en-US" sz="1200" dirty="0"/>
          </a:p>
        </p:txBody>
      </p:sp>
    </p:spTree>
    <p:extLst>
      <p:ext uri="{BB962C8B-B14F-4D97-AF65-F5344CB8AC3E}">
        <p14:creationId xmlns:p14="http://schemas.microsoft.com/office/powerpoint/2010/main" val="355312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147FBE-1BBA-8D3D-0BAD-A268E35CB7EB}"/>
              </a:ext>
            </a:extLst>
          </p:cNvPr>
          <p:cNvSpPr txBox="1"/>
          <p:nvPr/>
        </p:nvSpPr>
        <p:spPr>
          <a:xfrm>
            <a:off x="5135748" y="5425907"/>
            <a:ext cx="6096000" cy="461665"/>
          </a:xfrm>
          <a:prstGeom prst="rect">
            <a:avLst/>
          </a:prstGeom>
          <a:noFill/>
        </p:spPr>
        <p:txBody>
          <a:bodyPr wrap="square">
            <a:spAutoFit/>
          </a:bodyPr>
          <a:lstStyle/>
          <a:p>
            <a:r>
              <a:rPr lang="en-US" sz="1200" dirty="0"/>
              <a:t>F21 magnet is under vacuum with B:IPS1 at ~4.2 E-7 torr for these tests. RGA connected.</a:t>
            </a:r>
          </a:p>
          <a:p>
            <a:r>
              <a:rPr lang="en-US" sz="1200" dirty="0"/>
              <a:t>We did not observe any vacuum activity associated with this testing.</a:t>
            </a:r>
          </a:p>
        </p:txBody>
      </p:sp>
      <p:pic>
        <p:nvPicPr>
          <p:cNvPr id="4" name="Picture 3" descr="Chart&#10;&#10;Description automatically generated">
            <a:extLst>
              <a:ext uri="{FF2B5EF4-FFF2-40B4-BE49-F238E27FC236}">
                <a16:creationId xmlns:a16="http://schemas.microsoft.com/office/drawing/2014/main" id="{99632077-4A8D-4B8F-2700-9D6882331F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41" y="128951"/>
            <a:ext cx="3821168" cy="1998418"/>
          </a:xfrm>
          <a:prstGeom prst="rect">
            <a:avLst/>
          </a:prstGeom>
        </p:spPr>
      </p:pic>
      <p:pic>
        <p:nvPicPr>
          <p:cNvPr id="18" name="Picture 17" descr="Chart&#10;&#10;Description automatically generated">
            <a:extLst>
              <a:ext uri="{FF2B5EF4-FFF2-40B4-BE49-F238E27FC236}">
                <a16:creationId xmlns:a16="http://schemas.microsoft.com/office/drawing/2014/main" id="{668DFC03-C299-880C-624B-78B30CC2A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290" y="2337397"/>
            <a:ext cx="3824170" cy="1998418"/>
          </a:xfrm>
          <a:prstGeom prst="rect">
            <a:avLst/>
          </a:prstGeom>
        </p:spPr>
      </p:pic>
      <p:sp>
        <p:nvSpPr>
          <p:cNvPr id="12" name="TextBox 11">
            <a:extLst>
              <a:ext uri="{FF2B5EF4-FFF2-40B4-BE49-F238E27FC236}">
                <a16:creationId xmlns:a16="http://schemas.microsoft.com/office/drawing/2014/main" id="{73A7DFE6-01FB-DC56-4D03-3FF8AF12B7AA}"/>
              </a:ext>
            </a:extLst>
          </p:cNvPr>
          <p:cNvSpPr txBox="1"/>
          <p:nvPr/>
        </p:nvSpPr>
        <p:spPr>
          <a:xfrm>
            <a:off x="2079525" y="11557"/>
            <a:ext cx="543853" cy="246221"/>
          </a:xfrm>
          <a:prstGeom prst="rect">
            <a:avLst/>
          </a:prstGeom>
          <a:noFill/>
        </p:spPr>
        <p:txBody>
          <a:bodyPr wrap="square" rtlCol="0">
            <a:spAutoFit/>
          </a:bodyPr>
          <a:lstStyle/>
          <a:p>
            <a:r>
              <a:rPr lang="en-US" sz="1000" dirty="0"/>
              <a:t>Test 1 </a:t>
            </a:r>
          </a:p>
        </p:txBody>
      </p:sp>
      <p:sp>
        <p:nvSpPr>
          <p:cNvPr id="13" name="TextBox 12">
            <a:extLst>
              <a:ext uri="{FF2B5EF4-FFF2-40B4-BE49-F238E27FC236}">
                <a16:creationId xmlns:a16="http://schemas.microsoft.com/office/drawing/2014/main" id="{0004AB05-3765-BBE0-2BEC-73CEA57DAB51}"/>
              </a:ext>
            </a:extLst>
          </p:cNvPr>
          <p:cNvSpPr txBox="1"/>
          <p:nvPr/>
        </p:nvSpPr>
        <p:spPr>
          <a:xfrm>
            <a:off x="2079525" y="2204869"/>
            <a:ext cx="543853" cy="246221"/>
          </a:xfrm>
          <a:prstGeom prst="rect">
            <a:avLst/>
          </a:prstGeom>
          <a:noFill/>
        </p:spPr>
        <p:txBody>
          <a:bodyPr wrap="square" rtlCol="0">
            <a:spAutoFit/>
          </a:bodyPr>
          <a:lstStyle/>
          <a:p>
            <a:r>
              <a:rPr lang="en-US" sz="1000" dirty="0"/>
              <a:t>Test 2 </a:t>
            </a:r>
          </a:p>
        </p:txBody>
      </p:sp>
      <p:pic>
        <p:nvPicPr>
          <p:cNvPr id="20" name="Picture 19" descr="Chart&#10;&#10;Description automatically generated">
            <a:extLst>
              <a:ext uri="{FF2B5EF4-FFF2-40B4-BE49-F238E27FC236}">
                <a16:creationId xmlns:a16="http://schemas.microsoft.com/office/drawing/2014/main" id="{EF67CCA8-4968-0471-23C1-79BFC74D9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941" y="4586750"/>
            <a:ext cx="3830508" cy="1995650"/>
          </a:xfrm>
          <a:prstGeom prst="rect">
            <a:avLst/>
          </a:prstGeom>
        </p:spPr>
      </p:pic>
      <p:sp>
        <p:nvSpPr>
          <p:cNvPr id="14" name="TextBox 13">
            <a:extLst>
              <a:ext uri="{FF2B5EF4-FFF2-40B4-BE49-F238E27FC236}">
                <a16:creationId xmlns:a16="http://schemas.microsoft.com/office/drawing/2014/main" id="{2E4098E0-BB4E-AD7B-BD7D-5D0A2ED14681}"/>
              </a:ext>
            </a:extLst>
          </p:cNvPr>
          <p:cNvSpPr txBox="1"/>
          <p:nvPr/>
        </p:nvSpPr>
        <p:spPr>
          <a:xfrm>
            <a:off x="1904776" y="4422732"/>
            <a:ext cx="543853" cy="246221"/>
          </a:xfrm>
          <a:prstGeom prst="rect">
            <a:avLst/>
          </a:prstGeom>
          <a:noFill/>
        </p:spPr>
        <p:txBody>
          <a:bodyPr wrap="square" rtlCol="0">
            <a:spAutoFit/>
          </a:bodyPr>
          <a:lstStyle/>
          <a:p>
            <a:r>
              <a:rPr lang="en-US" sz="1000" dirty="0"/>
              <a:t>Test 3 </a:t>
            </a:r>
          </a:p>
        </p:txBody>
      </p:sp>
      <p:pic>
        <p:nvPicPr>
          <p:cNvPr id="21" name="Picture 20" descr="A screen shot of a graph&#10;&#10;Description automatically generated">
            <a:extLst>
              <a:ext uri="{FF2B5EF4-FFF2-40B4-BE49-F238E27FC236}">
                <a16:creationId xmlns:a16="http://schemas.microsoft.com/office/drawing/2014/main" id="{CBB1C3D5-DB16-3A22-FACF-067FCE74D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0109" y="128952"/>
            <a:ext cx="4101329" cy="2392576"/>
          </a:xfrm>
          <a:prstGeom prst="rect">
            <a:avLst/>
          </a:prstGeom>
        </p:spPr>
      </p:pic>
      <p:sp>
        <p:nvSpPr>
          <p:cNvPr id="8" name="TextBox 7">
            <a:extLst>
              <a:ext uri="{FF2B5EF4-FFF2-40B4-BE49-F238E27FC236}">
                <a16:creationId xmlns:a16="http://schemas.microsoft.com/office/drawing/2014/main" id="{218806DE-AD15-FF75-1B1B-1FBEDA256A8E}"/>
              </a:ext>
            </a:extLst>
          </p:cNvPr>
          <p:cNvSpPr txBox="1"/>
          <p:nvPr/>
        </p:nvSpPr>
        <p:spPr>
          <a:xfrm>
            <a:off x="6501740" y="35155"/>
            <a:ext cx="3227294" cy="369332"/>
          </a:xfrm>
          <a:prstGeom prst="rect">
            <a:avLst/>
          </a:prstGeom>
          <a:noFill/>
        </p:spPr>
        <p:txBody>
          <a:bodyPr wrap="square" rtlCol="0">
            <a:spAutoFit/>
          </a:bodyPr>
          <a:lstStyle/>
          <a:p>
            <a:r>
              <a:rPr lang="en-US" dirty="0"/>
              <a:t>F21 Tests 1-3 050724 Overview </a:t>
            </a:r>
          </a:p>
        </p:txBody>
      </p:sp>
      <p:pic>
        <p:nvPicPr>
          <p:cNvPr id="22" name="Picture 21" descr="A graph showing a graph&#10;&#10;Description automatically generated with medium confidence">
            <a:extLst>
              <a:ext uri="{FF2B5EF4-FFF2-40B4-BE49-F238E27FC236}">
                <a16:creationId xmlns:a16="http://schemas.microsoft.com/office/drawing/2014/main" id="{F7CD6A0E-0FC8-ACEC-2B1D-36A0C6CC9F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3748" y="420505"/>
            <a:ext cx="3935450" cy="2101023"/>
          </a:xfrm>
          <a:prstGeom prst="rect">
            <a:avLst/>
          </a:prstGeom>
        </p:spPr>
      </p:pic>
      <p:pic>
        <p:nvPicPr>
          <p:cNvPr id="23" name="Picture 22" descr="A graph on a white background&#10;&#10;Description automatically generated">
            <a:extLst>
              <a:ext uri="{FF2B5EF4-FFF2-40B4-BE49-F238E27FC236}">
                <a16:creationId xmlns:a16="http://schemas.microsoft.com/office/drawing/2014/main" id="{512ADC69-1D7E-25E9-AE4A-9399C29E19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9516" y="2675231"/>
            <a:ext cx="3939176" cy="2103120"/>
          </a:xfrm>
          <a:prstGeom prst="rect">
            <a:avLst/>
          </a:prstGeom>
        </p:spPr>
      </p:pic>
      <p:pic>
        <p:nvPicPr>
          <p:cNvPr id="24" name="Picture 23" descr="A graph with numbers and lines&#10;&#10;Description automatically generated with medium confidence">
            <a:extLst>
              <a:ext uri="{FF2B5EF4-FFF2-40B4-BE49-F238E27FC236}">
                <a16:creationId xmlns:a16="http://schemas.microsoft.com/office/drawing/2014/main" id="{091B1571-083D-5471-9866-6CA5C1F0C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3748" y="2675231"/>
            <a:ext cx="3924345" cy="2103120"/>
          </a:xfrm>
          <a:prstGeom prst="rect">
            <a:avLst/>
          </a:prstGeom>
        </p:spPr>
      </p:pic>
      <p:sp>
        <p:nvSpPr>
          <p:cNvPr id="25" name="TextBox 24">
            <a:extLst>
              <a:ext uri="{FF2B5EF4-FFF2-40B4-BE49-F238E27FC236}">
                <a16:creationId xmlns:a16="http://schemas.microsoft.com/office/drawing/2014/main" id="{E87A61FC-7042-7817-A700-5B03A29CDC78}"/>
              </a:ext>
            </a:extLst>
          </p:cNvPr>
          <p:cNvSpPr txBox="1"/>
          <p:nvPr/>
        </p:nvSpPr>
        <p:spPr>
          <a:xfrm>
            <a:off x="5959584" y="684598"/>
            <a:ext cx="1810344" cy="261610"/>
          </a:xfrm>
          <a:prstGeom prst="rect">
            <a:avLst/>
          </a:prstGeom>
          <a:noFill/>
        </p:spPr>
        <p:txBody>
          <a:bodyPr wrap="square" rtlCol="0">
            <a:spAutoFit/>
          </a:bodyPr>
          <a:lstStyle/>
          <a:p>
            <a:r>
              <a:rPr lang="en-US" sz="1100" dirty="0"/>
              <a:t>Scan before tests begin</a:t>
            </a:r>
          </a:p>
        </p:txBody>
      </p:sp>
      <p:sp>
        <p:nvSpPr>
          <p:cNvPr id="26" name="TextBox 25">
            <a:extLst>
              <a:ext uri="{FF2B5EF4-FFF2-40B4-BE49-F238E27FC236}">
                <a16:creationId xmlns:a16="http://schemas.microsoft.com/office/drawing/2014/main" id="{6BD07385-DF41-5993-BC21-10D399F71AB9}"/>
              </a:ext>
            </a:extLst>
          </p:cNvPr>
          <p:cNvSpPr txBox="1"/>
          <p:nvPr/>
        </p:nvSpPr>
        <p:spPr>
          <a:xfrm>
            <a:off x="10448777" y="684598"/>
            <a:ext cx="1422480" cy="261610"/>
          </a:xfrm>
          <a:prstGeom prst="rect">
            <a:avLst/>
          </a:prstGeom>
          <a:noFill/>
        </p:spPr>
        <p:txBody>
          <a:bodyPr wrap="square" rtlCol="0">
            <a:spAutoFit/>
          </a:bodyPr>
          <a:lstStyle/>
          <a:p>
            <a:r>
              <a:rPr lang="en-US" sz="1100" dirty="0"/>
              <a:t>Scan during testing </a:t>
            </a:r>
          </a:p>
        </p:txBody>
      </p:sp>
      <p:sp>
        <p:nvSpPr>
          <p:cNvPr id="27" name="TextBox 26">
            <a:extLst>
              <a:ext uri="{FF2B5EF4-FFF2-40B4-BE49-F238E27FC236}">
                <a16:creationId xmlns:a16="http://schemas.microsoft.com/office/drawing/2014/main" id="{66E64808-DD46-80D5-55B6-6F68AB8500E1}"/>
              </a:ext>
            </a:extLst>
          </p:cNvPr>
          <p:cNvSpPr txBox="1"/>
          <p:nvPr/>
        </p:nvSpPr>
        <p:spPr>
          <a:xfrm>
            <a:off x="6425131" y="2946369"/>
            <a:ext cx="1422480" cy="261610"/>
          </a:xfrm>
          <a:prstGeom prst="rect">
            <a:avLst/>
          </a:prstGeom>
          <a:noFill/>
        </p:spPr>
        <p:txBody>
          <a:bodyPr wrap="square" rtlCol="0">
            <a:spAutoFit/>
          </a:bodyPr>
          <a:lstStyle/>
          <a:p>
            <a:r>
              <a:rPr lang="en-US" sz="1100" dirty="0"/>
              <a:t>Scan during testing </a:t>
            </a:r>
          </a:p>
        </p:txBody>
      </p:sp>
      <p:sp>
        <p:nvSpPr>
          <p:cNvPr id="28" name="TextBox 27">
            <a:extLst>
              <a:ext uri="{FF2B5EF4-FFF2-40B4-BE49-F238E27FC236}">
                <a16:creationId xmlns:a16="http://schemas.microsoft.com/office/drawing/2014/main" id="{2EE99C7F-483E-E8FB-E1D2-2317D2C598AE}"/>
              </a:ext>
            </a:extLst>
          </p:cNvPr>
          <p:cNvSpPr txBox="1"/>
          <p:nvPr/>
        </p:nvSpPr>
        <p:spPr>
          <a:xfrm>
            <a:off x="10616130" y="2946369"/>
            <a:ext cx="1422480" cy="261610"/>
          </a:xfrm>
          <a:prstGeom prst="rect">
            <a:avLst/>
          </a:prstGeom>
          <a:noFill/>
        </p:spPr>
        <p:txBody>
          <a:bodyPr wrap="square" rtlCol="0">
            <a:spAutoFit/>
          </a:bodyPr>
          <a:lstStyle/>
          <a:p>
            <a:r>
              <a:rPr lang="en-US" sz="1100" dirty="0"/>
              <a:t>Scan during testing </a:t>
            </a:r>
          </a:p>
        </p:txBody>
      </p:sp>
    </p:spTree>
    <p:extLst>
      <p:ext uri="{BB962C8B-B14F-4D97-AF65-F5344CB8AC3E}">
        <p14:creationId xmlns:p14="http://schemas.microsoft.com/office/powerpoint/2010/main" val="3998624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1226</TotalTime>
  <Words>2396</Words>
  <Application>Microsoft Office PowerPoint</Application>
  <PresentationFormat>Widescreen</PresentationFormat>
  <Paragraphs>485</Paragraphs>
  <Slides>39</Slides>
  <Notes>5</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5" baseType="lpstr">
      <vt:lpstr>Aptos</vt:lpstr>
      <vt:lpstr>Aptos Display</vt:lpstr>
      <vt:lpstr>Arial</vt:lpstr>
      <vt:lpstr>Helvetica</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 Kent Triplett</dc:creator>
  <cp:lastModifiedBy>A. Kent Triplett</cp:lastModifiedBy>
  <cp:revision>67</cp:revision>
  <dcterms:created xsi:type="dcterms:W3CDTF">2024-12-03T00:10:19Z</dcterms:created>
  <dcterms:modified xsi:type="dcterms:W3CDTF">2024-12-09T19:40:40Z</dcterms:modified>
</cp:coreProperties>
</file>