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13"/>
  </p:notesMasterIdLst>
  <p:handoutMasterIdLst>
    <p:handoutMasterId r:id="rId14"/>
  </p:handoutMasterIdLst>
  <p:sldIdLst>
    <p:sldId id="298" r:id="rId2"/>
    <p:sldId id="299" r:id="rId3"/>
    <p:sldId id="300" r:id="rId4"/>
    <p:sldId id="301" r:id="rId5"/>
    <p:sldId id="303" r:id="rId6"/>
    <p:sldId id="304" r:id="rId7"/>
    <p:sldId id="306" r:id="rId8"/>
    <p:sldId id="307" r:id="rId9"/>
    <p:sldId id="321" r:id="rId10"/>
    <p:sldId id="322" r:id="rId11"/>
    <p:sldId id="297" r:id="rId1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6327"/>
  </p:normalViewPr>
  <p:slideViewPr>
    <p:cSldViewPr snapToGrid="0" snapToObjects="1" showGuides="1">
      <p:cViewPr varScale="1">
        <p:scale>
          <a:sx n="103" d="100"/>
          <a:sy n="103" d="100"/>
        </p:scale>
        <p:origin x="660" y="11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12/10/2024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Harding | Impact of Partial Discharge on Magnets</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12/10/2024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David Harding | Impact of Partial Discharge on Magnets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12/10/2024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David Harding | Impact of Partial Discharge on Magnets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412203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97058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253110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7671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12/10/2024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Harding | Impact of Partial Discharge on Magnets</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12/10/2024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Harding | Impact of Partial Discharge on Magnets</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12/10/2024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David Harding | Impact of Partial Discharge on Magnets</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12/10/2024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David Harding | Impact of Partial Discharge on Magnets</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9" r:id="rId3"/>
    <p:sldLayoutId id="2147484130" r:id="rId4"/>
    <p:sldLayoutId id="2147484132" r:id="rId5"/>
    <p:sldLayoutId id="2147484131" r:id="rId6"/>
    <p:sldLayoutId id="2147484104" r:id="rId7"/>
    <p:sldLayoutId id="2147484105" r:id="rId8"/>
    <p:sldLayoutId id="2147484120" r:id="rId9"/>
    <p:sldLayoutId id="2147484103" r:id="rId10"/>
    <p:sldLayoutId id="2147484122" r:id="rId11"/>
    <p:sldLayoutId id="2147484116"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5FFEF-EACB-3726-78A9-0ABCAB5F847A}"/>
              </a:ext>
            </a:extLst>
          </p:cNvPr>
          <p:cNvSpPr>
            <a:spLocks noGrp="1"/>
          </p:cNvSpPr>
          <p:nvPr>
            <p:ph type="body" sz="quarter" idx="10"/>
          </p:nvPr>
        </p:nvSpPr>
        <p:spPr/>
        <p:txBody>
          <a:bodyPr/>
          <a:lstStyle/>
          <a:p>
            <a:r>
              <a:rPr lang="en-US" dirty="0"/>
              <a:t>David Harding</a:t>
            </a:r>
          </a:p>
          <a:p>
            <a:r>
              <a:rPr lang="en-US" dirty="0"/>
              <a:t>Booster Gradient Magnets Corona Testing Micro-Workshop</a:t>
            </a:r>
          </a:p>
          <a:p>
            <a:r>
              <a:rPr lang="en-US" dirty="0"/>
              <a:t>10 December 2024</a:t>
            </a:r>
          </a:p>
          <a:p>
            <a:endParaRPr lang="en-US" dirty="0"/>
          </a:p>
        </p:txBody>
      </p:sp>
      <p:sp>
        <p:nvSpPr>
          <p:cNvPr id="3" name="Text Placeholder 2">
            <a:extLst>
              <a:ext uri="{FF2B5EF4-FFF2-40B4-BE49-F238E27FC236}">
                <a16:creationId xmlns:a16="http://schemas.microsoft.com/office/drawing/2014/main" id="{80F3392C-C113-2B04-7A0E-923E8CBA812D}"/>
              </a:ext>
            </a:extLst>
          </p:cNvPr>
          <p:cNvSpPr>
            <a:spLocks noGrp="1"/>
          </p:cNvSpPr>
          <p:nvPr>
            <p:ph type="body" sz="quarter" idx="11"/>
          </p:nvPr>
        </p:nvSpPr>
        <p:spPr>
          <a:xfrm>
            <a:off x="341924" y="3951841"/>
            <a:ext cx="8593732" cy="1003049"/>
          </a:xfrm>
        </p:spPr>
        <p:txBody>
          <a:bodyPr>
            <a:normAutofit/>
          </a:bodyPr>
          <a:lstStyle/>
          <a:p>
            <a:r>
              <a:rPr lang="en-US" dirty="0"/>
              <a:t>Impact of Partial Discharge (PD) in Magnets</a:t>
            </a:r>
          </a:p>
        </p:txBody>
      </p:sp>
    </p:spTree>
    <p:extLst>
      <p:ext uri="{BB962C8B-B14F-4D97-AF65-F5344CB8AC3E}">
        <p14:creationId xmlns:p14="http://schemas.microsoft.com/office/powerpoint/2010/main" val="400704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1A6353-16E7-BCCB-44A6-FA20D634F59B}"/>
              </a:ext>
            </a:extLst>
          </p:cNvPr>
          <p:cNvSpPr>
            <a:spLocks noGrp="1"/>
          </p:cNvSpPr>
          <p:nvPr>
            <p:ph idx="1"/>
          </p:nvPr>
        </p:nvSpPr>
        <p:spPr/>
        <p:txBody>
          <a:bodyPr/>
          <a:lstStyle/>
          <a:p>
            <a:r>
              <a:rPr lang="en-US" dirty="0"/>
              <a:t>Going to 20 Hz operation in the Booster from 15 Hz means higher voltages.  </a:t>
            </a:r>
          </a:p>
          <a:p>
            <a:r>
              <a:rPr lang="en-US" dirty="0"/>
              <a:t>If the higher voltages push us beyond the inception voltage for partial discharges on some magnets, then the stable operating conditions of the last 54 years will be exceeded and partial discharge will start, eventually leading to magnet failures.  </a:t>
            </a:r>
          </a:p>
          <a:p>
            <a:r>
              <a:rPr lang="en-US" dirty="0"/>
              <a:t>The integrated vacuum impregnation of the Booster Combined Function Magnets makes visual inspection for voids impossible.</a:t>
            </a:r>
          </a:p>
          <a:p>
            <a:r>
              <a:rPr lang="en-US" dirty="0"/>
              <a:t>Note:  Similar concerns apply to the Main Injector in the ACE regime.  </a:t>
            </a:r>
          </a:p>
        </p:txBody>
      </p:sp>
      <p:sp>
        <p:nvSpPr>
          <p:cNvPr id="3" name="Title 2">
            <a:extLst>
              <a:ext uri="{FF2B5EF4-FFF2-40B4-BE49-F238E27FC236}">
                <a16:creationId xmlns:a16="http://schemas.microsoft.com/office/drawing/2014/main" id="{0FE68D09-C304-5294-BB41-3396EFE8C77B}"/>
              </a:ext>
            </a:extLst>
          </p:cNvPr>
          <p:cNvSpPr>
            <a:spLocks noGrp="1"/>
          </p:cNvSpPr>
          <p:nvPr>
            <p:ph type="title"/>
          </p:nvPr>
        </p:nvSpPr>
        <p:spPr/>
        <p:txBody>
          <a:bodyPr/>
          <a:lstStyle/>
          <a:p>
            <a:r>
              <a:rPr lang="en-US" dirty="0"/>
              <a:t>Why Are We Worried Now?</a:t>
            </a:r>
          </a:p>
        </p:txBody>
      </p:sp>
      <p:sp>
        <p:nvSpPr>
          <p:cNvPr id="4" name="Date Placeholder 3">
            <a:extLst>
              <a:ext uri="{FF2B5EF4-FFF2-40B4-BE49-F238E27FC236}">
                <a16:creationId xmlns:a16="http://schemas.microsoft.com/office/drawing/2014/main" id="{897E3B42-EFBE-4C1E-F199-9C29274DFB34}"/>
              </a:ext>
            </a:extLst>
          </p:cNvPr>
          <p:cNvSpPr>
            <a:spLocks noGrp="1"/>
          </p:cNvSpPr>
          <p:nvPr>
            <p:ph type="dt" sz="half" idx="2"/>
          </p:nvPr>
        </p:nvSpPr>
        <p:spPr>
          <a:xfrm>
            <a:off x="636588" y="6504213"/>
            <a:ext cx="775607" cy="237285"/>
          </a:xfrm>
        </p:spPr>
        <p:txBody>
          <a:bodyPr/>
          <a:lstStyle/>
          <a:p>
            <a:pPr>
              <a:defRPr/>
            </a:pPr>
            <a:r>
              <a:rPr lang="en-US"/>
              <a:t>12/10/2024</a:t>
            </a:r>
            <a:endParaRPr lang="en-US" dirty="0"/>
          </a:p>
        </p:txBody>
      </p:sp>
      <p:sp>
        <p:nvSpPr>
          <p:cNvPr id="5" name="Footer Placeholder 4">
            <a:extLst>
              <a:ext uri="{FF2B5EF4-FFF2-40B4-BE49-F238E27FC236}">
                <a16:creationId xmlns:a16="http://schemas.microsoft.com/office/drawing/2014/main" id="{716D404A-CEEE-7154-F963-3C59E52442E5}"/>
              </a:ext>
            </a:extLst>
          </p:cNvPr>
          <p:cNvSpPr>
            <a:spLocks noGrp="1"/>
          </p:cNvSpPr>
          <p:nvPr>
            <p:ph type="ftr" sz="quarter" idx="3"/>
          </p:nvPr>
        </p:nvSpPr>
        <p:spPr/>
        <p:txBody>
          <a:bodyPr/>
          <a:lstStyle/>
          <a:p>
            <a:pPr>
              <a:defRPr/>
            </a:pPr>
            <a:r>
              <a:rPr lang="en-US"/>
              <a:t>David Harding | Impact of Partial Discharge on Magnets</a:t>
            </a:r>
            <a:endParaRPr lang="en-US" b="1" dirty="0"/>
          </a:p>
        </p:txBody>
      </p:sp>
      <p:sp>
        <p:nvSpPr>
          <p:cNvPr id="6" name="Slide Number Placeholder 5">
            <a:extLst>
              <a:ext uri="{FF2B5EF4-FFF2-40B4-BE49-F238E27FC236}">
                <a16:creationId xmlns:a16="http://schemas.microsoft.com/office/drawing/2014/main" id="{D14D3349-88D0-F52E-1E31-9788561768BB}"/>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314230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6588" y="6504213"/>
            <a:ext cx="775607" cy="237285"/>
          </a:xfrm>
        </p:spPr>
        <p:txBody>
          <a:bodyPr/>
          <a:lstStyle/>
          <a:p>
            <a:pPr>
              <a:defRPr/>
            </a:pPr>
            <a:r>
              <a:rPr lang="en-US"/>
              <a:t>12/10/2024</a:t>
            </a:r>
            <a:endParaRPr lang="en-US" dirty="0"/>
          </a:p>
        </p:txBody>
      </p:sp>
      <p:sp>
        <p:nvSpPr>
          <p:cNvPr id="3" name="Footer Placeholder 2"/>
          <p:cNvSpPr>
            <a:spLocks noGrp="1"/>
          </p:cNvSpPr>
          <p:nvPr>
            <p:ph type="ftr" sz="quarter" idx="11"/>
          </p:nvPr>
        </p:nvSpPr>
        <p:spPr/>
        <p:txBody>
          <a:bodyPr/>
          <a:lstStyle/>
          <a:p>
            <a:pPr>
              <a:defRPr/>
            </a:pPr>
            <a:r>
              <a:rPr lang="en-US"/>
              <a:t>David Harding | Impact of Partial Discharge on Magnets</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11</a:t>
            </a:fld>
            <a:endParaRPr lang="en-US" dirty="0"/>
          </a:p>
        </p:txBody>
      </p:sp>
      <p:sp>
        <p:nvSpPr>
          <p:cNvPr id="5" name="Picture Placeholder 4"/>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17107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DA391E-0CF1-70DC-6108-63047207D3DC}"/>
              </a:ext>
            </a:extLst>
          </p:cNvPr>
          <p:cNvSpPr>
            <a:spLocks noGrp="1"/>
          </p:cNvSpPr>
          <p:nvPr>
            <p:ph idx="1"/>
          </p:nvPr>
        </p:nvSpPr>
        <p:spPr/>
        <p:txBody>
          <a:bodyPr/>
          <a:lstStyle/>
          <a:p>
            <a:r>
              <a:rPr lang="en-US" dirty="0"/>
              <a:t>We don’t want electric current to leak from the conductor to ground (including the core and vacuum chamber of the magnet) or from one conductor to another.  </a:t>
            </a:r>
          </a:p>
          <a:p>
            <a:pPr marL="857250" lvl="1" indent="-457200">
              <a:buFont typeface="+mj-lt"/>
              <a:buAutoNum type="arabicPeriod"/>
            </a:pPr>
            <a:r>
              <a:rPr lang="en-US" dirty="0"/>
              <a:t>Safety</a:t>
            </a:r>
          </a:p>
          <a:p>
            <a:pPr marL="857250" lvl="1" indent="-457200">
              <a:buFont typeface="+mj-lt"/>
              <a:buAutoNum type="arabicPeriod"/>
            </a:pPr>
            <a:r>
              <a:rPr lang="en-US" dirty="0"/>
              <a:t>Magnet performance</a:t>
            </a:r>
          </a:p>
          <a:p>
            <a:r>
              <a:rPr lang="en-US" dirty="0"/>
              <a:t>What starts as a small leak can grow into a bigger leak and a bigger problem.</a:t>
            </a:r>
          </a:p>
          <a:p>
            <a:pPr marL="0" indent="0">
              <a:buNone/>
            </a:pPr>
            <a:endParaRPr lang="en-US" dirty="0"/>
          </a:p>
        </p:txBody>
      </p:sp>
      <p:sp>
        <p:nvSpPr>
          <p:cNvPr id="3" name="Title 2">
            <a:extLst>
              <a:ext uri="{FF2B5EF4-FFF2-40B4-BE49-F238E27FC236}">
                <a16:creationId xmlns:a16="http://schemas.microsoft.com/office/drawing/2014/main" id="{7CF28CC2-FDA9-1D7D-E641-58A2042C759E}"/>
              </a:ext>
            </a:extLst>
          </p:cNvPr>
          <p:cNvSpPr>
            <a:spLocks noGrp="1"/>
          </p:cNvSpPr>
          <p:nvPr>
            <p:ph type="title"/>
          </p:nvPr>
        </p:nvSpPr>
        <p:spPr/>
        <p:txBody>
          <a:bodyPr/>
          <a:lstStyle/>
          <a:p>
            <a:r>
              <a:rPr lang="en-US" dirty="0"/>
              <a:t>Why insulate?</a:t>
            </a:r>
          </a:p>
        </p:txBody>
      </p:sp>
      <p:sp>
        <p:nvSpPr>
          <p:cNvPr id="4" name="Date Placeholder 3">
            <a:extLst>
              <a:ext uri="{FF2B5EF4-FFF2-40B4-BE49-F238E27FC236}">
                <a16:creationId xmlns:a16="http://schemas.microsoft.com/office/drawing/2014/main" id="{F9DB1BBB-4A60-3BD9-BECE-ED902C1D91A1}"/>
              </a:ext>
            </a:extLst>
          </p:cNvPr>
          <p:cNvSpPr>
            <a:spLocks noGrp="1"/>
          </p:cNvSpPr>
          <p:nvPr>
            <p:ph type="dt" sz="half" idx="2"/>
          </p:nvPr>
        </p:nvSpPr>
        <p:spPr>
          <a:xfrm>
            <a:off x="736826" y="6504213"/>
            <a:ext cx="929927" cy="237284"/>
          </a:xfrm>
        </p:spPr>
        <p:txBody>
          <a:bodyPr/>
          <a:lstStyle/>
          <a:p>
            <a:pPr>
              <a:defRPr/>
            </a:pPr>
            <a:r>
              <a:rPr lang="en-US"/>
              <a:t>12/10/2024</a:t>
            </a:r>
            <a:endParaRPr lang="en-US" dirty="0"/>
          </a:p>
        </p:txBody>
      </p:sp>
      <p:sp>
        <p:nvSpPr>
          <p:cNvPr id="5" name="Footer Placeholder 4">
            <a:extLst>
              <a:ext uri="{FF2B5EF4-FFF2-40B4-BE49-F238E27FC236}">
                <a16:creationId xmlns:a16="http://schemas.microsoft.com/office/drawing/2014/main" id="{77713E83-44FC-A523-0E97-96C9B9AD887B}"/>
              </a:ext>
            </a:extLst>
          </p:cNvPr>
          <p:cNvSpPr>
            <a:spLocks noGrp="1"/>
          </p:cNvSpPr>
          <p:nvPr>
            <p:ph type="ftr" sz="quarter" idx="3"/>
          </p:nvPr>
        </p:nvSpPr>
        <p:spPr>
          <a:xfrm>
            <a:off x="1666753" y="6509244"/>
            <a:ext cx="6262118" cy="242873"/>
          </a:xfrm>
        </p:spPr>
        <p:txBody>
          <a:bodyPr/>
          <a:lstStyle/>
          <a:p>
            <a:pPr>
              <a:defRPr/>
            </a:pPr>
            <a:r>
              <a:rPr lang="en-US"/>
              <a:t>David Harding | Impact of Partial Discharge on Magnets</a:t>
            </a:r>
            <a:endParaRPr lang="en-US" b="1" dirty="0"/>
          </a:p>
        </p:txBody>
      </p:sp>
      <p:sp>
        <p:nvSpPr>
          <p:cNvPr id="6" name="Slide Number Placeholder 5">
            <a:extLst>
              <a:ext uri="{FF2B5EF4-FFF2-40B4-BE49-F238E27FC236}">
                <a16:creationId xmlns:a16="http://schemas.microsoft.com/office/drawing/2014/main" id="{8EFEEDE3-86D3-9314-59A2-184F5DCD0060}"/>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63272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A41FA4-8607-45D2-D4E0-B5281AACD0B8}"/>
              </a:ext>
            </a:extLst>
          </p:cNvPr>
          <p:cNvSpPr>
            <a:spLocks noGrp="1"/>
          </p:cNvSpPr>
          <p:nvPr>
            <p:ph idx="1"/>
          </p:nvPr>
        </p:nvSpPr>
        <p:spPr>
          <a:xfrm>
            <a:off x="222250" y="656480"/>
            <a:ext cx="8672513" cy="5686447"/>
          </a:xfrm>
        </p:spPr>
        <p:txBody>
          <a:bodyPr/>
          <a:lstStyle/>
          <a:p>
            <a:r>
              <a:rPr lang="en-US" dirty="0"/>
              <a:t>When you apply a voltage between two surfaces, electrons gather on one surface and are pushed away from the other.  </a:t>
            </a:r>
          </a:p>
          <a:p>
            <a:r>
              <a:rPr lang="en-US" dirty="0"/>
              <a:t>If two conductors (including ground as a conductor) are touching, the electrons can flow.</a:t>
            </a:r>
          </a:p>
          <a:p>
            <a:r>
              <a:rPr lang="en-US" dirty="0"/>
              <a:t>If a third conductor, like a screwdriver, tap water, or a trail of carbon, makes a jumper between two conductors, you get leakage.</a:t>
            </a:r>
          </a:p>
          <a:p>
            <a:r>
              <a:rPr lang="en-US" dirty="0"/>
              <a:t>If there is only air or vacuum between two conductors, at a high enough voltage and small enough distance, the electric field (V/L) can get big enough to rip electrons off the surface – Field Emission.  </a:t>
            </a:r>
          </a:p>
          <a:p>
            <a:r>
              <a:rPr lang="en-US" dirty="0"/>
              <a:t>Under some conditions of electric field and gas density, the electrons can multiply, discharge the stored electrons, and make a very destructive arc.  </a:t>
            </a:r>
          </a:p>
        </p:txBody>
      </p:sp>
      <p:pic>
        <p:nvPicPr>
          <p:cNvPr id="8" name="Picture 7" descr="A picture containing star, outdoor object, night sky&#10;&#10;Description automatically generated">
            <a:extLst>
              <a:ext uri="{FF2B5EF4-FFF2-40B4-BE49-F238E27FC236}">
                <a16:creationId xmlns:a16="http://schemas.microsoft.com/office/drawing/2014/main" id="{5F2B6E25-B422-2ED6-BD4D-6B73C7AC045A}"/>
              </a:ext>
            </a:extLst>
          </p:cNvPr>
          <p:cNvPicPr>
            <a:picLocks noChangeAspect="1"/>
          </p:cNvPicPr>
          <p:nvPr/>
        </p:nvPicPr>
        <p:blipFill rotWithShape="1">
          <a:blip r:embed="rId2"/>
          <a:srcRect b="9102"/>
          <a:stretch/>
        </p:blipFill>
        <p:spPr>
          <a:xfrm>
            <a:off x="201613" y="679629"/>
            <a:ext cx="8504858" cy="4549574"/>
          </a:xfrm>
          <a:prstGeom prst="rect">
            <a:avLst/>
          </a:prstGeom>
        </p:spPr>
      </p:pic>
      <p:sp>
        <p:nvSpPr>
          <p:cNvPr id="3" name="Title 2">
            <a:extLst>
              <a:ext uri="{FF2B5EF4-FFF2-40B4-BE49-F238E27FC236}">
                <a16:creationId xmlns:a16="http://schemas.microsoft.com/office/drawing/2014/main" id="{ADD0BB82-0828-4EB4-FBE2-4FFCDD21D128}"/>
              </a:ext>
            </a:extLst>
          </p:cNvPr>
          <p:cNvSpPr>
            <a:spLocks noGrp="1"/>
          </p:cNvSpPr>
          <p:nvPr>
            <p:ph type="title"/>
          </p:nvPr>
        </p:nvSpPr>
        <p:spPr/>
        <p:txBody>
          <a:bodyPr/>
          <a:lstStyle/>
          <a:p>
            <a:r>
              <a:rPr lang="en-US" dirty="0"/>
              <a:t>Why insulate?</a:t>
            </a:r>
          </a:p>
        </p:txBody>
      </p:sp>
      <p:sp>
        <p:nvSpPr>
          <p:cNvPr id="4" name="Date Placeholder 3">
            <a:extLst>
              <a:ext uri="{FF2B5EF4-FFF2-40B4-BE49-F238E27FC236}">
                <a16:creationId xmlns:a16="http://schemas.microsoft.com/office/drawing/2014/main" id="{035EF587-10D7-8750-2C72-6AB2086E752D}"/>
              </a:ext>
            </a:extLst>
          </p:cNvPr>
          <p:cNvSpPr>
            <a:spLocks noGrp="1"/>
          </p:cNvSpPr>
          <p:nvPr>
            <p:ph type="dt" sz="half" idx="2"/>
          </p:nvPr>
        </p:nvSpPr>
        <p:spPr>
          <a:xfrm>
            <a:off x="636588" y="6504213"/>
            <a:ext cx="775607" cy="237285"/>
          </a:xfrm>
        </p:spPr>
        <p:txBody>
          <a:bodyPr/>
          <a:lstStyle/>
          <a:p>
            <a:pPr>
              <a:defRPr/>
            </a:pPr>
            <a:r>
              <a:rPr lang="en-US"/>
              <a:t>12/10/2024</a:t>
            </a:r>
            <a:endParaRPr lang="en-US" dirty="0"/>
          </a:p>
        </p:txBody>
      </p:sp>
      <p:sp>
        <p:nvSpPr>
          <p:cNvPr id="5" name="Footer Placeholder 4">
            <a:extLst>
              <a:ext uri="{FF2B5EF4-FFF2-40B4-BE49-F238E27FC236}">
                <a16:creationId xmlns:a16="http://schemas.microsoft.com/office/drawing/2014/main" id="{A69D4607-844E-86F2-286B-36AAB4DEFF06}"/>
              </a:ext>
            </a:extLst>
          </p:cNvPr>
          <p:cNvSpPr>
            <a:spLocks noGrp="1"/>
          </p:cNvSpPr>
          <p:nvPr>
            <p:ph type="ftr" sz="quarter" idx="3"/>
          </p:nvPr>
        </p:nvSpPr>
        <p:spPr/>
        <p:txBody>
          <a:bodyPr/>
          <a:lstStyle/>
          <a:p>
            <a:pPr>
              <a:defRPr/>
            </a:pPr>
            <a:r>
              <a:rPr lang="en-US"/>
              <a:t>David Harding | Impact of Partial Discharge on Magnets</a:t>
            </a:r>
            <a:endParaRPr lang="en-US" b="1" dirty="0"/>
          </a:p>
        </p:txBody>
      </p:sp>
      <p:sp>
        <p:nvSpPr>
          <p:cNvPr id="6" name="Slide Number Placeholder 5">
            <a:extLst>
              <a:ext uri="{FF2B5EF4-FFF2-40B4-BE49-F238E27FC236}">
                <a16:creationId xmlns:a16="http://schemas.microsoft.com/office/drawing/2014/main" id="{87ED2F37-CED2-74D0-B90D-33DCF70101EF}"/>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6771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05A6F-46B3-DB8C-3146-415A195214A7}"/>
              </a:ext>
            </a:extLst>
          </p:cNvPr>
          <p:cNvSpPr>
            <a:spLocks noGrp="1"/>
          </p:cNvSpPr>
          <p:nvPr>
            <p:ph idx="1"/>
          </p:nvPr>
        </p:nvSpPr>
        <p:spPr/>
        <p:txBody>
          <a:bodyPr/>
          <a:lstStyle/>
          <a:p>
            <a:r>
              <a:rPr lang="en-US" dirty="0"/>
              <a:t>Fill the gap completely with dielectric material.  </a:t>
            </a:r>
          </a:p>
          <a:p>
            <a:r>
              <a:rPr lang="en-US" dirty="0"/>
              <a:t>When voltage is applied, electrons in the material shift a little but are still bound in the atoms.  </a:t>
            </a:r>
          </a:p>
          <a:p>
            <a:r>
              <a:rPr lang="en-US" dirty="0"/>
              <a:t>You wind up with an excess of electrons at one material-conductor boundary and a deficit at the other boundary, canceling out the electron deficit or surplus on the surface of the conductors.  </a:t>
            </a:r>
          </a:p>
          <a:p>
            <a:r>
              <a:rPr lang="en-US" dirty="0"/>
              <a:t>With little net charge, there is little electric field to rip electrons from a surface.</a:t>
            </a:r>
          </a:p>
          <a:p>
            <a:r>
              <a:rPr lang="en-US" dirty="0"/>
              <a:t>At a high enough voltage the dielectric breaks down.</a:t>
            </a:r>
          </a:p>
          <a:p>
            <a:r>
              <a:rPr lang="en-US" dirty="0"/>
              <a:t>Hi-pot (High Potential) testing DC checks for dielectric integrity and external connections between conductors.</a:t>
            </a:r>
          </a:p>
          <a:p>
            <a:endParaRPr lang="en-US" dirty="0"/>
          </a:p>
        </p:txBody>
      </p:sp>
      <p:sp>
        <p:nvSpPr>
          <p:cNvPr id="3" name="Title 2">
            <a:extLst>
              <a:ext uri="{FF2B5EF4-FFF2-40B4-BE49-F238E27FC236}">
                <a16:creationId xmlns:a16="http://schemas.microsoft.com/office/drawing/2014/main" id="{2D883F5C-D333-A49D-681E-040E429F6AAB}"/>
              </a:ext>
            </a:extLst>
          </p:cNvPr>
          <p:cNvSpPr>
            <a:spLocks noGrp="1"/>
          </p:cNvSpPr>
          <p:nvPr>
            <p:ph type="title"/>
          </p:nvPr>
        </p:nvSpPr>
        <p:spPr/>
        <p:txBody>
          <a:bodyPr/>
          <a:lstStyle/>
          <a:p>
            <a:r>
              <a:rPr lang="en-US" dirty="0"/>
              <a:t>How does insulation work?</a:t>
            </a:r>
          </a:p>
        </p:txBody>
      </p:sp>
      <p:sp>
        <p:nvSpPr>
          <p:cNvPr id="4" name="Date Placeholder 3">
            <a:extLst>
              <a:ext uri="{FF2B5EF4-FFF2-40B4-BE49-F238E27FC236}">
                <a16:creationId xmlns:a16="http://schemas.microsoft.com/office/drawing/2014/main" id="{A6803AA5-9EA0-7BE7-D87D-1B3833092CFF}"/>
              </a:ext>
            </a:extLst>
          </p:cNvPr>
          <p:cNvSpPr>
            <a:spLocks noGrp="1"/>
          </p:cNvSpPr>
          <p:nvPr>
            <p:ph type="dt" sz="half" idx="2"/>
          </p:nvPr>
        </p:nvSpPr>
        <p:spPr>
          <a:xfrm>
            <a:off x="636588" y="6504212"/>
            <a:ext cx="775607" cy="242873"/>
          </a:xfrm>
        </p:spPr>
        <p:txBody>
          <a:bodyPr/>
          <a:lstStyle/>
          <a:p>
            <a:pPr>
              <a:defRPr/>
            </a:pPr>
            <a:r>
              <a:rPr lang="en-US"/>
              <a:t>12/10/2024</a:t>
            </a:r>
            <a:endParaRPr lang="en-US" dirty="0"/>
          </a:p>
        </p:txBody>
      </p:sp>
      <p:sp>
        <p:nvSpPr>
          <p:cNvPr id="5" name="Footer Placeholder 4">
            <a:extLst>
              <a:ext uri="{FF2B5EF4-FFF2-40B4-BE49-F238E27FC236}">
                <a16:creationId xmlns:a16="http://schemas.microsoft.com/office/drawing/2014/main" id="{3280D008-4893-EAFC-2B3C-377A2C0AB516}"/>
              </a:ext>
            </a:extLst>
          </p:cNvPr>
          <p:cNvSpPr>
            <a:spLocks noGrp="1"/>
          </p:cNvSpPr>
          <p:nvPr>
            <p:ph type="ftr" sz="quarter" idx="3"/>
          </p:nvPr>
        </p:nvSpPr>
        <p:spPr/>
        <p:txBody>
          <a:bodyPr/>
          <a:lstStyle/>
          <a:p>
            <a:pPr>
              <a:defRPr/>
            </a:pPr>
            <a:r>
              <a:rPr lang="en-US"/>
              <a:t>David Harding | Impact of Partial Discharge on Magnets</a:t>
            </a:r>
            <a:endParaRPr lang="en-US" b="1" dirty="0"/>
          </a:p>
        </p:txBody>
      </p:sp>
      <p:sp>
        <p:nvSpPr>
          <p:cNvPr id="6" name="Slide Number Placeholder 5">
            <a:extLst>
              <a:ext uri="{FF2B5EF4-FFF2-40B4-BE49-F238E27FC236}">
                <a16:creationId xmlns:a16="http://schemas.microsoft.com/office/drawing/2014/main" id="{6A6B746A-F356-A524-AB76-9DF3E95ED894}"/>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90876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B3CCB-675E-98E9-98EC-0A79CC7DD8DB}"/>
              </a:ext>
            </a:extLst>
          </p:cNvPr>
          <p:cNvSpPr>
            <a:spLocks noGrp="1"/>
          </p:cNvSpPr>
          <p:nvPr>
            <p:ph idx="1"/>
          </p:nvPr>
        </p:nvSpPr>
        <p:spPr>
          <a:xfrm>
            <a:off x="228601" y="971550"/>
            <a:ext cx="4459146" cy="5406101"/>
          </a:xfrm>
        </p:spPr>
        <p:txBody>
          <a:bodyPr/>
          <a:lstStyle/>
          <a:p>
            <a:r>
              <a:rPr lang="en-US" dirty="0"/>
              <a:t>If there is a little bubble in the insulation, electric charge will accumulate on either side of the bubble, making an electric field between the two sides.</a:t>
            </a:r>
          </a:p>
          <a:p>
            <a:r>
              <a:rPr lang="en-US" dirty="0"/>
              <a:t>If that field gets big enough, then electrons can be torn from the surface and accelerated to smash into the other side.  </a:t>
            </a:r>
          </a:p>
          <a:p>
            <a:r>
              <a:rPr lang="en-US" dirty="0"/>
              <a:t>This drains the surface charge and reduces the field so the discharge stops.  </a:t>
            </a:r>
          </a:p>
        </p:txBody>
      </p:sp>
      <p:sp>
        <p:nvSpPr>
          <p:cNvPr id="3" name="Title 2">
            <a:extLst>
              <a:ext uri="{FF2B5EF4-FFF2-40B4-BE49-F238E27FC236}">
                <a16:creationId xmlns:a16="http://schemas.microsoft.com/office/drawing/2014/main" id="{F09EB107-D350-0B1E-D622-F91B2E7B393B}"/>
              </a:ext>
            </a:extLst>
          </p:cNvPr>
          <p:cNvSpPr>
            <a:spLocks noGrp="1"/>
          </p:cNvSpPr>
          <p:nvPr>
            <p:ph type="title"/>
          </p:nvPr>
        </p:nvSpPr>
        <p:spPr/>
        <p:txBody>
          <a:bodyPr/>
          <a:lstStyle/>
          <a:p>
            <a:r>
              <a:rPr lang="en-US" dirty="0"/>
              <a:t>Partial Discharge</a:t>
            </a:r>
          </a:p>
        </p:txBody>
      </p:sp>
      <p:sp>
        <p:nvSpPr>
          <p:cNvPr id="4" name="Date Placeholder 3">
            <a:extLst>
              <a:ext uri="{FF2B5EF4-FFF2-40B4-BE49-F238E27FC236}">
                <a16:creationId xmlns:a16="http://schemas.microsoft.com/office/drawing/2014/main" id="{5138A15E-0C86-E0D1-EFDB-4CF8BD9A8428}"/>
              </a:ext>
            </a:extLst>
          </p:cNvPr>
          <p:cNvSpPr>
            <a:spLocks noGrp="1"/>
          </p:cNvSpPr>
          <p:nvPr>
            <p:ph type="dt" sz="half" idx="2"/>
          </p:nvPr>
        </p:nvSpPr>
        <p:spPr>
          <a:xfrm>
            <a:off x="636588" y="6504213"/>
            <a:ext cx="775607" cy="165359"/>
          </a:xfrm>
        </p:spPr>
        <p:txBody>
          <a:bodyPr/>
          <a:lstStyle/>
          <a:p>
            <a:pPr>
              <a:defRPr/>
            </a:pPr>
            <a:r>
              <a:rPr lang="en-US"/>
              <a:t>12/10/2024</a:t>
            </a:r>
            <a:endParaRPr lang="en-US" dirty="0"/>
          </a:p>
        </p:txBody>
      </p:sp>
      <p:sp>
        <p:nvSpPr>
          <p:cNvPr id="5" name="Footer Placeholder 4">
            <a:extLst>
              <a:ext uri="{FF2B5EF4-FFF2-40B4-BE49-F238E27FC236}">
                <a16:creationId xmlns:a16="http://schemas.microsoft.com/office/drawing/2014/main" id="{51EFE905-C020-3C79-FDC9-C44F8F3C73CB}"/>
              </a:ext>
            </a:extLst>
          </p:cNvPr>
          <p:cNvSpPr>
            <a:spLocks noGrp="1"/>
          </p:cNvSpPr>
          <p:nvPr>
            <p:ph type="ftr" sz="quarter" idx="3"/>
          </p:nvPr>
        </p:nvSpPr>
        <p:spPr/>
        <p:txBody>
          <a:bodyPr/>
          <a:lstStyle/>
          <a:p>
            <a:pPr>
              <a:defRPr/>
            </a:pPr>
            <a:r>
              <a:rPr lang="en-US"/>
              <a:t>David Harding | Impact of Partial Discharge on Magnets</a:t>
            </a:r>
            <a:endParaRPr lang="en-US" b="1" dirty="0"/>
          </a:p>
        </p:txBody>
      </p:sp>
      <p:sp>
        <p:nvSpPr>
          <p:cNvPr id="6" name="Slide Number Placeholder 5">
            <a:extLst>
              <a:ext uri="{FF2B5EF4-FFF2-40B4-BE49-F238E27FC236}">
                <a16:creationId xmlns:a16="http://schemas.microsoft.com/office/drawing/2014/main" id="{5E30F22B-736E-F61A-AB79-82A4F9F61383}"/>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8" name="Content Placeholder 7" descr="Diagram&#10;&#10;Description automatically generated">
            <a:extLst>
              <a:ext uri="{FF2B5EF4-FFF2-40B4-BE49-F238E27FC236}">
                <a16:creationId xmlns:a16="http://schemas.microsoft.com/office/drawing/2014/main" id="{39AC5E7E-2C93-796E-A647-EC82A7CF07BB}"/>
              </a:ext>
            </a:extLst>
          </p:cNvPr>
          <p:cNvPicPr>
            <a:picLocks noChangeAspect="1"/>
          </p:cNvPicPr>
          <p:nvPr/>
        </p:nvPicPr>
        <p:blipFill rotWithShape="1">
          <a:blip r:embed="rId2"/>
          <a:srcRect l="16966"/>
          <a:stretch/>
        </p:blipFill>
        <p:spPr>
          <a:xfrm>
            <a:off x="4889866" y="0"/>
            <a:ext cx="4254134" cy="3278140"/>
          </a:xfrm>
          <a:prstGeom prst="rect">
            <a:avLst/>
          </a:prstGeom>
        </p:spPr>
      </p:pic>
      <p:sp>
        <p:nvSpPr>
          <p:cNvPr id="7" name="Content Placeholder 1">
            <a:extLst>
              <a:ext uri="{FF2B5EF4-FFF2-40B4-BE49-F238E27FC236}">
                <a16:creationId xmlns:a16="http://schemas.microsoft.com/office/drawing/2014/main" id="{6B8B3729-FB4F-F6E9-F9B5-2B0BA51ED15B}"/>
              </a:ext>
            </a:extLst>
          </p:cNvPr>
          <p:cNvSpPr txBox="1">
            <a:spLocks/>
          </p:cNvSpPr>
          <p:nvPr/>
        </p:nvSpPr>
        <p:spPr>
          <a:xfrm>
            <a:off x="4924609" y="3529892"/>
            <a:ext cx="3990791" cy="2473202"/>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voltage across void is a fraction of total voltage.</a:t>
            </a:r>
          </a:p>
          <a:p>
            <a:r>
              <a:rPr lang="en-US" dirty="0"/>
              <a:t>Inception voltage is where the discharge starts.</a:t>
            </a:r>
          </a:p>
          <a:p>
            <a:r>
              <a:rPr lang="en-US" dirty="0"/>
              <a:t>Extinction voltage is where the discharge stops.  </a:t>
            </a:r>
          </a:p>
        </p:txBody>
      </p:sp>
    </p:spTree>
    <p:extLst>
      <p:ext uri="{BB962C8B-B14F-4D97-AF65-F5344CB8AC3E}">
        <p14:creationId xmlns:p14="http://schemas.microsoft.com/office/powerpoint/2010/main" val="144952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BBD350A-A9F6-4A41-9FE6-6E58E39F3FA2}"/>
              </a:ext>
            </a:extLst>
          </p:cNvPr>
          <p:cNvSpPr>
            <a:spLocks noGrp="1"/>
          </p:cNvSpPr>
          <p:nvPr>
            <p:ph type="body" sz="half" idx="2"/>
          </p:nvPr>
        </p:nvSpPr>
        <p:spPr/>
        <p:txBody>
          <a:bodyPr/>
          <a:lstStyle/>
          <a:p>
            <a:pPr marL="285750" indent="-285750">
              <a:buFont typeface="Arial" panose="020B0604020202020204" pitchFamily="34" charset="0"/>
              <a:buChar char="•"/>
            </a:pPr>
            <a:r>
              <a:rPr lang="en-US" dirty="0">
                <a:solidFill>
                  <a:srgbClr val="FF0000"/>
                </a:solidFill>
              </a:rPr>
              <a:t>V</a:t>
            </a:r>
            <a:r>
              <a:rPr lang="en-US" baseline="-25000" dirty="0">
                <a:solidFill>
                  <a:srgbClr val="FF0000"/>
                </a:solidFill>
              </a:rPr>
              <a:t>inc</a:t>
            </a:r>
            <a:r>
              <a:rPr lang="en-US" dirty="0"/>
              <a:t>- Voltage at which PD occurs (during rise or fall of the voltage) is called PD inception voltage. </a:t>
            </a:r>
          </a:p>
          <a:p>
            <a:pPr marL="742950" lvl="1" indent="-285750">
              <a:buFont typeface="Arial" panose="020B0604020202020204" pitchFamily="34" charset="0"/>
              <a:buChar char="•"/>
            </a:pPr>
            <a:r>
              <a:rPr lang="en-US" dirty="0"/>
              <a:t>After the discharge is extinguished, the charge is momentarily redistributed within the cavity, “de-stressing” the void</a:t>
            </a:r>
          </a:p>
          <a:p>
            <a:pPr marL="285750" indent="-285750">
              <a:buFont typeface="Arial" panose="020B0604020202020204" pitchFamily="34" charset="0"/>
              <a:buChar char="•"/>
            </a:pPr>
            <a:r>
              <a:rPr lang="en-US" dirty="0">
                <a:solidFill>
                  <a:srgbClr val="FF0000"/>
                </a:solidFill>
              </a:rPr>
              <a:t>V</a:t>
            </a:r>
            <a:r>
              <a:rPr lang="en-US" baseline="-25000" dirty="0">
                <a:solidFill>
                  <a:srgbClr val="FF0000"/>
                </a:solidFill>
              </a:rPr>
              <a:t>ext</a:t>
            </a:r>
            <a:r>
              <a:rPr lang="en-US" dirty="0"/>
              <a:t>- Voltage at which PD no longer occurs (during rise or fall of the voltage) is called PD extinction voltage. </a:t>
            </a:r>
          </a:p>
          <a:p>
            <a:pPr marL="742950" lvl="1" indent="-285750">
              <a:buFont typeface="Arial" panose="020B0604020202020204" pitchFamily="34" charset="0"/>
              <a:buChar char="•"/>
            </a:pPr>
            <a:r>
              <a:rPr lang="en-US" dirty="0"/>
              <a:t>After the discharge occurs, the voltage again builds across in the void, as the applied AC voltage continues along its normal cycle</a:t>
            </a:r>
          </a:p>
        </p:txBody>
      </p:sp>
      <p:sp>
        <p:nvSpPr>
          <p:cNvPr id="4" name="Date Placeholder 3">
            <a:extLst>
              <a:ext uri="{FF2B5EF4-FFF2-40B4-BE49-F238E27FC236}">
                <a16:creationId xmlns:a16="http://schemas.microsoft.com/office/drawing/2014/main" id="{082C0853-3D5C-4718-AC9F-8F2054DC5514}"/>
              </a:ext>
            </a:extLst>
          </p:cNvPr>
          <p:cNvSpPr>
            <a:spLocks noGrp="1"/>
          </p:cNvSpPr>
          <p:nvPr>
            <p:ph type="dt" sz="half" idx="16"/>
          </p:nvPr>
        </p:nvSpPr>
        <p:spPr>
          <a:xfrm>
            <a:off x="636588" y="6504213"/>
            <a:ext cx="775607" cy="237285"/>
          </a:xfrm>
        </p:spPr>
        <p:txBody>
          <a:bodyPr/>
          <a:lstStyle/>
          <a:p>
            <a:pPr>
              <a:defRPr/>
            </a:pPr>
            <a:r>
              <a:rPr lang="en-US"/>
              <a:t>1/5/2022</a:t>
            </a:r>
            <a:endParaRPr lang="en-US" dirty="0"/>
          </a:p>
        </p:txBody>
      </p:sp>
      <p:sp>
        <p:nvSpPr>
          <p:cNvPr id="5" name="Footer Placeholder 4">
            <a:extLst>
              <a:ext uri="{FF2B5EF4-FFF2-40B4-BE49-F238E27FC236}">
                <a16:creationId xmlns:a16="http://schemas.microsoft.com/office/drawing/2014/main" id="{7E27282D-0612-4971-A152-A59E562CBA7E}"/>
              </a:ext>
            </a:extLst>
          </p:cNvPr>
          <p:cNvSpPr>
            <a:spLocks noGrp="1"/>
          </p:cNvSpPr>
          <p:nvPr>
            <p:ph type="ftr" sz="quarter" idx="17"/>
          </p:nvPr>
        </p:nvSpPr>
        <p:spPr/>
        <p:txBody>
          <a:bodyPr/>
          <a:lstStyle/>
          <a:p>
            <a:pPr>
              <a:defRPr/>
            </a:pPr>
            <a:r>
              <a:rPr lang="en-US"/>
              <a:t>Cezary Jach | Partail Discharge Training</a:t>
            </a:r>
            <a:endParaRPr lang="en-US" b="1" dirty="0"/>
          </a:p>
        </p:txBody>
      </p:sp>
      <p:sp>
        <p:nvSpPr>
          <p:cNvPr id="6" name="Slide Number Placeholder 5">
            <a:extLst>
              <a:ext uri="{FF2B5EF4-FFF2-40B4-BE49-F238E27FC236}">
                <a16:creationId xmlns:a16="http://schemas.microsoft.com/office/drawing/2014/main" id="{40093764-770A-4CC0-B1A0-7DCAB05DEC6C}"/>
              </a:ext>
            </a:extLst>
          </p:cNvPr>
          <p:cNvSpPr>
            <a:spLocks noGrp="1"/>
          </p:cNvSpPr>
          <p:nvPr>
            <p:ph type="sldNum" sz="quarter" idx="18"/>
          </p:nvPr>
        </p:nvSpPr>
        <p:spPr/>
        <p:txBody>
          <a:bodyPr/>
          <a:lstStyle/>
          <a:p>
            <a:pPr>
              <a:defRPr/>
            </a:pPr>
            <a:fld id="{148C009B-CB69-E04A-B9B3-34B26D69E9CF}" type="slidenum">
              <a:rPr lang="en-US" smtClean="0"/>
              <a:pPr>
                <a:defRPr/>
              </a:pPr>
              <a:t>6</a:t>
            </a:fld>
            <a:endParaRPr lang="en-US" dirty="0"/>
          </a:p>
        </p:txBody>
      </p:sp>
      <p:sp>
        <p:nvSpPr>
          <p:cNvPr id="3" name="Title 2">
            <a:extLst>
              <a:ext uri="{FF2B5EF4-FFF2-40B4-BE49-F238E27FC236}">
                <a16:creationId xmlns:a16="http://schemas.microsoft.com/office/drawing/2014/main" id="{C6EBBC68-5886-416D-AE55-D62C9B5D92BB}"/>
              </a:ext>
            </a:extLst>
          </p:cNvPr>
          <p:cNvSpPr>
            <a:spLocks noGrp="1"/>
          </p:cNvSpPr>
          <p:nvPr>
            <p:ph type="title"/>
          </p:nvPr>
        </p:nvSpPr>
        <p:spPr>
          <a:xfrm>
            <a:off x="222250" y="306252"/>
            <a:ext cx="8686800" cy="570223"/>
          </a:xfrm>
        </p:spPr>
        <p:txBody>
          <a:bodyPr/>
          <a:lstStyle/>
          <a:p>
            <a:r>
              <a:rPr lang="en-US" dirty="0"/>
              <a:t>PD Resulting from AC Excitation</a:t>
            </a:r>
          </a:p>
        </p:txBody>
      </p:sp>
      <p:pic>
        <p:nvPicPr>
          <p:cNvPr id="14" name="Content Placeholder 13">
            <a:extLst>
              <a:ext uri="{FF2B5EF4-FFF2-40B4-BE49-F238E27FC236}">
                <a16:creationId xmlns:a16="http://schemas.microsoft.com/office/drawing/2014/main" id="{901BDA89-5B59-4C1C-AEE8-06C7FC529F8A}"/>
              </a:ext>
            </a:extLst>
          </p:cNvPr>
          <p:cNvPicPr>
            <a:picLocks noGrp="1" noChangeAspect="1"/>
          </p:cNvPicPr>
          <p:nvPr>
            <p:ph sz="half" idx="15"/>
          </p:nvPr>
        </p:nvPicPr>
        <p:blipFill>
          <a:blip r:embed="rId2"/>
          <a:stretch>
            <a:fillRect/>
          </a:stretch>
        </p:blipFill>
        <p:spPr>
          <a:xfrm>
            <a:off x="3705226" y="1471137"/>
            <a:ext cx="5022849" cy="3303561"/>
          </a:xfrm>
        </p:spPr>
      </p:pic>
      <p:sp>
        <p:nvSpPr>
          <p:cNvPr id="15" name="TextBox 14">
            <a:extLst>
              <a:ext uri="{FF2B5EF4-FFF2-40B4-BE49-F238E27FC236}">
                <a16:creationId xmlns:a16="http://schemas.microsoft.com/office/drawing/2014/main" id="{8BF85626-7BB4-4D3B-8484-592DEB6CE381}"/>
              </a:ext>
            </a:extLst>
          </p:cNvPr>
          <p:cNvSpPr txBox="1"/>
          <p:nvPr/>
        </p:nvSpPr>
        <p:spPr>
          <a:xfrm>
            <a:off x="3705226" y="4839556"/>
            <a:ext cx="4984185" cy="492443"/>
          </a:xfrm>
          <a:prstGeom prst="rect">
            <a:avLst/>
          </a:prstGeom>
          <a:noFill/>
        </p:spPr>
        <p:txBody>
          <a:bodyPr wrap="none" rtlCol="0">
            <a:spAutoFit/>
          </a:bodyPr>
          <a:lstStyle/>
          <a:p>
            <a:r>
              <a:rPr lang="en-US" sz="1300" b="1" dirty="0">
                <a:solidFill>
                  <a:srgbClr val="004C97"/>
                </a:solidFill>
                <a:latin typeface="Helvetica"/>
              </a:rPr>
              <a:t>Example of a </a:t>
            </a:r>
            <a:r>
              <a:rPr lang="en-US" sz="1300" b="1" u="sng" dirty="0">
                <a:solidFill>
                  <a:srgbClr val="004C97"/>
                </a:solidFill>
                <a:latin typeface="Helvetica"/>
              </a:rPr>
              <a:t>Single</a:t>
            </a:r>
            <a:r>
              <a:rPr lang="en-US" sz="1300" b="1" dirty="0">
                <a:solidFill>
                  <a:srgbClr val="004C97"/>
                </a:solidFill>
                <a:latin typeface="Helvetica"/>
              </a:rPr>
              <a:t> PD Event Occurring Within a Half Cycle </a:t>
            </a:r>
          </a:p>
          <a:p>
            <a:r>
              <a:rPr lang="en-US" sz="1300" b="1" dirty="0">
                <a:solidFill>
                  <a:srgbClr val="004C97"/>
                </a:solidFill>
                <a:latin typeface="Helvetica"/>
              </a:rPr>
              <a:t>of AC Voltage </a:t>
            </a:r>
          </a:p>
        </p:txBody>
      </p:sp>
      <p:sp>
        <p:nvSpPr>
          <p:cNvPr id="16" name="TextBox 15">
            <a:extLst>
              <a:ext uri="{FF2B5EF4-FFF2-40B4-BE49-F238E27FC236}">
                <a16:creationId xmlns:a16="http://schemas.microsoft.com/office/drawing/2014/main" id="{D058CB01-8CA8-40CB-B5EC-D206E002283E}"/>
              </a:ext>
            </a:extLst>
          </p:cNvPr>
          <p:cNvSpPr txBox="1"/>
          <p:nvPr/>
        </p:nvSpPr>
        <p:spPr>
          <a:xfrm>
            <a:off x="4377943" y="1840724"/>
            <a:ext cx="1140056" cy="415498"/>
          </a:xfrm>
          <a:prstGeom prst="rect">
            <a:avLst/>
          </a:prstGeom>
          <a:noFill/>
        </p:spPr>
        <p:txBody>
          <a:bodyPr wrap="none" rtlCol="0">
            <a:spAutoFit/>
          </a:bodyPr>
          <a:lstStyle/>
          <a:p>
            <a:r>
              <a:rPr lang="en-US" sz="1050" b="1" dirty="0"/>
              <a:t>Total Voltage </a:t>
            </a:r>
          </a:p>
          <a:p>
            <a:r>
              <a:rPr lang="en-US" sz="1050" b="1" dirty="0"/>
              <a:t>Across Insulation</a:t>
            </a:r>
            <a:endParaRPr lang="en-US" sz="1200" b="1" dirty="0"/>
          </a:p>
        </p:txBody>
      </p:sp>
      <p:cxnSp>
        <p:nvCxnSpPr>
          <p:cNvPr id="18" name="Straight Arrow Connector 17">
            <a:extLst>
              <a:ext uri="{FF2B5EF4-FFF2-40B4-BE49-F238E27FC236}">
                <a16:creationId xmlns:a16="http://schemas.microsoft.com/office/drawing/2014/main" id="{CDFAF3A2-A61C-46DD-91F1-FA2AF9D2E211}"/>
              </a:ext>
            </a:extLst>
          </p:cNvPr>
          <p:cNvCxnSpPr/>
          <p:nvPr/>
        </p:nvCxnSpPr>
        <p:spPr>
          <a:xfrm flipH="1">
            <a:off x="4154273" y="2051234"/>
            <a:ext cx="27629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FD324CE4-015E-41A3-934A-C4327235D973}"/>
              </a:ext>
            </a:extLst>
          </p:cNvPr>
          <p:cNvSpPr txBox="1"/>
          <p:nvPr/>
        </p:nvSpPr>
        <p:spPr>
          <a:xfrm>
            <a:off x="4582968" y="2451829"/>
            <a:ext cx="1042273" cy="415498"/>
          </a:xfrm>
          <a:prstGeom prst="rect">
            <a:avLst/>
          </a:prstGeom>
          <a:noFill/>
        </p:spPr>
        <p:txBody>
          <a:bodyPr wrap="none" rtlCol="0">
            <a:spAutoFit/>
          </a:bodyPr>
          <a:lstStyle/>
          <a:p>
            <a:r>
              <a:rPr lang="en-US" sz="1050" b="1" dirty="0"/>
              <a:t>Voltage Across </a:t>
            </a:r>
          </a:p>
          <a:p>
            <a:r>
              <a:rPr lang="en-US" sz="1050" b="1" dirty="0"/>
              <a:t>Void </a:t>
            </a:r>
            <a:endParaRPr lang="en-US" sz="1200" b="1" dirty="0"/>
          </a:p>
        </p:txBody>
      </p:sp>
      <p:cxnSp>
        <p:nvCxnSpPr>
          <p:cNvPr id="20" name="Straight Arrow Connector 19">
            <a:extLst>
              <a:ext uri="{FF2B5EF4-FFF2-40B4-BE49-F238E27FC236}">
                <a16:creationId xmlns:a16="http://schemas.microsoft.com/office/drawing/2014/main" id="{50239156-5979-45B1-8A4B-41CC2466BB34}"/>
              </a:ext>
            </a:extLst>
          </p:cNvPr>
          <p:cNvCxnSpPr/>
          <p:nvPr/>
        </p:nvCxnSpPr>
        <p:spPr>
          <a:xfrm flipH="1">
            <a:off x="4365877" y="2662666"/>
            <a:ext cx="27629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FD8D0B03-D93B-4814-8123-4D7E4B8CEE43}"/>
              </a:ext>
            </a:extLst>
          </p:cNvPr>
          <p:cNvSpPr txBox="1"/>
          <p:nvPr/>
        </p:nvSpPr>
        <p:spPr>
          <a:xfrm>
            <a:off x="5006175" y="3747233"/>
            <a:ext cx="2898550" cy="253916"/>
          </a:xfrm>
          <a:prstGeom prst="rect">
            <a:avLst/>
          </a:prstGeom>
          <a:noFill/>
        </p:spPr>
        <p:txBody>
          <a:bodyPr wrap="none" rtlCol="0">
            <a:spAutoFit/>
          </a:bodyPr>
          <a:lstStyle/>
          <a:p>
            <a:r>
              <a:rPr lang="en-US" sz="1050" b="1" dirty="0"/>
              <a:t>Voltage Across Void with AC Voltage Subtracted </a:t>
            </a:r>
            <a:endParaRPr lang="en-US" sz="1200" b="1" dirty="0"/>
          </a:p>
        </p:txBody>
      </p:sp>
      <p:cxnSp>
        <p:nvCxnSpPr>
          <p:cNvPr id="22" name="Straight Arrow Connector 21">
            <a:extLst>
              <a:ext uri="{FF2B5EF4-FFF2-40B4-BE49-F238E27FC236}">
                <a16:creationId xmlns:a16="http://schemas.microsoft.com/office/drawing/2014/main" id="{E518B29A-C616-4ED3-A29D-8C02E2814A9C}"/>
              </a:ext>
            </a:extLst>
          </p:cNvPr>
          <p:cNvCxnSpPr/>
          <p:nvPr/>
        </p:nvCxnSpPr>
        <p:spPr>
          <a:xfrm flipH="1">
            <a:off x="4701280" y="3874191"/>
            <a:ext cx="27629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20392F9F-45A6-4B2D-B796-5A08200BFD14}"/>
              </a:ext>
            </a:extLst>
          </p:cNvPr>
          <p:cNvCxnSpPr>
            <a:cxnSpLocks/>
          </p:cNvCxnSpPr>
          <p:nvPr/>
        </p:nvCxnSpPr>
        <p:spPr>
          <a:xfrm>
            <a:off x="3686692" y="3304021"/>
            <a:ext cx="5174383"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B998862-EDDF-405B-990A-198D60FF5EA8}"/>
              </a:ext>
            </a:extLst>
          </p:cNvPr>
          <p:cNvCxnSpPr>
            <a:cxnSpLocks/>
          </p:cNvCxnSpPr>
          <p:nvPr/>
        </p:nvCxnSpPr>
        <p:spPr>
          <a:xfrm flipV="1">
            <a:off x="3686692" y="3131229"/>
            <a:ext cx="5174383" cy="13466"/>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6966F64-483A-47A5-B263-7A0712B6960F}"/>
              </a:ext>
            </a:extLst>
          </p:cNvPr>
          <p:cNvCxnSpPr>
            <a:cxnSpLocks/>
          </p:cNvCxnSpPr>
          <p:nvPr/>
        </p:nvCxnSpPr>
        <p:spPr>
          <a:xfrm>
            <a:off x="3657596" y="2827424"/>
            <a:ext cx="5178824"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AFC08D8-CE86-493C-9F51-6F68A429F6C7}"/>
              </a:ext>
            </a:extLst>
          </p:cNvPr>
          <p:cNvCxnSpPr>
            <a:cxnSpLocks/>
          </p:cNvCxnSpPr>
          <p:nvPr/>
        </p:nvCxnSpPr>
        <p:spPr>
          <a:xfrm>
            <a:off x="3653443" y="2639004"/>
            <a:ext cx="5178824"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6685028-432E-47A2-99F7-64D0A0E40E1F}"/>
              </a:ext>
            </a:extLst>
          </p:cNvPr>
          <p:cNvSpPr txBox="1"/>
          <p:nvPr/>
        </p:nvSpPr>
        <p:spPr>
          <a:xfrm>
            <a:off x="3302211" y="3098887"/>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inc</a:t>
            </a:r>
            <a:endParaRPr lang="en-US" sz="1200" b="1" dirty="0"/>
          </a:p>
        </p:txBody>
      </p:sp>
      <p:sp>
        <p:nvSpPr>
          <p:cNvPr id="30" name="TextBox 29">
            <a:extLst>
              <a:ext uri="{FF2B5EF4-FFF2-40B4-BE49-F238E27FC236}">
                <a16:creationId xmlns:a16="http://schemas.microsoft.com/office/drawing/2014/main" id="{3FD82EE1-9AFD-42A8-AA64-1C396E2F6BD5}"/>
              </a:ext>
            </a:extLst>
          </p:cNvPr>
          <p:cNvSpPr txBox="1"/>
          <p:nvPr/>
        </p:nvSpPr>
        <p:spPr>
          <a:xfrm>
            <a:off x="3304213" y="2889665"/>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ext</a:t>
            </a:r>
            <a:endParaRPr lang="en-US" sz="1200" b="1" dirty="0"/>
          </a:p>
        </p:txBody>
      </p:sp>
      <p:sp>
        <p:nvSpPr>
          <p:cNvPr id="31" name="TextBox 30">
            <a:extLst>
              <a:ext uri="{FF2B5EF4-FFF2-40B4-BE49-F238E27FC236}">
                <a16:creationId xmlns:a16="http://schemas.microsoft.com/office/drawing/2014/main" id="{D3B65FB2-9115-4E2A-A119-2E5AD6EDE744}"/>
              </a:ext>
            </a:extLst>
          </p:cNvPr>
          <p:cNvSpPr txBox="1"/>
          <p:nvPr/>
        </p:nvSpPr>
        <p:spPr>
          <a:xfrm>
            <a:off x="3297904" y="2426787"/>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inc</a:t>
            </a:r>
            <a:endParaRPr lang="en-US" sz="1200" b="1" dirty="0"/>
          </a:p>
        </p:txBody>
      </p:sp>
      <p:sp>
        <p:nvSpPr>
          <p:cNvPr id="32" name="TextBox 31">
            <a:extLst>
              <a:ext uri="{FF2B5EF4-FFF2-40B4-BE49-F238E27FC236}">
                <a16:creationId xmlns:a16="http://schemas.microsoft.com/office/drawing/2014/main" id="{7BA5BCE5-8A76-406A-B39C-BD93C1B536C2}"/>
              </a:ext>
            </a:extLst>
          </p:cNvPr>
          <p:cNvSpPr txBox="1"/>
          <p:nvPr/>
        </p:nvSpPr>
        <p:spPr>
          <a:xfrm>
            <a:off x="3296948" y="2641860"/>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ext</a:t>
            </a:r>
            <a:endParaRPr lang="en-US" sz="1200" b="1" dirty="0"/>
          </a:p>
        </p:txBody>
      </p:sp>
    </p:spTree>
    <p:extLst>
      <p:ext uri="{BB962C8B-B14F-4D97-AF65-F5344CB8AC3E}">
        <p14:creationId xmlns:p14="http://schemas.microsoft.com/office/powerpoint/2010/main" val="81084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F4C228-8202-427E-9925-6D12E1D406DB}"/>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With higher AC Voltage applied, the critical breakdown stress may again be reached multiple times within the void before the AC voltage reaches its peak value</a:t>
            </a:r>
          </a:p>
          <a:p>
            <a:pPr marL="285750" indent="-285750">
              <a:buFont typeface="Arial" panose="020B0604020202020204" pitchFamily="34" charset="0"/>
              <a:buChar char="•"/>
            </a:pPr>
            <a:r>
              <a:rPr lang="en-US" dirty="0"/>
              <a:t>The time interval between ignition and extinction of the actual discharge pulse is &lt; 100 ns, and results in an electromagnetic transient in the order of 100 ns </a:t>
            </a:r>
          </a:p>
          <a:p>
            <a:pPr marL="285750" indent="-285750">
              <a:buFont typeface="Arial" panose="020B0604020202020204" pitchFamily="34" charset="0"/>
              <a:buChar char="•"/>
            </a:pPr>
            <a:r>
              <a:rPr lang="en-US" dirty="0"/>
              <a:t>Depending on the dielectric type frequency of PD may vary from tens to hundreds of kHz</a:t>
            </a:r>
          </a:p>
        </p:txBody>
      </p:sp>
      <p:pic>
        <p:nvPicPr>
          <p:cNvPr id="9" name="Content Placeholder 8">
            <a:extLst>
              <a:ext uri="{FF2B5EF4-FFF2-40B4-BE49-F238E27FC236}">
                <a16:creationId xmlns:a16="http://schemas.microsoft.com/office/drawing/2014/main" id="{CDBCF83A-B0DF-438C-8B2D-4E8696CFFACA}"/>
              </a:ext>
            </a:extLst>
          </p:cNvPr>
          <p:cNvPicPr>
            <a:picLocks noGrp="1" noChangeAspect="1"/>
          </p:cNvPicPr>
          <p:nvPr>
            <p:ph sz="half" idx="15"/>
          </p:nvPr>
        </p:nvPicPr>
        <p:blipFill>
          <a:blip r:embed="rId2"/>
          <a:stretch>
            <a:fillRect/>
          </a:stretch>
        </p:blipFill>
        <p:spPr>
          <a:xfrm>
            <a:off x="3748802" y="1576389"/>
            <a:ext cx="4935696" cy="3116079"/>
          </a:xfrm>
        </p:spPr>
      </p:pic>
      <p:sp>
        <p:nvSpPr>
          <p:cNvPr id="4" name="Date Placeholder 3">
            <a:extLst>
              <a:ext uri="{FF2B5EF4-FFF2-40B4-BE49-F238E27FC236}">
                <a16:creationId xmlns:a16="http://schemas.microsoft.com/office/drawing/2014/main" id="{72074D97-8C7F-44A5-9CF4-13332AA5E763}"/>
              </a:ext>
            </a:extLst>
          </p:cNvPr>
          <p:cNvSpPr>
            <a:spLocks noGrp="1"/>
          </p:cNvSpPr>
          <p:nvPr>
            <p:ph type="dt" sz="half" idx="16"/>
          </p:nvPr>
        </p:nvSpPr>
        <p:spPr>
          <a:xfrm>
            <a:off x="636588" y="6504213"/>
            <a:ext cx="775607" cy="237285"/>
          </a:xfrm>
        </p:spPr>
        <p:txBody>
          <a:bodyPr/>
          <a:lstStyle/>
          <a:p>
            <a:pPr>
              <a:defRPr/>
            </a:pPr>
            <a:r>
              <a:rPr lang="en-US"/>
              <a:t>1/5/2022</a:t>
            </a:r>
            <a:endParaRPr lang="en-US" dirty="0"/>
          </a:p>
        </p:txBody>
      </p:sp>
      <p:sp>
        <p:nvSpPr>
          <p:cNvPr id="5" name="Footer Placeholder 4">
            <a:extLst>
              <a:ext uri="{FF2B5EF4-FFF2-40B4-BE49-F238E27FC236}">
                <a16:creationId xmlns:a16="http://schemas.microsoft.com/office/drawing/2014/main" id="{048F3990-F0C5-4646-AB8F-039D0FA4ABA3}"/>
              </a:ext>
            </a:extLst>
          </p:cNvPr>
          <p:cNvSpPr>
            <a:spLocks noGrp="1"/>
          </p:cNvSpPr>
          <p:nvPr>
            <p:ph type="ftr" sz="quarter" idx="17"/>
          </p:nvPr>
        </p:nvSpPr>
        <p:spPr/>
        <p:txBody>
          <a:bodyPr/>
          <a:lstStyle/>
          <a:p>
            <a:pPr>
              <a:defRPr/>
            </a:pPr>
            <a:r>
              <a:rPr lang="en-US"/>
              <a:t>Cezary Jach | Partail Discharge Training</a:t>
            </a:r>
            <a:endParaRPr lang="en-US" b="1"/>
          </a:p>
        </p:txBody>
      </p:sp>
      <p:sp>
        <p:nvSpPr>
          <p:cNvPr id="6" name="Slide Number Placeholder 5">
            <a:extLst>
              <a:ext uri="{FF2B5EF4-FFF2-40B4-BE49-F238E27FC236}">
                <a16:creationId xmlns:a16="http://schemas.microsoft.com/office/drawing/2014/main" id="{C5669B47-5110-43C0-A0BA-B528014AF07C}"/>
              </a:ext>
            </a:extLst>
          </p:cNvPr>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a:extLst>
              <a:ext uri="{FF2B5EF4-FFF2-40B4-BE49-F238E27FC236}">
                <a16:creationId xmlns:a16="http://schemas.microsoft.com/office/drawing/2014/main" id="{C6ABE12C-89F7-4C31-958E-5C78E372806A}"/>
              </a:ext>
            </a:extLst>
          </p:cNvPr>
          <p:cNvSpPr>
            <a:spLocks noGrp="1"/>
          </p:cNvSpPr>
          <p:nvPr>
            <p:ph type="title"/>
          </p:nvPr>
        </p:nvSpPr>
        <p:spPr/>
        <p:txBody>
          <a:bodyPr/>
          <a:lstStyle/>
          <a:p>
            <a:r>
              <a:rPr lang="en-US" dirty="0"/>
              <a:t>PD Resulting from AC Excitation</a:t>
            </a:r>
          </a:p>
        </p:txBody>
      </p:sp>
      <p:sp>
        <p:nvSpPr>
          <p:cNvPr id="10" name="TextBox 9">
            <a:extLst>
              <a:ext uri="{FF2B5EF4-FFF2-40B4-BE49-F238E27FC236}">
                <a16:creationId xmlns:a16="http://schemas.microsoft.com/office/drawing/2014/main" id="{4C36D672-6696-4645-AB99-764A50253761}"/>
              </a:ext>
            </a:extLst>
          </p:cNvPr>
          <p:cNvSpPr txBox="1"/>
          <p:nvPr/>
        </p:nvSpPr>
        <p:spPr>
          <a:xfrm>
            <a:off x="4502926" y="1840724"/>
            <a:ext cx="1140056" cy="415498"/>
          </a:xfrm>
          <a:prstGeom prst="rect">
            <a:avLst/>
          </a:prstGeom>
          <a:noFill/>
        </p:spPr>
        <p:txBody>
          <a:bodyPr wrap="none" rtlCol="0">
            <a:spAutoFit/>
          </a:bodyPr>
          <a:lstStyle/>
          <a:p>
            <a:r>
              <a:rPr lang="en-US" sz="1050" b="1" dirty="0"/>
              <a:t>Total Voltage </a:t>
            </a:r>
          </a:p>
          <a:p>
            <a:r>
              <a:rPr lang="en-US" sz="1050" b="1" dirty="0"/>
              <a:t>Across Insulation</a:t>
            </a:r>
            <a:endParaRPr lang="en-US" sz="1200" b="1" dirty="0"/>
          </a:p>
        </p:txBody>
      </p:sp>
      <p:cxnSp>
        <p:nvCxnSpPr>
          <p:cNvPr id="11" name="Straight Arrow Connector 10">
            <a:extLst>
              <a:ext uri="{FF2B5EF4-FFF2-40B4-BE49-F238E27FC236}">
                <a16:creationId xmlns:a16="http://schemas.microsoft.com/office/drawing/2014/main" id="{DC9F35B5-2468-4951-8349-FCC9FE2A9C5D}"/>
              </a:ext>
            </a:extLst>
          </p:cNvPr>
          <p:cNvCxnSpPr/>
          <p:nvPr/>
        </p:nvCxnSpPr>
        <p:spPr>
          <a:xfrm flipH="1">
            <a:off x="4259521" y="2051234"/>
            <a:ext cx="27629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5E3CDAEC-042A-4F69-BB59-402622E9DE9B}"/>
              </a:ext>
            </a:extLst>
          </p:cNvPr>
          <p:cNvSpPr txBox="1"/>
          <p:nvPr/>
        </p:nvSpPr>
        <p:spPr>
          <a:xfrm>
            <a:off x="4592835" y="2435384"/>
            <a:ext cx="1042273" cy="415498"/>
          </a:xfrm>
          <a:prstGeom prst="rect">
            <a:avLst/>
          </a:prstGeom>
          <a:noFill/>
        </p:spPr>
        <p:txBody>
          <a:bodyPr wrap="none" rtlCol="0">
            <a:spAutoFit/>
          </a:bodyPr>
          <a:lstStyle/>
          <a:p>
            <a:r>
              <a:rPr lang="en-US" sz="1050" b="1" dirty="0"/>
              <a:t>Voltage Across </a:t>
            </a:r>
          </a:p>
          <a:p>
            <a:r>
              <a:rPr lang="en-US" sz="1050" b="1" dirty="0"/>
              <a:t>Void </a:t>
            </a:r>
            <a:endParaRPr lang="en-US" sz="1200" b="1" dirty="0"/>
          </a:p>
        </p:txBody>
      </p:sp>
      <p:sp>
        <p:nvSpPr>
          <p:cNvPr id="14" name="TextBox 13">
            <a:extLst>
              <a:ext uri="{FF2B5EF4-FFF2-40B4-BE49-F238E27FC236}">
                <a16:creationId xmlns:a16="http://schemas.microsoft.com/office/drawing/2014/main" id="{255487AC-E987-4511-8A5B-643B8FD025ED}"/>
              </a:ext>
            </a:extLst>
          </p:cNvPr>
          <p:cNvSpPr txBox="1"/>
          <p:nvPr/>
        </p:nvSpPr>
        <p:spPr>
          <a:xfrm>
            <a:off x="4920656" y="3665002"/>
            <a:ext cx="2898550" cy="253916"/>
          </a:xfrm>
          <a:prstGeom prst="rect">
            <a:avLst/>
          </a:prstGeom>
          <a:noFill/>
        </p:spPr>
        <p:txBody>
          <a:bodyPr wrap="none" rtlCol="0">
            <a:spAutoFit/>
          </a:bodyPr>
          <a:lstStyle/>
          <a:p>
            <a:r>
              <a:rPr lang="en-US" sz="1050" b="1" dirty="0"/>
              <a:t>Voltage Across Void with AC Voltage Subtracted </a:t>
            </a:r>
            <a:endParaRPr lang="en-US" sz="1200" b="1" dirty="0"/>
          </a:p>
        </p:txBody>
      </p:sp>
      <p:cxnSp>
        <p:nvCxnSpPr>
          <p:cNvPr id="15" name="Straight Arrow Connector 14">
            <a:extLst>
              <a:ext uri="{FF2B5EF4-FFF2-40B4-BE49-F238E27FC236}">
                <a16:creationId xmlns:a16="http://schemas.microsoft.com/office/drawing/2014/main" id="{B09A0B7A-76C0-415A-A4B9-B67736F1929B}"/>
              </a:ext>
            </a:extLst>
          </p:cNvPr>
          <p:cNvCxnSpPr/>
          <p:nvPr/>
        </p:nvCxnSpPr>
        <p:spPr>
          <a:xfrm flipH="1">
            <a:off x="4535814" y="3791960"/>
            <a:ext cx="27629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1A4242AD-8BCC-4B1A-9FEE-BC293611409C}"/>
              </a:ext>
            </a:extLst>
          </p:cNvPr>
          <p:cNvSpPr txBox="1"/>
          <p:nvPr/>
        </p:nvSpPr>
        <p:spPr>
          <a:xfrm>
            <a:off x="3705226" y="4839556"/>
            <a:ext cx="5115631" cy="492443"/>
          </a:xfrm>
          <a:prstGeom prst="rect">
            <a:avLst/>
          </a:prstGeom>
          <a:noFill/>
        </p:spPr>
        <p:txBody>
          <a:bodyPr wrap="none" rtlCol="0">
            <a:spAutoFit/>
          </a:bodyPr>
          <a:lstStyle/>
          <a:p>
            <a:r>
              <a:rPr lang="en-US" sz="1300" b="1" dirty="0">
                <a:solidFill>
                  <a:srgbClr val="004C97"/>
                </a:solidFill>
                <a:latin typeface="Helvetica"/>
              </a:rPr>
              <a:t>Example of a </a:t>
            </a:r>
            <a:r>
              <a:rPr lang="en-US" sz="1300" b="1" u="sng" dirty="0">
                <a:solidFill>
                  <a:srgbClr val="004C97"/>
                </a:solidFill>
                <a:latin typeface="Helvetica"/>
              </a:rPr>
              <a:t>Multiple</a:t>
            </a:r>
            <a:r>
              <a:rPr lang="en-US" sz="1300" b="1" dirty="0">
                <a:solidFill>
                  <a:srgbClr val="004C97"/>
                </a:solidFill>
                <a:latin typeface="Helvetica"/>
              </a:rPr>
              <a:t> PD Event Occurring Within a Half Cycle </a:t>
            </a:r>
          </a:p>
          <a:p>
            <a:r>
              <a:rPr lang="en-US" sz="1300" b="1" dirty="0">
                <a:solidFill>
                  <a:srgbClr val="004C97"/>
                </a:solidFill>
                <a:latin typeface="Helvetica"/>
              </a:rPr>
              <a:t>of AC Voltage </a:t>
            </a:r>
          </a:p>
        </p:txBody>
      </p:sp>
      <p:cxnSp>
        <p:nvCxnSpPr>
          <p:cNvPr id="18" name="Straight Arrow Connector 17">
            <a:extLst>
              <a:ext uri="{FF2B5EF4-FFF2-40B4-BE49-F238E27FC236}">
                <a16:creationId xmlns:a16="http://schemas.microsoft.com/office/drawing/2014/main" id="{E5D42F89-AC3E-4100-A3C9-D0EF8738D77C}"/>
              </a:ext>
            </a:extLst>
          </p:cNvPr>
          <p:cNvCxnSpPr/>
          <p:nvPr/>
        </p:nvCxnSpPr>
        <p:spPr>
          <a:xfrm flipH="1">
            <a:off x="4365877" y="2616551"/>
            <a:ext cx="27629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BD6B0805-F0B3-47DC-897B-43B11C442260}"/>
              </a:ext>
            </a:extLst>
          </p:cNvPr>
          <p:cNvCxnSpPr>
            <a:cxnSpLocks/>
          </p:cNvCxnSpPr>
          <p:nvPr/>
        </p:nvCxnSpPr>
        <p:spPr>
          <a:xfrm>
            <a:off x="3686692" y="3304021"/>
            <a:ext cx="5174383"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3F59D51-6018-4A7D-A681-F7ABC74C2BEE}"/>
              </a:ext>
            </a:extLst>
          </p:cNvPr>
          <p:cNvCxnSpPr>
            <a:cxnSpLocks/>
          </p:cNvCxnSpPr>
          <p:nvPr/>
        </p:nvCxnSpPr>
        <p:spPr>
          <a:xfrm flipV="1">
            <a:off x="3686692" y="3131229"/>
            <a:ext cx="5174383" cy="13466"/>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9377A64-DC36-4DF7-9089-2FAE90801B61}"/>
              </a:ext>
            </a:extLst>
          </p:cNvPr>
          <p:cNvCxnSpPr>
            <a:cxnSpLocks/>
          </p:cNvCxnSpPr>
          <p:nvPr/>
        </p:nvCxnSpPr>
        <p:spPr>
          <a:xfrm>
            <a:off x="3653443" y="2827424"/>
            <a:ext cx="5178824"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29C0430-0F17-43AD-92CC-5DFA1C068CA8}"/>
              </a:ext>
            </a:extLst>
          </p:cNvPr>
          <p:cNvCxnSpPr>
            <a:cxnSpLocks/>
          </p:cNvCxnSpPr>
          <p:nvPr/>
        </p:nvCxnSpPr>
        <p:spPr>
          <a:xfrm>
            <a:off x="3748802" y="2630830"/>
            <a:ext cx="5178824"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9C78817-9F73-4AE5-8549-534EA2EB192C}"/>
              </a:ext>
            </a:extLst>
          </p:cNvPr>
          <p:cNvSpPr txBox="1"/>
          <p:nvPr/>
        </p:nvSpPr>
        <p:spPr>
          <a:xfrm>
            <a:off x="3302211" y="3098887"/>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inc</a:t>
            </a:r>
            <a:endParaRPr lang="en-US" sz="1200" b="1" dirty="0"/>
          </a:p>
        </p:txBody>
      </p:sp>
      <p:sp>
        <p:nvSpPr>
          <p:cNvPr id="24" name="TextBox 23">
            <a:extLst>
              <a:ext uri="{FF2B5EF4-FFF2-40B4-BE49-F238E27FC236}">
                <a16:creationId xmlns:a16="http://schemas.microsoft.com/office/drawing/2014/main" id="{C876B475-9DD4-4D14-A065-B285FA54395D}"/>
              </a:ext>
            </a:extLst>
          </p:cNvPr>
          <p:cNvSpPr txBox="1"/>
          <p:nvPr/>
        </p:nvSpPr>
        <p:spPr>
          <a:xfrm>
            <a:off x="3304213" y="2889665"/>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ext</a:t>
            </a:r>
            <a:endParaRPr lang="en-US" sz="1200" b="1" dirty="0"/>
          </a:p>
        </p:txBody>
      </p:sp>
      <p:sp>
        <p:nvSpPr>
          <p:cNvPr id="25" name="TextBox 24">
            <a:extLst>
              <a:ext uri="{FF2B5EF4-FFF2-40B4-BE49-F238E27FC236}">
                <a16:creationId xmlns:a16="http://schemas.microsoft.com/office/drawing/2014/main" id="{F451DD59-1549-4BD2-9ECD-80E170B0639C}"/>
              </a:ext>
            </a:extLst>
          </p:cNvPr>
          <p:cNvSpPr txBox="1"/>
          <p:nvPr/>
        </p:nvSpPr>
        <p:spPr>
          <a:xfrm>
            <a:off x="3297904" y="2435099"/>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inc</a:t>
            </a:r>
            <a:endParaRPr lang="en-US" sz="1200" b="1" dirty="0"/>
          </a:p>
        </p:txBody>
      </p:sp>
      <p:sp>
        <p:nvSpPr>
          <p:cNvPr id="26" name="TextBox 25">
            <a:extLst>
              <a:ext uri="{FF2B5EF4-FFF2-40B4-BE49-F238E27FC236}">
                <a16:creationId xmlns:a16="http://schemas.microsoft.com/office/drawing/2014/main" id="{46E1C6D8-8894-49B7-9818-047771E1F38D}"/>
              </a:ext>
            </a:extLst>
          </p:cNvPr>
          <p:cNvSpPr txBox="1"/>
          <p:nvPr/>
        </p:nvSpPr>
        <p:spPr>
          <a:xfrm>
            <a:off x="3296948" y="2641860"/>
            <a:ext cx="399011" cy="276999"/>
          </a:xfrm>
          <a:prstGeom prst="rect">
            <a:avLst/>
          </a:prstGeom>
          <a:noFill/>
        </p:spPr>
        <p:txBody>
          <a:bodyPr wrap="square" rtlCol="0">
            <a:spAutoFit/>
          </a:bodyPr>
          <a:lstStyle/>
          <a:p>
            <a:r>
              <a:rPr lang="en-US" sz="1200" b="1" dirty="0">
                <a:solidFill>
                  <a:srgbClr val="FF0000"/>
                </a:solidFill>
              </a:rPr>
              <a:t>V</a:t>
            </a:r>
            <a:r>
              <a:rPr lang="en-US" sz="1200" b="1" baseline="-25000" dirty="0">
                <a:solidFill>
                  <a:srgbClr val="FF0000"/>
                </a:solidFill>
              </a:rPr>
              <a:t>ext</a:t>
            </a:r>
            <a:endParaRPr lang="en-US" sz="1200" b="1" dirty="0"/>
          </a:p>
        </p:txBody>
      </p:sp>
    </p:spTree>
    <p:extLst>
      <p:ext uri="{BB962C8B-B14F-4D97-AF65-F5344CB8AC3E}">
        <p14:creationId xmlns:p14="http://schemas.microsoft.com/office/powerpoint/2010/main" val="214418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1A6353-16E7-BCCB-44A6-FA20D634F59B}"/>
              </a:ext>
            </a:extLst>
          </p:cNvPr>
          <p:cNvSpPr>
            <a:spLocks noGrp="1"/>
          </p:cNvSpPr>
          <p:nvPr>
            <p:ph idx="1"/>
          </p:nvPr>
        </p:nvSpPr>
        <p:spPr/>
        <p:txBody>
          <a:bodyPr/>
          <a:lstStyle/>
          <a:p>
            <a:r>
              <a:rPr lang="en-US" dirty="0"/>
              <a:t>Every partial discharge event is a tiny spark that releases heat and carbonizes a little insulation.</a:t>
            </a:r>
          </a:p>
          <a:p>
            <a:r>
              <a:rPr lang="en-US" dirty="0"/>
              <a:t>This eats away at the insulation and eventually we can get a short circuit through the insulation and a magnet failure.</a:t>
            </a:r>
          </a:p>
        </p:txBody>
      </p:sp>
      <p:sp>
        <p:nvSpPr>
          <p:cNvPr id="3" name="Title 2">
            <a:extLst>
              <a:ext uri="{FF2B5EF4-FFF2-40B4-BE49-F238E27FC236}">
                <a16:creationId xmlns:a16="http://schemas.microsoft.com/office/drawing/2014/main" id="{0FE68D09-C304-5294-BB41-3396EFE8C77B}"/>
              </a:ext>
            </a:extLst>
          </p:cNvPr>
          <p:cNvSpPr>
            <a:spLocks noGrp="1"/>
          </p:cNvSpPr>
          <p:nvPr>
            <p:ph type="title"/>
          </p:nvPr>
        </p:nvSpPr>
        <p:spPr/>
        <p:txBody>
          <a:bodyPr/>
          <a:lstStyle/>
          <a:p>
            <a:r>
              <a:rPr lang="en-US" dirty="0"/>
              <a:t>Why Is Partial Discharge Bad?</a:t>
            </a:r>
          </a:p>
        </p:txBody>
      </p:sp>
      <p:sp>
        <p:nvSpPr>
          <p:cNvPr id="4" name="Date Placeholder 3">
            <a:extLst>
              <a:ext uri="{FF2B5EF4-FFF2-40B4-BE49-F238E27FC236}">
                <a16:creationId xmlns:a16="http://schemas.microsoft.com/office/drawing/2014/main" id="{897E3B42-EFBE-4C1E-F199-9C29274DFB34}"/>
              </a:ext>
            </a:extLst>
          </p:cNvPr>
          <p:cNvSpPr>
            <a:spLocks noGrp="1"/>
          </p:cNvSpPr>
          <p:nvPr>
            <p:ph type="dt" sz="half" idx="2"/>
          </p:nvPr>
        </p:nvSpPr>
        <p:spPr>
          <a:xfrm>
            <a:off x="636588" y="6504212"/>
            <a:ext cx="775607" cy="242873"/>
          </a:xfrm>
        </p:spPr>
        <p:txBody>
          <a:bodyPr/>
          <a:lstStyle/>
          <a:p>
            <a:pPr>
              <a:defRPr/>
            </a:pPr>
            <a:r>
              <a:rPr lang="en-US"/>
              <a:t>12/10/2024</a:t>
            </a:r>
            <a:endParaRPr lang="en-US" dirty="0"/>
          </a:p>
        </p:txBody>
      </p:sp>
      <p:sp>
        <p:nvSpPr>
          <p:cNvPr id="5" name="Footer Placeholder 4">
            <a:extLst>
              <a:ext uri="{FF2B5EF4-FFF2-40B4-BE49-F238E27FC236}">
                <a16:creationId xmlns:a16="http://schemas.microsoft.com/office/drawing/2014/main" id="{716D404A-CEEE-7154-F963-3C59E52442E5}"/>
              </a:ext>
            </a:extLst>
          </p:cNvPr>
          <p:cNvSpPr>
            <a:spLocks noGrp="1"/>
          </p:cNvSpPr>
          <p:nvPr>
            <p:ph type="ftr" sz="quarter" idx="3"/>
          </p:nvPr>
        </p:nvSpPr>
        <p:spPr/>
        <p:txBody>
          <a:bodyPr/>
          <a:lstStyle/>
          <a:p>
            <a:pPr>
              <a:defRPr/>
            </a:pPr>
            <a:r>
              <a:rPr lang="en-US"/>
              <a:t>David Harding | Impact of Partial Discharge on Magnets</a:t>
            </a:r>
            <a:endParaRPr lang="en-US" b="1" dirty="0"/>
          </a:p>
        </p:txBody>
      </p:sp>
      <p:sp>
        <p:nvSpPr>
          <p:cNvPr id="6" name="Slide Number Placeholder 5">
            <a:extLst>
              <a:ext uri="{FF2B5EF4-FFF2-40B4-BE49-F238E27FC236}">
                <a16:creationId xmlns:a16="http://schemas.microsoft.com/office/drawing/2014/main" id="{D14D3349-88D0-F52E-1E31-9788561768BB}"/>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321422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3D158E-913F-4CA6-8153-22F3E7234A30}"/>
              </a:ext>
            </a:extLst>
          </p:cNvPr>
          <p:cNvSpPr>
            <a:spLocks noGrp="1"/>
          </p:cNvSpPr>
          <p:nvPr>
            <p:ph type="body" sz="half" idx="2"/>
          </p:nvPr>
        </p:nvSpPr>
        <p:spPr/>
        <p:txBody>
          <a:bodyPr/>
          <a:lstStyle/>
          <a:p>
            <a:pPr marL="285750" indent="-285750">
              <a:buFont typeface="Arial" panose="020B0604020202020204" pitchFamily="34" charset="0"/>
              <a:buChar char="•"/>
            </a:pPr>
            <a:r>
              <a:rPr lang="en-US" b="1" dirty="0">
                <a:solidFill>
                  <a:srgbClr val="004C97"/>
                </a:solidFill>
              </a:rPr>
              <a:t>Age</a:t>
            </a:r>
          </a:p>
          <a:p>
            <a:pPr lvl="1"/>
            <a:r>
              <a:rPr lang="en-US" dirty="0"/>
              <a:t>Electrical stress wears out insulation</a:t>
            </a:r>
          </a:p>
          <a:p>
            <a:pPr marL="285750" indent="-285750">
              <a:buFont typeface="Arial" panose="020B0604020202020204" pitchFamily="34" charset="0"/>
              <a:buChar char="•"/>
            </a:pPr>
            <a:r>
              <a:rPr lang="en-US" b="1" dirty="0">
                <a:solidFill>
                  <a:srgbClr val="004C97"/>
                </a:solidFill>
              </a:rPr>
              <a:t>Overvoltage</a:t>
            </a:r>
          </a:p>
          <a:p>
            <a:pPr lvl="1"/>
            <a:r>
              <a:rPr lang="en-US" dirty="0"/>
              <a:t>Operating above nominal voltage increases chances for electrical breakdown</a:t>
            </a:r>
          </a:p>
          <a:p>
            <a:pPr marL="285750" lvl="1" indent="-285750">
              <a:buFont typeface="Arial" panose="020B0604020202020204" pitchFamily="34" charset="0"/>
              <a:buChar char="•"/>
            </a:pPr>
            <a:r>
              <a:rPr lang="en-US" sz="1600" b="1" dirty="0">
                <a:solidFill>
                  <a:srgbClr val="004C97"/>
                </a:solidFill>
              </a:rPr>
              <a:t>Overtemperature</a:t>
            </a:r>
          </a:p>
          <a:p>
            <a:pPr lvl="1"/>
            <a:r>
              <a:rPr lang="en-US" dirty="0"/>
              <a:t>Overheating degrades dielectric properties of electrical insulation</a:t>
            </a:r>
          </a:p>
          <a:p>
            <a:pPr marL="285750" indent="-285750">
              <a:buFont typeface="Arial" panose="020B0604020202020204" pitchFamily="34" charset="0"/>
              <a:buChar char="•"/>
            </a:pPr>
            <a:r>
              <a:rPr lang="en-US" b="1" dirty="0">
                <a:solidFill>
                  <a:srgbClr val="004C97"/>
                </a:solidFill>
              </a:rPr>
              <a:t>Radiation exposure</a:t>
            </a:r>
          </a:p>
          <a:p>
            <a:pPr lvl="1"/>
            <a:r>
              <a:rPr lang="en-US" dirty="0"/>
              <a:t>Releases initial electrons</a:t>
            </a:r>
            <a:endParaRPr lang="en-US" b="1" dirty="0">
              <a:solidFill>
                <a:srgbClr val="004C97"/>
              </a:solidFill>
            </a:endParaRPr>
          </a:p>
          <a:p>
            <a:pPr marL="285750" indent="-285750">
              <a:buFont typeface="Arial" panose="020B0604020202020204" pitchFamily="34" charset="0"/>
              <a:buChar char="•"/>
            </a:pPr>
            <a:r>
              <a:rPr lang="en-US" b="1" dirty="0">
                <a:solidFill>
                  <a:srgbClr val="004C97"/>
                </a:solidFill>
              </a:rPr>
              <a:t>Surface contamination</a:t>
            </a:r>
          </a:p>
          <a:p>
            <a:pPr lvl="1"/>
            <a:r>
              <a:rPr lang="en-US" dirty="0"/>
              <a:t>Lack of cleaning</a:t>
            </a:r>
          </a:p>
          <a:p>
            <a:pPr marL="285750" indent="-285750">
              <a:buFont typeface="Arial" panose="020B0604020202020204" pitchFamily="34" charset="0"/>
              <a:buChar char="•"/>
            </a:pPr>
            <a:r>
              <a:rPr lang="en-US" b="1" dirty="0">
                <a:solidFill>
                  <a:srgbClr val="004C97"/>
                </a:solidFill>
              </a:rPr>
              <a:t>Material defects</a:t>
            </a:r>
          </a:p>
          <a:p>
            <a:pPr lvl="1"/>
            <a:r>
              <a:rPr lang="en-US" dirty="0"/>
              <a:t>Manufacturing defects</a:t>
            </a:r>
          </a:p>
          <a:p>
            <a:pPr marL="285750" indent="-285750">
              <a:buFont typeface="Arial" panose="020B0604020202020204" pitchFamily="34" charset="0"/>
              <a:buChar char="•"/>
            </a:pPr>
            <a:r>
              <a:rPr lang="en-US" b="1" dirty="0">
                <a:solidFill>
                  <a:srgbClr val="004C97"/>
                </a:solidFill>
              </a:rPr>
              <a:t>Mechanical damage</a:t>
            </a:r>
          </a:p>
          <a:p>
            <a:pPr lvl="1"/>
            <a:r>
              <a:rPr lang="en-US" dirty="0"/>
              <a:t>During installation or in service</a:t>
            </a:r>
          </a:p>
          <a:p>
            <a:endParaRPr lang="en-US" dirty="0"/>
          </a:p>
        </p:txBody>
      </p:sp>
      <p:pic>
        <p:nvPicPr>
          <p:cNvPr id="9" name="Content Placeholder 8">
            <a:extLst>
              <a:ext uri="{FF2B5EF4-FFF2-40B4-BE49-F238E27FC236}">
                <a16:creationId xmlns:a16="http://schemas.microsoft.com/office/drawing/2014/main" id="{8BEE8034-229F-4FFD-9D88-83330BAF6956}"/>
              </a:ext>
            </a:extLst>
          </p:cNvPr>
          <p:cNvPicPr>
            <a:picLocks noGrp="1" noChangeAspect="1"/>
          </p:cNvPicPr>
          <p:nvPr>
            <p:ph sz="half" idx="15"/>
          </p:nvPr>
        </p:nvPicPr>
        <p:blipFill>
          <a:blip r:embed="rId2"/>
          <a:stretch>
            <a:fillRect/>
          </a:stretch>
        </p:blipFill>
        <p:spPr>
          <a:xfrm>
            <a:off x="3907730" y="1373617"/>
            <a:ext cx="2370487" cy="1353032"/>
          </a:xfrm>
        </p:spPr>
      </p:pic>
      <p:sp>
        <p:nvSpPr>
          <p:cNvPr id="4" name="Date Placeholder 3">
            <a:extLst>
              <a:ext uri="{FF2B5EF4-FFF2-40B4-BE49-F238E27FC236}">
                <a16:creationId xmlns:a16="http://schemas.microsoft.com/office/drawing/2014/main" id="{C16BD951-9C60-44D5-8FA1-98A9FCF1FAFC}"/>
              </a:ext>
            </a:extLst>
          </p:cNvPr>
          <p:cNvSpPr>
            <a:spLocks noGrp="1"/>
          </p:cNvSpPr>
          <p:nvPr>
            <p:ph type="dt" sz="half" idx="16"/>
          </p:nvPr>
        </p:nvSpPr>
        <p:spPr>
          <a:xfrm>
            <a:off x="520861" y="6504212"/>
            <a:ext cx="891334" cy="250031"/>
          </a:xfrm>
        </p:spPr>
        <p:txBody>
          <a:bodyPr/>
          <a:lstStyle/>
          <a:p>
            <a:pPr>
              <a:defRPr/>
            </a:pPr>
            <a:r>
              <a:rPr lang="en-US"/>
              <a:t>1/5/2022</a:t>
            </a:r>
            <a:endParaRPr lang="en-US" dirty="0"/>
          </a:p>
        </p:txBody>
      </p:sp>
      <p:sp>
        <p:nvSpPr>
          <p:cNvPr id="5" name="Footer Placeholder 4">
            <a:extLst>
              <a:ext uri="{FF2B5EF4-FFF2-40B4-BE49-F238E27FC236}">
                <a16:creationId xmlns:a16="http://schemas.microsoft.com/office/drawing/2014/main" id="{B338226B-8FD8-46C6-9FB7-FD6FC7467085}"/>
              </a:ext>
            </a:extLst>
          </p:cNvPr>
          <p:cNvSpPr>
            <a:spLocks noGrp="1"/>
          </p:cNvSpPr>
          <p:nvPr>
            <p:ph type="ftr" sz="quarter" idx="17"/>
          </p:nvPr>
        </p:nvSpPr>
        <p:spPr/>
        <p:txBody>
          <a:bodyPr/>
          <a:lstStyle/>
          <a:p>
            <a:pPr>
              <a:defRPr/>
            </a:pPr>
            <a:r>
              <a:rPr lang="en-US"/>
              <a:t>Cezary Jach | Partail Discharge Training</a:t>
            </a:r>
            <a:endParaRPr lang="en-US" b="1"/>
          </a:p>
        </p:txBody>
      </p:sp>
      <p:sp>
        <p:nvSpPr>
          <p:cNvPr id="6" name="Slide Number Placeholder 5">
            <a:extLst>
              <a:ext uri="{FF2B5EF4-FFF2-40B4-BE49-F238E27FC236}">
                <a16:creationId xmlns:a16="http://schemas.microsoft.com/office/drawing/2014/main" id="{C30C141D-FDBE-46C7-91C6-79888C4076FD}"/>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a:extLst>
              <a:ext uri="{FF2B5EF4-FFF2-40B4-BE49-F238E27FC236}">
                <a16:creationId xmlns:a16="http://schemas.microsoft.com/office/drawing/2014/main" id="{7EBFC41F-AA43-41B9-B394-A0E25671AE77}"/>
              </a:ext>
            </a:extLst>
          </p:cNvPr>
          <p:cNvSpPr>
            <a:spLocks noGrp="1"/>
          </p:cNvSpPr>
          <p:nvPr>
            <p:ph type="title"/>
          </p:nvPr>
        </p:nvSpPr>
        <p:spPr/>
        <p:txBody>
          <a:bodyPr/>
          <a:lstStyle/>
          <a:p>
            <a:r>
              <a:rPr lang="en-US" dirty="0"/>
              <a:t>PD – Precursor of Insulation Failure </a:t>
            </a:r>
          </a:p>
        </p:txBody>
      </p:sp>
      <p:pic>
        <p:nvPicPr>
          <p:cNvPr id="11" name="Picture 10">
            <a:extLst>
              <a:ext uri="{FF2B5EF4-FFF2-40B4-BE49-F238E27FC236}">
                <a16:creationId xmlns:a16="http://schemas.microsoft.com/office/drawing/2014/main" id="{960FB1DC-FB03-4D3A-A826-BABDE25FE3F0}"/>
              </a:ext>
            </a:extLst>
          </p:cNvPr>
          <p:cNvPicPr>
            <a:picLocks noChangeAspect="1"/>
          </p:cNvPicPr>
          <p:nvPr/>
        </p:nvPicPr>
        <p:blipFill>
          <a:blip r:embed="rId3"/>
          <a:stretch>
            <a:fillRect/>
          </a:stretch>
        </p:blipFill>
        <p:spPr>
          <a:xfrm>
            <a:off x="6346876" y="1373617"/>
            <a:ext cx="2396635" cy="1353032"/>
          </a:xfrm>
          <a:prstGeom prst="rect">
            <a:avLst/>
          </a:prstGeom>
        </p:spPr>
      </p:pic>
      <p:pic>
        <p:nvPicPr>
          <p:cNvPr id="13" name="Picture 12">
            <a:extLst>
              <a:ext uri="{FF2B5EF4-FFF2-40B4-BE49-F238E27FC236}">
                <a16:creationId xmlns:a16="http://schemas.microsoft.com/office/drawing/2014/main" id="{C123BCF5-B5D5-45BB-9F7A-9455F3EA1D68}"/>
              </a:ext>
            </a:extLst>
          </p:cNvPr>
          <p:cNvPicPr>
            <a:picLocks noChangeAspect="1"/>
          </p:cNvPicPr>
          <p:nvPr/>
        </p:nvPicPr>
        <p:blipFill>
          <a:blip r:embed="rId4"/>
          <a:stretch>
            <a:fillRect/>
          </a:stretch>
        </p:blipFill>
        <p:spPr>
          <a:xfrm>
            <a:off x="3907731" y="2774940"/>
            <a:ext cx="2370486" cy="1130443"/>
          </a:xfrm>
          <a:prstGeom prst="rect">
            <a:avLst/>
          </a:prstGeom>
        </p:spPr>
      </p:pic>
      <p:pic>
        <p:nvPicPr>
          <p:cNvPr id="15" name="Picture 14">
            <a:extLst>
              <a:ext uri="{FF2B5EF4-FFF2-40B4-BE49-F238E27FC236}">
                <a16:creationId xmlns:a16="http://schemas.microsoft.com/office/drawing/2014/main" id="{B0CDCD77-ADF9-4FD8-8604-30FBA9120466}"/>
              </a:ext>
            </a:extLst>
          </p:cNvPr>
          <p:cNvPicPr>
            <a:picLocks noChangeAspect="1"/>
          </p:cNvPicPr>
          <p:nvPr/>
        </p:nvPicPr>
        <p:blipFill>
          <a:blip r:embed="rId5"/>
          <a:stretch>
            <a:fillRect/>
          </a:stretch>
        </p:blipFill>
        <p:spPr>
          <a:xfrm>
            <a:off x="6346875" y="2774941"/>
            <a:ext cx="2396634" cy="1130443"/>
          </a:xfrm>
          <a:prstGeom prst="rect">
            <a:avLst/>
          </a:prstGeom>
        </p:spPr>
      </p:pic>
      <p:pic>
        <p:nvPicPr>
          <p:cNvPr id="17" name="Picture 16">
            <a:extLst>
              <a:ext uri="{FF2B5EF4-FFF2-40B4-BE49-F238E27FC236}">
                <a16:creationId xmlns:a16="http://schemas.microsoft.com/office/drawing/2014/main" id="{66F48FCF-C102-461F-91E9-DA3F5701A8AB}"/>
              </a:ext>
            </a:extLst>
          </p:cNvPr>
          <p:cNvPicPr>
            <a:picLocks noChangeAspect="1"/>
          </p:cNvPicPr>
          <p:nvPr/>
        </p:nvPicPr>
        <p:blipFill>
          <a:blip r:embed="rId6"/>
          <a:stretch>
            <a:fillRect/>
          </a:stretch>
        </p:blipFill>
        <p:spPr>
          <a:xfrm>
            <a:off x="3907731" y="3953673"/>
            <a:ext cx="2370487" cy="1313239"/>
          </a:xfrm>
          <a:prstGeom prst="rect">
            <a:avLst/>
          </a:prstGeom>
        </p:spPr>
      </p:pic>
      <p:pic>
        <p:nvPicPr>
          <p:cNvPr id="19" name="Picture 18">
            <a:extLst>
              <a:ext uri="{FF2B5EF4-FFF2-40B4-BE49-F238E27FC236}">
                <a16:creationId xmlns:a16="http://schemas.microsoft.com/office/drawing/2014/main" id="{F42B1317-9E64-4CE7-97F2-9B624A338C57}"/>
              </a:ext>
            </a:extLst>
          </p:cNvPr>
          <p:cNvPicPr>
            <a:picLocks noChangeAspect="1"/>
          </p:cNvPicPr>
          <p:nvPr/>
        </p:nvPicPr>
        <p:blipFill>
          <a:blip r:embed="rId7"/>
          <a:stretch>
            <a:fillRect/>
          </a:stretch>
        </p:blipFill>
        <p:spPr>
          <a:xfrm>
            <a:off x="6346876" y="3953673"/>
            <a:ext cx="2419768" cy="1313239"/>
          </a:xfrm>
          <a:prstGeom prst="rect">
            <a:avLst/>
          </a:prstGeom>
        </p:spPr>
      </p:pic>
    </p:spTree>
    <p:extLst>
      <p:ext uri="{BB962C8B-B14F-4D97-AF65-F5344CB8AC3E}">
        <p14:creationId xmlns:p14="http://schemas.microsoft.com/office/powerpoint/2010/main" val="143075757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091724" id="{BEF2052D-CF5A-433A-8DC0-81E9715ECD7A}" vid="{5BE3705D-5661-4019-89C4-B5A5825971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FNAL_PowerPoint_4x3_091724</Template>
  <TotalTime>183</TotalTime>
  <Words>948</Words>
  <Application>Microsoft Office PowerPoint</Application>
  <PresentationFormat>On-screen Show (4:3)</PresentationFormat>
  <Paragraphs>113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Helvetica</vt:lpstr>
      <vt:lpstr>Fermilab_PPT_090815</vt:lpstr>
      <vt:lpstr>PowerPoint Presentation</vt:lpstr>
      <vt:lpstr>Why insulate?</vt:lpstr>
      <vt:lpstr>Why insulate?</vt:lpstr>
      <vt:lpstr>How does insulation work?</vt:lpstr>
      <vt:lpstr>Partial Discharge</vt:lpstr>
      <vt:lpstr>PD Resulting from AC Excitation</vt:lpstr>
      <vt:lpstr>PD Resulting from AC Excitation</vt:lpstr>
      <vt:lpstr>Why Is Partial Discharge Bad?</vt:lpstr>
      <vt:lpstr>PD – Precursor of Insulation Failure </vt:lpstr>
      <vt:lpstr>Why Are We Worried 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Harding</dc:creator>
  <cp:lastModifiedBy>David J Harding</cp:lastModifiedBy>
  <cp:revision>8</cp:revision>
  <cp:lastPrinted>2014-01-20T19:40:21Z</cp:lastPrinted>
  <dcterms:created xsi:type="dcterms:W3CDTF">2024-12-09T16:52:15Z</dcterms:created>
  <dcterms:modified xsi:type="dcterms:W3CDTF">2024-12-09T19:55:35Z</dcterms:modified>
</cp:coreProperties>
</file>