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63" r:id="rId5"/>
    <p:sldId id="2159" r:id="rId6"/>
    <p:sldId id="2163" r:id="rId7"/>
    <p:sldId id="2161" r:id="rId8"/>
    <p:sldId id="2160" r:id="rId9"/>
    <p:sldId id="2162" r:id="rId10"/>
  </p:sldIdLst>
  <p:sldSz cx="9144000" cy="6858000" type="screen4x3"/>
  <p:notesSz cx="6985000" cy="92837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54D81"/>
    <a:srgbClr val="FFE699"/>
    <a:srgbClr val="FFCC00"/>
    <a:srgbClr val="009900"/>
    <a:srgbClr val="B4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689" autoAdjust="0"/>
    <p:restoredTop sz="96407" autoAdjust="0"/>
  </p:normalViewPr>
  <p:slideViewPr>
    <p:cSldViewPr snapToObjects="1" showGuides="1">
      <p:cViewPr varScale="1">
        <p:scale>
          <a:sx n="100" d="100"/>
          <a:sy n="100" d="100"/>
        </p:scale>
        <p:origin x="1938" y="78"/>
      </p:cViewPr>
      <p:guideLst>
        <p:guide orient="horz" pos="4080"/>
        <p:guide pos="2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6833" cy="464185"/>
          </a:xfrm>
          <a:prstGeom prst="rect">
            <a:avLst/>
          </a:prstGeom>
        </p:spPr>
        <p:txBody>
          <a:bodyPr vert="horz" lIns="92957" tIns="46478" rIns="92957" bIns="4647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56551" y="0"/>
            <a:ext cx="3026833" cy="464185"/>
          </a:xfrm>
          <a:prstGeom prst="rect">
            <a:avLst/>
          </a:prstGeom>
        </p:spPr>
        <p:txBody>
          <a:bodyPr vert="horz" lIns="92957" tIns="46478" rIns="92957" bIns="46478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18/11/2024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8817904"/>
            <a:ext cx="3026833" cy="464185"/>
          </a:xfrm>
          <a:prstGeom prst="rect">
            <a:avLst/>
          </a:prstGeom>
        </p:spPr>
        <p:txBody>
          <a:bodyPr vert="horz" lIns="92957" tIns="46478" rIns="92957" bIns="4647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56551" y="8817904"/>
            <a:ext cx="3026833" cy="464185"/>
          </a:xfrm>
          <a:prstGeom prst="rect">
            <a:avLst/>
          </a:prstGeom>
        </p:spPr>
        <p:txBody>
          <a:bodyPr vert="horz" lIns="92957" tIns="46478" rIns="92957" bIns="46478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6833" cy="464185"/>
          </a:xfrm>
          <a:prstGeom prst="rect">
            <a:avLst/>
          </a:prstGeom>
        </p:spPr>
        <p:txBody>
          <a:bodyPr vert="horz" lIns="92957" tIns="46478" rIns="92957" bIns="46478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56551" y="0"/>
            <a:ext cx="3026833" cy="464185"/>
          </a:xfrm>
          <a:prstGeom prst="rect">
            <a:avLst/>
          </a:prstGeom>
        </p:spPr>
        <p:txBody>
          <a:bodyPr vert="horz" lIns="92957" tIns="46478" rIns="92957" bIns="46478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18/11/2024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73163" y="696913"/>
            <a:ext cx="4638675" cy="3479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7" tIns="46478" rIns="92957" bIns="46478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7" tIns="46478" rIns="92957" bIns="46478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8817904"/>
            <a:ext cx="3026833" cy="464185"/>
          </a:xfrm>
          <a:prstGeom prst="rect">
            <a:avLst/>
          </a:prstGeom>
        </p:spPr>
        <p:txBody>
          <a:bodyPr vert="horz" lIns="92957" tIns="46478" rIns="92957" bIns="46478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56551" y="8817904"/>
            <a:ext cx="3026833" cy="464185"/>
          </a:xfrm>
          <a:prstGeom prst="rect">
            <a:avLst/>
          </a:prstGeom>
        </p:spPr>
        <p:txBody>
          <a:bodyPr vert="horz" lIns="92957" tIns="46478" rIns="92957" bIns="46478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499992" y="6388100"/>
            <a:ext cx="3167912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Director’s Review – June 2017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B10549-985F-4707-9EA3-23C0B43085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47664" y="6316165"/>
            <a:ext cx="1872208" cy="4001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Director’s Review – June 2017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Director’s Review – June 2017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Director’s Review – June 2017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Director’s Review – June 2017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Director’s Review – June 2017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/>
              <a:t>HL-LHC AUP Director’s Review – June 2017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0B10549-985F-4707-9EA3-23C0B430853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547664" y="6316165"/>
            <a:ext cx="1872208" cy="40018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98914" y="2758707"/>
            <a:ext cx="7405533" cy="1534388"/>
          </a:xfrm>
        </p:spPr>
        <p:txBody>
          <a:bodyPr/>
          <a:lstStyle/>
          <a:p>
            <a:r>
              <a:rPr lang="en-GB" dirty="0"/>
              <a:t>302.4.04 – Cryo-assemblies Horizontal Test</a:t>
            </a:r>
            <a:br>
              <a:rPr lang="en-GB" dirty="0"/>
            </a:br>
            <a:br>
              <a:rPr lang="en-GB" dirty="0"/>
            </a:br>
            <a:r>
              <a:rPr lang="en-GB" dirty="0"/>
              <a:t>Weekly status report</a:t>
            </a:r>
            <a:endParaRPr lang="en-GB" sz="36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G. Chlachidze, S. Stoynev</a:t>
            </a:r>
          </a:p>
          <a:p>
            <a:r>
              <a:rPr lang="en-GB" dirty="0"/>
              <a:t>Nov. 18</a:t>
            </a:r>
            <a:r>
              <a:rPr lang="en-GB" baseline="30000" dirty="0"/>
              <a:t>th</a:t>
            </a:r>
            <a:r>
              <a:rPr lang="en-GB" dirty="0"/>
              <a:t>, 2024</a:t>
            </a:r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CDC79-3D29-8173-17C8-5D9BCA224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2F9B8-4255-DF79-5689-A6E380337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412776"/>
            <a:ext cx="8291224" cy="4968552"/>
          </a:xfrm>
        </p:spPr>
        <p:txBody>
          <a:bodyPr>
            <a:normAutofit/>
          </a:bodyPr>
          <a:lstStyle/>
          <a:p>
            <a:pPr>
              <a:buClr>
                <a:srgbClr val="FB963C"/>
              </a:buClr>
              <a:defRPr/>
            </a:pPr>
            <a:r>
              <a:rPr lang="en-US" sz="2000" dirty="0">
                <a:ea typeface="Calibri" panose="020F0502020204030204" pitchFamily="34" charset="0"/>
              </a:rPr>
              <a:t>LQXFA/B02 Test Traveler is closed</a:t>
            </a:r>
          </a:p>
          <a:p>
            <a:pPr>
              <a:buClr>
                <a:srgbClr val="FB963C"/>
              </a:buClr>
              <a:defRPr/>
            </a:pPr>
            <a:endParaRPr lang="en-US" sz="1600" dirty="0">
              <a:ea typeface="Calibri" panose="020F0502020204030204" pitchFamily="34" charset="0"/>
            </a:endParaRPr>
          </a:p>
          <a:p>
            <a:pPr>
              <a:buClr>
                <a:srgbClr val="FB963C"/>
              </a:buClr>
              <a:defRPr/>
            </a:pPr>
            <a:r>
              <a:rPr lang="en-US" sz="2000" dirty="0">
                <a:ea typeface="Calibri" panose="020F0502020204030204" pitchFamily="34" charset="0"/>
              </a:rPr>
              <a:t>LQXFA/B02 Test Report – </a:t>
            </a:r>
            <a:r>
              <a:rPr lang="en-US" sz="2000" dirty="0">
                <a:solidFill>
                  <a:srgbClr val="0000FF"/>
                </a:solidFill>
                <a:ea typeface="Calibri" panose="020F0502020204030204" pitchFamily="34" charset="0"/>
              </a:rPr>
              <a:t>in progress, will be ready for the internal review this week</a:t>
            </a:r>
          </a:p>
          <a:p>
            <a:pPr>
              <a:buClr>
                <a:srgbClr val="FB963C"/>
              </a:buClr>
              <a:defRPr/>
            </a:pPr>
            <a:endParaRPr lang="en-US" sz="1600" dirty="0">
              <a:ea typeface="Calibri" panose="020F0502020204030204" pitchFamily="34" charset="0"/>
            </a:endParaRPr>
          </a:p>
          <a:p>
            <a:pPr>
              <a:buClr>
                <a:srgbClr val="FB963C"/>
              </a:buClr>
              <a:defRPr/>
            </a:pPr>
            <a:r>
              <a:rPr lang="en-US" sz="2000" dirty="0">
                <a:latin typeface="Arial"/>
                <a:ea typeface="Calibri" panose="020F0502020204030204" pitchFamily="34" charset="0"/>
              </a:rPr>
              <a:t>LQXFA/B03 test preparations:</a:t>
            </a:r>
          </a:p>
          <a:p>
            <a:pPr lvl="1">
              <a:buClr>
                <a:srgbClr val="FB963C"/>
              </a:buClr>
              <a:defRPr/>
            </a:pPr>
            <a:r>
              <a:rPr lang="en-US" sz="1800" dirty="0">
                <a:solidFill>
                  <a:srgbClr val="0000FF"/>
                </a:solidFill>
                <a:latin typeface="Arial"/>
                <a:ea typeface="Calibri" panose="020F0502020204030204" pitchFamily="34" charset="0"/>
              </a:rPr>
              <a:t>Run plan drafted</a:t>
            </a:r>
          </a:p>
          <a:p>
            <a:pPr lvl="1">
              <a:buClr>
                <a:srgbClr val="FB963C"/>
              </a:buClr>
              <a:defRPr/>
            </a:pPr>
            <a:r>
              <a:rPr lang="en-US" sz="1800" dirty="0">
                <a:solidFill>
                  <a:srgbClr val="0000FF"/>
                </a:solidFill>
                <a:latin typeface="Arial"/>
                <a:ea typeface="Calibri" panose="020F0502020204030204" pitchFamily="34" charset="0"/>
              </a:rPr>
              <a:t>Test checklist drafted</a:t>
            </a:r>
          </a:p>
          <a:p>
            <a:pPr lvl="1">
              <a:buClr>
                <a:srgbClr val="FB963C"/>
              </a:buClr>
              <a:defRPr/>
            </a:pPr>
            <a:r>
              <a:rPr lang="en-US" sz="1800" dirty="0">
                <a:solidFill>
                  <a:srgbClr val="0000FF"/>
                </a:solidFill>
                <a:latin typeface="Arial"/>
                <a:ea typeface="Calibri" panose="020F0502020204030204" pitchFamily="34" charset="0"/>
              </a:rPr>
              <a:t>Checkout forms – work in progress</a:t>
            </a:r>
          </a:p>
          <a:p>
            <a:pPr>
              <a:buClr>
                <a:srgbClr val="FB963C"/>
              </a:buClr>
              <a:defRPr/>
            </a:pPr>
            <a:endParaRPr lang="en-US" sz="1200" dirty="0">
              <a:latin typeface="Arial"/>
              <a:ea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0066AE-0E66-7B34-3583-411FCE528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6510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CDC79-3D29-8173-17C8-5D9BCA224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2F9B8-4255-DF79-5689-A6E380337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412776"/>
            <a:ext cx="8291224" cy="4968552"/>
          </a:xfrm>
        </p:spPr>
        <p:txBody>
          <a:bodyPr>
            <a:normAutofit/>
          </a:bodyPr>
          <a:lstStyle/>
          <a:p>
            <a:pPr>
              <a:buClr>
                <a:srgbClr val="FB963C"/>
              </a:buClr>
              <a:defRPr/>
            </a:pPr>
            <a:r>
              <a:rPr lang="en-US" sz="2000" dirty="0">
                <a:ea typeface="Calibri" panose="020F0502020204030204" pitchFamily="34" charset="0"/>
              </a:rPr>
              <a:t>Short term steps to improve/expedite the controlled cooldown and warmup at Stand 4 </a:t>
            </a:r>
          </a:p>
          <a:p>
            <a:pPr>
              <a:buClr>
                <a:srgbClr val="FB963C"/>
              </a:buClr>
              <a:defRPr/>
            </a:pPr>
            <a:endParaRPr lang="en-US" sz="2200" dirty="0">
              <a:latin typeface="Arial"/>
              <a:ea typeface="Calibri" panose="020F0502020204030204" pitchFamily="34" charset="0"/>
            </a:endParaRPr>
          </a:p>
          <a:p>
            <a:pPr>
              <a:buClr>
                <a:srgbClr val="FB963C"/>
              </a:buClr>
              <a:defRPr/>
            </a:pPr>
            <a:r>
              <a:rPr lang="en-US" sz="2000" dirty="0">
                <a:latin typeface="Arial"/>
                <a:ea typeface="Calibri" panose="020F0502020204030204" pitchFamily="34" charset="0"/>
              </a:rPr>
              <a:t>Complete insulation of the helium lines &amp; relief valves upstream to the HX</a:t>
            </a:r>
          </a:p>
          <a:p>
            <a:pPr lvl="1">
              <a:buClr>
                <a:srgbClr val="FB963C"/>
              </a:buClr>
              <a:defRPr/>
            </a:pPr>
            <a:r>
              <a:rPr lang="en-US" sz="1800" dirty="0">
                <a:solidFill>
                  <a:srgbClr val="0000FF"/>
                </a:solidFill>
                <a:latin typeface="Arial"/>
                <a:ea typeface="Calibri" panose="020F0502020204030204" pitchFamily="34" charset="0"/>
              </a:rPr>
              <a:t>Indoor work in progress </a:t>
            </a:r>
          </a:p>
          <a:p>
            <a:pPr lvl="1">
              <a:buClr>
                <a:srgbClr val="FB963C"/>
              </a:buClr>
              <a:defRPr/>
            </a:pPr>
            <a:r>
              <a:rPr lang="en-US" sz="1800" dirty="0">
                <a:solidFill>
                  <a:srgbClr val="0000FF"/>
                </a:solidFill>
                <a:latin typeface="Arial"/>
                <a:ea typeface="Calibri" panose="020F0502020204030204" pitchFamily="34" charset="0"/>
              </a:rPr>
              <a:t>Waiting equipment for the outdoor work</a:t>
            </a:r>
          </a:p>
          <a:p>
            <a:pPr>
              <a:buClr>
                <a:srgbClr val="FB963C"/>
              </a:buClr>
              <a:defRPr/>
            </a:pPr>
            <a:endParaRPr lang="en-US" sz="2000" dirty="0">
              <a:ea typeface="Calibri" panose="020F0502020204030204" pitchFamily="34" charset="0"/>
            </a:endParaRPr>
          </a:p>
          <a:p>
            <a:pPr>
              <a:buClr>
                <a:srgbClr val="FB963C"/>
              </a:buClr>
              <a:defRPr/>
            </a:pPr>
            <a:r>
              <a:rPr lang="en-US" sz="2000" dirty="0">
                <a:ea typeface="Calibri" panose="020F0502020204030204" pitchFamily="34" charset="0"/>
              </a:rPr>
              <a:t>Update/Improve the controlled cooldown and warmup procedures for cryo-operators – </a:t>
            </a:r>
            <a:r>
              <a:rPr lang="en-US" sz="2000" dirty="0">
                <a:solidFill>
                  <a:srgbClr val="0000FF"/>
                </a:solidFill>
                <a:ea typeface="Calibri" panose="020F0502020204030204" pitchFamily="34" charset="0"/>
              </a:rPr>
              <a:t>Planned for next week</a:t>
            </a:r>
          </a:p>
          <a:p>
            <a:pPr>
              <a:buClr>
                <a:srgbClr val="FB963C"/>
              </a:buClr>
              <a:defRPr/>
            </a:pPr>
            <a:endParaRPr lang="en-US" sz="2000" dirty="0">
              <a:ea typeface="Calibri" panose="020F0502020204030204" pitchFamily="34" charset="0"/>
            </a:endParaRPr>
          </a:p>
          <a:p>
            <a:pPr>
              <a:buClr>
                <a:srgbClr val="FB963C"/>
              </a:buClr>
              <a:defRPr/>
            </a:pPr>
            <a:r>
              <a:rPr lang="en-US" sz="2000" dirty="0">
                <a:ea typeface="Calibri" panose="020F0502020204030204" pitchFamily="34" charset="0"/>
              </a:rPr>
              <a:t>Replace faulty </a:t>
            </a:r>
            <a:r>
              <a:rPr lang="en-US" sz="2000" dirty="0" err="1">
                <a:ea typeface="Calibri" panose="020F0502020204030204" pitchFamily="34" charset="0"/>
              </a:rPr>
              <a:t>GHe</a:t>
            </a:r>
            <a:r>
              <a:rPr lang="en-US" sz="2000" dirty="0">
                <a:ea typeface="Calibri" panose="020F0502020204030204" pitchFamily="34" charset="0"/>
              </a:rPr>
              <a:t> flow-meter – </a:t>
            </a:r>
            <a:r>
              <a:rPr lang="en-US" sz="2000" dirty="0">
                <a:solidFill>
                  <a:srgbClr val="0000FF"/>
                </a:solidFill>
                <a:ea typeface="Calibri" panose="020F0502020204030204" pitchFamily="34" charset="0"/>
              </a:rPr>
              <a:t>Work starts this week</a:t>
            </a:r>
            <a:endParaRPr lang="en-US" sz="2000" dirty="0">
              <a:solidFill>
                <a:srgbClr val="0000FF"/>
              </a:solidFill>
              <a:latin typeface="Arial"/>
              <a:ea typeface="Calibri" panose="020F0502020204030204" pitchFamily="34" charset="0"/>
            </a:endParaRPr>
          </a:p>
          <a:p>
            <a:pPr>
              <a:buClr>
                <a:srgbClr val="FB963C"/>
              </a:buClr>
              <a:defRPr/>
            </a:pPr>
            <a:endParaRPr lang="en-US" sz="1200" dirty="0">
              <a:latin typeface="Arial"/>
              <a:ea typeface="Calibri" panose="020F0502020204030204" pitchFamily="34" charset="0"/>
            </a:endParaRPr>
          </a:p>
          <a:p>
            <a:pPr>
              <a:buClr>
                <a:srgbClr val="FB963C"/>
              </a:buClr>
              <a:defRPr/>
            </a:pPr>
            <a:endParaRPr lang="en-US" sz="1200" dirty="0">
              <a:latin typeface="Arial"/>
              <a:ea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0066AE-0E66-7B34-3583-411FCE528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3617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B2885-ECF1-53F9-9CB3-ECB07CDB9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pic>
        <p:nvPicPr>
          <p:cNvPr id="7" name="Content Placeholder 6" descr="A building with a sign on it&#10;&#10;Description automatically generated with low confidence">
            <a:extLst>
              <a:ext uri="{FF2B5EF4-FFF2-40B4-BE49-F238E27FC236}">
                <a16:creationId xmlns:a16="http://schemas.microsoft.com/office/drawing/2014/main" id="{EFE90BAA-78C1-CB3C-496D-C439C2AA6B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101228" y="1624007"/>
            <a:ext cx="5027158" cy="377036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9540FB-44E4-78AC-F1C9-78CC773A9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9CEAFA-3475-4423-6D54-D1426B104F05}"/>
              </a:ext>
            </a:extLst>
          </p:cNvPr>
          <p:cNvSpPr txBox="1"/>
          <p:nvPr/>
        </p:nvSpPr>
        <p:spPr>
          <a:xfrm>
            <a:off x="6519627" y="1124744"/>
            <a:ext cx="18223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</a:rPr>
              <a:t>Nitrogen vent</a:t>
            </a:r>
          </a:p>
        </p:txBody>
      </p:sp>
      <p:pic>
        <p:nvPicPr>
          <p:cNvPr id="5" name="Picture 4" descr="A picture containing outdoor&#10;&#10;Description automatically generated">
            <a:extLst>
              <a:ext uri="{FF2B5EF4-FFF2-40B4-BE49-F238E27FC236}">
                <a16:creationId xmlns:a16="http://schemas.microsoft.com/office/drawing/2014/main" id="{A94985D1-F3C2-FDD1-FAAD-7FDF3ECD3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061667" y="1624008"/>
            <a:ext cx="5027160" cy="377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211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CDC79-3D29-8173-17C8-5D9BCA224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2F9B8-4255-DF79-5689-A6E380337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980728"/>
            <a:ext cx="8291224" cy="5400600"/>
          </a:xfrm>
        </p:spPr>
        <p:txBody>
          <a:bodyPr>
            <a:normAutofit/>
          </a:bodyPr>
          <a:lstStyle/>
          <a:p>
            <a:pPr>
              <a:buClr>
                <a:srgbClr val="FB963C"/>
              </a:buClr>
              <a:defRPr/>
            </a:pPr>
            <a:r>
              <a:rPr lang="en-US" sz="2000" dirty="0">
                <a:latin typeface="Arial"/>
                <a:ea typeface="Calibri" panose="020F0502020204030204" pitchFamily="34" charset="0"/>
              </a:rPr>
              <a:t>Long term improvements may include replacement of the heat exchanger at Stand 4</a:t>
            </a:r>
          </a:p>
          <a:p>
            <a:pPr lvl="1">
              <a:buClr>
                <a:srgbClr val="FB963C"/>
              </a:buClr>
              <a:defRPr/>
            </a:pPr>
            <a:endParaRPr lang="en-US" sz="1800" dirty="0">
              <a:latin typeface="Arial"/>
              <a:ea typeface="Calibri" panose="020F0502020204030204" pitchFamily="34" charset="0"/>
            </a:endParaRPr>
          </a:p>
          <a:p>
            <a:pPr>
              <a:buClr>
                <a:srgbClr val="FB963C"/>
              </a:buClr>
              <a:defRPr/>
            </a:pPr>
            <a:r>
              <a:rPr lang="en-US" sz="2000" dirty="0">
                <a:latin typeface="Arial"/>
                <a:ea typeface="Calibri" panose="020F0502020204030204" pitchFamily="34" charset="0"/>
              </a:rPr>
              <a:t>Two main goals for the HX replacement: increased reliability of the cold operation and faster cooldown and warmup</a:t>
            </a:r>
          </a:p>
          <a:p>
            <a:pPr>
              <a:buClr>
                <a:srgbClr val="FB963C"/>
              </a:buClr>
              <a:defRPr/>
            </a:pPr>
            <a:endParaRPr lang="en-US" sz="2000" dirty="0">
              <a:latin typeface="Arial"/>
              <a:ea typeface="Calibri" panose="020F0502020204030204" pitchFamily="34" charset="0"/>
            </a:endParaRPr>
          </a:p>
          <a:p>
            <a:pPr>
              <a:buClr>
                <a:srgbClr val="FB963C"/>
              </a:buClr>
              <a:defRPr/>
            </a:pPr>
            <a:r>
              <a:rPr lang="en-US" sz="2000" dirty="0">
                <a:latin typeface="Arial"/>
                <a:ea typeface="Calibri" panose="020F0502020204030204" pitchFamily="34" charset="0"/>
              </a:rPr>
              <a:t>Cost estimate based on the installation experience at CMTF in 2023</a:t>
            </a:r>
          </a:p>
          <a:p>
            <a:pPr marL="0" indent="0">
              <a:buClr>
                <a:srgbClr val="FB963C"/>
              </a:buClr>
              <a:buNone/>
              <a:defRPr/>
            </a:pPr>
            <a:endParaRPr lang="en-US" sz="2000" dirty="0">
              <a:latin typeface="Arial"/>
              <a:ea typeface="Calibri" panose="020F0502020204030204" pitchFamily="34" charset="0"/>
            </a:endParaRPr>
          </a:p>
          <a:p>
            <a:pPr marL="0" indent="0">
              <a:buClr>
                <a:srgbClr val="FB963C"/>
              </a:buClr>
              <a:buNone/>
              <a:defRPr/>
            </a:pPr>
            <a:endParaRPr lang="en-US" sz="2000" dirty="0">
              <a:latin typeface="Arial"/>
              <a:ea typeface="Calibri" panose="020F0502020204030204" pitchFamily="34" charset="0"/>
            </a:endParaRPr>
          </a:p>
          <a:p>
            <a:pPr>
              <a:buClr>
                <a:srgbClr val="FB963C"/>
              </a:buClr>
              <a:defRPr/>
            </a:pPr>
            <a:endParaRPr lang="en-US" sz="1200" dirty="0">
              <a:latin typeface="Arial"/>
              <a:ea typeface="Calibri" panose="020F0502020204030204" pitchFamily="34" charset="0"/>
            </a:endParaRPr>
          </a:p>
          <a:p>
            <a:pPr>
              <a:buClr>
                <a:srgbClr val="FB963C"/>
              </a:buClr>
              <a:defRPr/>
            </a:pPr>
            <a:endParaRPr lang="en-US" sz="1200" dirty="0">
              <a:latin typeface="Arial"/>
              <a:ea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0066AE-0E66-7B34-3583-411FCE528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96656A-8838-33DB-1B83-721D98C11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3553011"/>
            <a:ext cx="6696075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73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CDC79-3D29-8173-17C8-5D9BCA224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HX Replacement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2F9B8-4255-DF79-5689-A6E380337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980728"/>
            <a:ext cx="8291224" cy="5400600"/>
          </a:xfrm>
        </p:spPr>
        <p:txBody>
          <a:bodyPr>
            <a:normAutofit/>
          </a:bodyPr>
          <a:lstStyle/>
          <a:p>
            <a:pPr>
              <a:buClr>
                <a:srgbClr val="FB963C"/>
              </a:buClr>
              <a:defRPr/>
            </a:pPr>
            <a:r>
              <a:rPr lang="en-US" sz="1800" dirty="0">
                <a:latin typeface="Arial"/>
                <a:ea typeface="Calibri" panose="020F0502020204030204" pitchFamily="34" charset="0"/>
              </a:rPr>
              <a:t>Powerful immersion heaters already in use at various test facilities, including in IB1</a:t>
            </a:r>
          </a:p>
          <a:p>
            <a:pPr>
              <a:buClr>
                <a:srgbClr val="FB963C"/>
              </a:buClr>
              <a:defRPr/>
            </a:pPr>
            <a:r>
              <a:rPr lang="en-US" sz="1800" dirty="0">
                <a:latin typeface="Arial"/>
                <a:ea typeface="Calibri" panose="020F0502020204030204" pitchFamily="34" charset="0"/>
              </a:rPr>
              <a:t>Design for 16.5 kW heater is available, rough cost estimate 50-60 k$</a:t>
            </a:r>
          </a:p>
          <a:p>
            <a:pPr>
              <a:buClr>
                <a:srgbClr val="FB963C"/>
              </a:buClr>
              <a:defRPr/>
            </a:pPr>
            <a:r>
              <a:rPr lang="en-US" sz="1800" dirty="0">
                <a:latin typeface="Arial"/>
                <a:ea typeface="Calibri" panose="020F0502020204030204" pitchFamily="34" charset="0"/>
              </a:rPr>
              <a:t>With this improvement we could safely run with </a:t>
            </a:r>
            <a:r>
              <a:rPr lang="en-US" sz="1800" dirty="0" err="1">
                <a:latin typeface="Arial"/>
                <a:ea typeface="Calibri" panose="020F0502020204030204" pitchFamily="34" charset="0"/>
              </a:rPr>
              <a:t>Ghe</a:t>
            </a:r>
            <a:r>
              <a:rPr lang="en-US" sz="1800" dirty="0">
                <a:latin typeface="Arial"/>
                <a:ea typeface="Calibri" panose="020F0502020204030204" pitchFamily="34" charset="0"/>
              </a:rPr>
              <a:t> flow up to 18 g/s</a:t>
            </a:r>
          </a:p>
          <a:p>
            <a:pPr lvl="1">
              <a:buClr>
                <a:srgbClr val="FB963C"/>
              </a:buClr>
              <a:defRPr/>
            </a:pPr>
            <a:r>
              <a:rPr lang="en-US" sz="1800" dirty="0">
                <a:latin typeface="Arial"/>
                <a:ea typeface="Calibri" panose="020F0502020204030204" pitchFamily="34" charset="0"/>
              </a:rPr>
              <a:t>Need to replace the sub-cooler if we want to exceed 20 g/s</a:t>
            </a:r>
          </a:p>
          <a:p>
            <a:pPr marL="0" indent="0">
              <a:buClr>
                <a:srgbClr val="FB963C"/>
              </a:buClr>
              <a:buNone/>
              <a:defRPr/>
            </a:pPr>
            <a:endParaRPr lang="en-US" sz="1800" dirty="0">
              <a:latin typeface="Arial"/>
              <a:ea typeface="Calibri" panose="020F0502020204030204" pitchFamily="34" charset="0"/>
            </a:endParaRPr>
          </a:p>
          <a:p>
            <a:pPr>
              <a:buClr>
                <a:srgbClr val="FB963C"/>
              </a:buClr>
              <a:defRPr/>
            </a:pPr>
            <a:endParaRPr lang="en-US" sz="1200" dirty="0">
              <a:latin typeface="Arial"/>
              <a:ea typeface="Calibri" panose="020F0502020204030204" pitchFamily="34" charset="0"/>
            </a:endParaRPr>
          </a:p>
          <a:p>
            <a:pPr>
              <a:buClr>
                <a:srgbClr val="FB963C"/>
              </a:buClr>
              <a:defRPr/>
            </a:pPr>
            <a:endParaRPr lang="en-US" sz="1200" dirty="0">
              <a:latin typeface="Arial"/>
              <a:ea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0066AE-0E66-7B34-3583-411FCE528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5" name="Picture 4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370A4DE9-90E0-66F1-1EE7-923EDF91F8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763" y="2992419"/>
            <a:ext cx="4182130" cy="31488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0EA8AD-0714-CB1C-BA14-3FBE5E6AD2AC}"/>
              </a:ext>
            </a:extLst>
          </p:cNvPr>
          <p:cNvSpPr txBox="1"/>
          <p:nvPr/>
        </p:nvSpPr>
        <p:spPr>
          <a:xfrm>
            <a:off x="1181958" y="5642962"/>
            <a:ext cx="2553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</a:rPr>
              <a:t>Immersion Heater with </a:t>
            </a:r>
            <a:r>
              <a:rPr lang="en-US" sz="1600" b="1" dirty="0" err="1">
                <a:solidFill>
                  <a:srgbClr val="FFFF00"/>
                </a:solidFill>
              </a:rPr>
              <a:t>Conflat</a:t>
            </a:r>
            <a:r>
              <a:rPr lang="en-US" sz="1600" b="1" dirty="0">
                <a:solidFill>
                  <a:srgbClr val="FFFF00"/>
                </a:solidFill>
              </a:rPr>
              <a:t> Flange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A123220-3E15-622C-136A-8B30281E9C4F}"/>
              </a:ext>
            </a:extLst>
          </p:cNvPr>
          <p:cNvCxnSpPr>
            <a:cxnSpLocks/>
          </p:cNvCxnSpPr>
          <p:nvPr/>
        </p:nvCxnSpPr>
        <p:spPr>
          <a:xfrm flipV="1">
            <a:off x="1835696" y="5373216"/>
            <a:ext cx="0" cy="326440"/>
          </a:xfrm>
          <a:prstGeom prst="straightConnector1">
            <a:avLst/>
          </a:prstGeom>
          <a:ln w="47625">
            <a:solidFill>
              <a:srgbClr val="FFFF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1349270-CF5B-A232-FBF3-97E07B1E26A0}"/>
              </a:ext>
            </a:extLst>
          </p:cNvPr>
          <p:cNvCxnSpPr>
            <a:cxnSpLocks/>
          </p:cNvCxnSpPr>
          <p:nvPr/>
        </p:nvCxnSpPr>
        <p:spPr>
          <a:xfrm flipH="1">
            <a:off x="2705803" y="3068960"/>
            <a:ext cx="130690" cy="837223"/>
          </a:xfrm>
          <a:prstGeom prst="straightConnector1">
            <a:avLst/>
          </a:prstGeom>
          <a:ln w="47625">
            <a:solidFill>
              <a:srgbClr val="FFFF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9350F99-FD64-D45E-CF09-658811917FFE}"/>
              </a:ext>
            </a:extLst>
          </p:cNvPr>
          <p:cNvSpPr txBox="1"/>
          <p:nvPr/>
        </p:nvSpPr>
        <p:spPr>
          <a:xfrm>
            <a:off x="3020968" y="3397108"/>
            <a:ext cx="2553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FF00"/>
                </a:solidFill>
              </a:rPr>
              <a:t>Helium flow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2FB0E91-7EBA-5120-4C6F-A25A367868BD}"/>
              </a:ext>
            </a:extLst>
          </p:cNvPr>
          <p:cNvCxnSpPr>
            <a:cxnSpLocks/>
          </p:cNvCxnSpPr>
          <p:nvPr/>
        </p:nvCxnSpPr>
        <p:spPr>
          <a:xfrm flipV="1">
            <a:off x="2998317" y="5051538"/>
            <a:ext cx="853603" cy="130736"/>
          </a:xfrm>
          <a:prstGeom prst="straightConnector1">
            <a:avLst/>
          </a:prstGeom>
          <a:ln w="47625">
            <a:solidFill>
              <a:srgbClr val="FFFF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Content Placeholder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7A35DDF-2014-DE3A-3D7D-069205BD0A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666" y="2992418"/>
            <a:ext cx="2370935" cy="314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8476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8EF391-2BAD-45F4-B22E-736040720C99}">
  <ds:schemaRefs>
    <ds:schemaRef ds:uri="http://schemas.microsoft.com/office/2006/documentManagement/types"/>
    <ds:schemaRef ds:uri="http://schemas.microsoft.com/office/2006/metadata/properties"/>
    <ds:schemaRef ds:uri="8946e33d-fd2f-4ae4-8ee9-d90c129cdf9e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60396</TotalTime>
  <Words>254</Words>
  <Application>Microsoft Office PowerPoint</Application>
  <PresentationFormat>On-screen Show (4:3)</PresentationFormat>
  <Paragraphs>46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Wingdings</vt:lpstr>
      <vt:lpstr>Thème Office</vt:lpstr>
      <vt:lpstr>302.4.04 – Cryo-assemblies Horizontal Test  Weekly status report</vt:lpstr>
      <vt:lpstr>Next Steps</vt:lpstr>
      <vt:lpstr>Next Steps</vt:lpstr>
      <vt:lpstr>Next Steps</vt:lpstr>
      <vt:lpstr>Next Steps</vt:lpstr>
      <vt:lpstr>HX Replacement  </vt:lpstr>
    </vt:vector>
  </TitlesOfParts>
  <Company>APO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HiLumi-Pres-Template-4-3-LARP</dc:title>
  <dc:creator>André-Pierre OLIVIER</dc:creator>
  <cp:lastModifiedBy>Guram Chlachidze</cp:lastModifiedBy>
  <cp:revision>3461</cp:revision>
  <cp:lastPrinted>2023-02-13T15:02:26Z</cp:lastPrinted>
  <dcterms:created xsi:type="dcterms:W3CDTF">2016-03-23T12:58:39Z</dcterms:created>
  <dcterms:modified xsi:type="dcterms:W3CDTF">2024-11-18T15:31:46Z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