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7"/>
  </p:notesMasterIdLst>
  <p:handoutMasterIdLst>
    <p:handoutMasterId r:id="rId28"/>
  </p:handoutMasterIdLst>
  <p:sldIdLst>
    <p:sldId id="263" r:id="rId6"/>
    <p:sldId id="1857" r:id="rId7"/>
    <p:sldId id="1759" r:id="rId8"/>
    <p:sldId id="2147196876" r:id="rId9"/>
    <p:sldId id="2147196877" r:id="rId10"/>
    <p:sldId id="2147196883" r:id="rId11"/>
    <p:sldId id="2210" r:id="rId12"/>
    <p:sldId id="2147196884" r:id="rId13"/>
    <p:sldId id="2147196887" r:id="rId14"/>
    <p:sldId id="257" r:id="rId15"/>
    <p:sldId id="2147196889" r:id="rId16"/>
    <p:sldId id="2147196888" r:id="rId17"/>
    <p:sldId id="2147196891" r:id="rId18"/>
    <p:sldId id="2147196892" r:id="rId19"/>
    <p:sldId id="2147196893" r:id="rId20"/>
    <p:sldId id="2147196897" r:id="rId21"/>
    <p:sldId id="2147196885" r:id="rId22"/>
    <p:sldId id="2147196894" r:id="rId23"/>
    <p:sldId id="2147196896" r:id="rId24"/>
    <p:sldId id="2147196895" r:id="rId25"/>
    <p:sldId id="2147196898" r:id="rId26"/>
  </p:sldIdLst>
  <p:sldSz cx="9144000" cy="6858000" type="screen4x3"/>
  <p:notesSz cx="6985000" cy="92837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 H Carcagno" initials="RH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B9"/>
    <a:srgbClr val="FFE699"/>
    <a:srgbClr val="009900"/>
    <a:srgbClr val="F1FEE2"/>
    <a:srgbClr val="FFCC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4" autoAdjust="0"/>
    <p:restoredTop sz="96407" autoAdjust="0"/>
  </p:normalViewPr>
  <p:slideViewPr>
    <p:cSldViewPr snapToObjects="1" showGuides="1">
      <p:cViewPr varScale="1">
        <p:scale>
          <a:sx n="114" d="100"/>
          <a:sy n="114" d="100"/>
        </p:scale>
        <p:origin x="1016" y="176"/>
      </p:cViewPr>
      <p:guideLst>
        <p:guide orient="horz" pos="4080"/>
        <p:guide pos="2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dirty="0"/>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B3F5CDDF-3246-6843-A314-FDDEB3F3DF8E}" type="datetimeFigureOut">
              <a:rPr lang="fr-FR" smtClean="0"/>
              <a:pPr/>
              <a:t>19/11/2024</a:t>
            </a:fld>
            <a:endParaRPr lang="fr-FR" dirty="0"/>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dirty="0"/>
          </a:p>
        </p:txBody>
      </p:sp>
      <p:sp>
        <p:nvSpPr>
          <p:cNvPr id="3" name="Espace réservé de la date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81D8F6D-3354-BF4D-834B-467E3215D30A}" type="datetimeFigureOut">
              <a:rPr lang="fr-FR" smtClean="0"/>
              <a:pPr/>
              <a:t>19/11/2024</a:t>
            </a:fld>
            <a:endParaRPr lang="fr-FR" dirty="0"/>
          </a:p>
        </p:txBody>
      </p:sp>
      <p:sp>
        <p:nvSpPr>
          <p:cNvPr id="4" name="Espace réservé de l'image des diapositives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fr-FR" dirty="0"/>
          </a:p>
        </p:txBody>
      </p:sp>
      <p:sp>
        <p:nvSpPr>
          <p:cNvPr id="5" name="Espace réservé des commentaires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57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dirty="0"/>
              <a:t>PMG Meeting 4/16/2024</a:t>
            </a:r>
            <a:endParaRPr lang="en-GB" noProof="0" dirty="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592"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16577" y="6356350"/>
            <a:ext cx="6627000" cy="360000"/>
          </a:xfrm>
        </p:spPr>
        <p:txBody>
          <a:bodyPr/>
          <a:lstStyle/>
          <a:p>
            <a:r>
              <a:rPr lang="en-US" noProof="0" dirty="0"/>
              <a:t>PMG Meeting 4/16/2024</a:t>
            </a:r>
            <a:endParaRPr lang="en-GB" noProof="0" dirty="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dirty="0"/>
              <a:t>PMG Meeting 4/16/2024</a:t>
            </a:r>
            <a:endParaRPr lang="en-GB" noProof="0" dirty="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dirty="0"/>
              <a:t>PMG Meeting 4/16/2024</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dirty="0"/>
              <a:t>PMG Meeting 4/16/2024</a:t>
            </a:r>
            <a:endParaRPr lang="en-GB" noProof="0" dirty="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dirty="0"/>
              <a:t>PMG Meeting 4/16/2024</a:t>
            </a:r>
            <a:endParaRPr lang="en-GB" noProof="0" dirty="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a:t>Thank you message....</a:t>
            </a:r>
          </a:p>
        </p:txBody>
      </p:sp>
      <p:sp>
        <p:nvSpPr>
          <p:cNvPr id="4" name="Espace réservé du pied de page 3"/>
          <p:cNvSpPr>
            <a:spLocks noGrp="1"/>
          </p:cNvSpPr>
          <p:nvPr>
            <p:ph type="ftr" sz="quarter" idx="11"/>
          </p:nvPr>
        </p:nvSpPr>
        <p:spPr>
          <a:xfrm>
            <a:off x="1351800" y="6356350"/>
            <a:ext cx="6440400" cy="360000"/>
          </a:xfrm>
        </p:spPr>
        <p:txBody>
          <a:bodyPr/>
          <a:lstStyle/>
          <a:p>
            <a:r>
              <a:rPr lang="en-US" noProof="0" dirty="0"/>
              <a:t>PMG Meeting 4/16/2024</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dirty="0"/>
              <a:t>PMG Meeting 4/16/2024</a:t>
            </a:r>
            <a:endParaRPr lang="en-GB" noProof="0"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ms.cern.ch/document/3172667/0.2" TargetMode="External"/><Relationship Id="rId2" Type="http://schemas.openxmlformats.org/officeDocument/2006/relationships/hyperlink" Target="https://edms.cern.ch/document/3190827/1"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dms.cern.ch/document/3181073/0.7" TargetMode="External"/><Relationship Id="rId4" Type="http://schemas.openxmlformats.org/officeDocument/2006/relationships/hyperlink" Target="https://edms.cern.ch/document/318997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3105253"/>
            <a:ext cx="7200000" cy="825624"/>
          </a:xfrm>
        </p:spPr>
        <p:txBody>
          <a:bodyPr/>
          <a:lstStyle/>
          <a:p>
            <a:r>
              <a:rPr lang="en-GB" dirty="0"/>
              <a:t>HL-LHC Accelerator Upgrade Project </a:t>
            </a:r>
            <a:br>
              <a:rPr lang="en-GB" dirty="0"/>
            </a:br>
            <a:r>
              <a:rPr lang="en-GB" dirty="0"/>
              <a:t>PMG #65</a:t>
            </a:r>
          </a:p>
        </p:txBody>
      </p:sp>
      <p:sp>
        <p:nvSpPr>
          <p:cNvPr id="3" name="Sous-titre 2"/>
          <p:cNvSpPr>
            <a:spLocks noGrp="1"/>
          </p:cNvSpPr>
          <p:nvPr>
            <p:ph type="subTitle" idx="1"/>
          </p:nvPr>
        </p:nvSpPr>
        <p:spPr>
          <a:xfrm>
            <a:off x="1371600" y="4607902"/>
            <a:ext cx="6480000" cy="1341378"/>
          </a:xfrm>
        </p:spPr>
        <p:txBody>
          <a:bodyPr>
            <a:normAutofit/>
          </a:bodyPr>
          <a:lstStyle/>
          <a:p>
            <a:r>
              <a:rPr lang="en-GB" dirty="0"/>
              <a:t>Giorgio Apollinari/Gianluca </a:t>
            </a:r>
            <a:r>
              <a:rPr lang="en-GB" dirty="0" err="1"/>
              <a:t>Sabbi</a:t>
            </a:r>
            <a:r>
              <a:rPr lang="en-GB" dirty="0"/>
              <a:t>/Vito Lombardo</a:t>
            </a:r>
          </a:p>
          <a:p>
            <a:r>
              <a:rPr lang="en-GB" dirty="0"/>
              <a:t>Project &amp; Deputy Project Managers</a:t>
            </a:r>
          </a:p>
          <a:p>
            <a:endParaRPr lang="en-GB" dirty="0"/>
          </a:p>
        </p:txBody>
      </p:sp>
      <p:sp>
        <p:nvSpPr>
          <p:cNvPr id="4" name="Espace réservé du texte 3"/>
          <p:cNvSpPr>
            <a:spLocks noGrp="1"/>
          </p:cNvSpPr>
          <p:nvPr>
            <p:ph type="body" sz="quarter" idx="14"/>
          </p:nvPr>
        </p:nvSpPr>
        <p:spPr>
          <a:xfrm>
            <a:off x="1371600" y="6176094"/>
            <a:ext cx="6480000" cy="349250"/>
          </a:xfrm>
        </p:spPr>
        <p:txBody>
          <a:bodyPr>
            <a:normAutofit/>
          </a:bodyPr>
          <a:lstStyle/>
          <a:p>
            <a:r>
              <a:rPr lang="en-US" dirty="0"/>
              <a:t>PMG – Nov 19</a:t>
            </a:r>
            <a:r>
              <a:rPr lang="en-US" baseline="30000" dirty="0"/>
              <a:t>th</a:t>
            </a:r>
            <a:r>
              <a:rPr lang="en-US" dirty="0"/>
              <a:t>, 2024</a:t>
            </a:r>
            <a:endParaRPr lang="en-GB" dirty="0"/>
          </a:p>
        </p:txBody>
      </p:sp>
      <p:sp>
        <p:nvSpPr>
          <p:cNvPr id="6" name="Rectangle 5"/>
          <p:cNvSpPr/>
          <p:nvPr/>
        </p:nvSpPr>
        <p:spPr>
          <a:xfrm>
            <a:off x="395536" y="6021288"/>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F3DCC12-C44B-D9E1-3569-E836220FA396}"/>
              </a:ext>
            </a:extLst>
          </p:cNvPr>
          <p:cNvSpPr txBox="1"/>
          <p:nvPr/>
        </p:nvSpPr>
        <p:spPr>
          <a:xfrm>
            <a:off x="467458" y="3012612"/>
            <a:ext cx="793807" cy="300082"/>
          </a:xfrm>
          <a:prstGeom prst="rect">
            <a:avLst/>
          </a:prstGeom>
          <a:noFill/>
        </p:spPr>
        <p:txBody>
          <a:bodyPr wrap="none" rtlCol="0">
            <a:spAutoFit/>
          </a:bodyPr>
          <a:lstStyle/>
          <a:p>
            <a:r>
              <a:rPr lang="en-US" sz="1350" dirty="0">
                <a:highlight>
                  <a:srgbClr val="FFFF00"/>
                </a:highlight>
              </a:rPr>
              <a:t>CL 75%</a:t>
            </a:r>
          </a:p>
        </p:txBody>
      </p:sp>
      <p:sp>
        <p:nvSpPr>
          <p:cNvPr id="12" name="TextBox 11">
            <a:extLst>
              <a:ext uri="{FF2B5EF4-FFF2-40B4-BE49-F238E27FC236}">
                <a16:creationId xmlns:a16="http://schemas.microsoft.com/office/drawing/2014/main" id="{4F3EB574-FDD4-1AD8-7BDF-4328DAA0C693}"/>
              </a:ext>
            </a:extLst>
          </p:cNvPr>
          <p:cNvSpPr txBox="1"/>
          <p:nvPr/>
        </p:nvSpPr>
        <p:spPr>
          <a:xfrm>
            <a:off x="1658169" y="3039513"/>
            <a:ext cx="793807" cy="300082"/>
          </a:xfrm>
          <a:prstGeom prst="rect">
            <a:avLst/>
          </a:prstGeom>
          <a:noFill/>
        </p:spPr>
        <p:txBody>
          <a:bodyPr wrap="none" rtlCol="0">
            <a:spAutoFit/>
          </a:bodyPr>
          <a:lstStyle/>
          <a:p>
            <a:r>
              <a:rPr lang="en-US" sz="1350" dirty="0">
                <a:highlight>
                  <a:srgbClr val="00FF00"/>
                </a:highlight>
              </a:rPr>
              <a:t>CL 89%</a:t>
            </a:r>
          </a:p>
        </p:txBody>
      </p:sp>
      <p:sp>
        <p:nvSpPr>
          <p:cNvPr id="2" name="Title 1">
            <a:extLst>
              <a:ext uri="{FF2B5EF4-FFF2-40B4-BE49-F238E27FC236}">
                <a16:creationId xmlns:a16="http://schemas.microsoft.com/office/drawing/2014/main" id="{085173B5-824D-5D8B-6EC5-62729390B031}"/>
              </a:ext>
            </a:extLst>
          </p:cNvPr>
          <p:cNvSpPr txBox="1">
            <a:spLocks/>
          </p:cNvSpPr>
          <p:nvPr/>
        </p:nvSpPr>
        <p:spPr>
          <a:xfrm>
            <a:off x="612000" y="44624"/>
            <a:ext cx="8280480" cy="792088"/>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i="1" dirty="0"/>
              <a:t>(Preliminary)</a:t>
            </a:r>
            <a:r>
              <a:rPr lang="en-US" dirty="0"/>
              <a:t> Results of Oct. ‘24 Working Schedule (1TC) and </a:t>
            </a:r>
            <a:r>
              <a:rPr lang="en-US" i="1" dirty="0"/>
              <a:t>What-If</a:t>
            </a:r>
            <a:r>
              <a:rPr lang="en-US" dirty="0"/>
              <a:t> (CERN tests of 4-5-7)</a:t>
            </a:r>
          </a:p>
        </p:txBody>
      </p:sp>
      <p:sp>
        <p:nvSpPr>
          <p:cNvPr id="5" name="TextBox 4">
            <a:extLst>
              <a:ext uri="{FF2B5EF4-FFF2-40B4-BE49-F238E27FC236}">
                <a16:creationId xmlns:a16="http://schemas.microsoft.com/office/drawing/2014/main" id="{3BC97E3B-3159-38EC-37D3-A896ACCEC50B}"/>
              </a:ext>
            </a:extLst>
          </p:cNvPr>
          <p:cNvSpPr txBox="1"/>
          <p:nvPr/>
        </p:nvSpPr>
        <p:spPr>
          <a:xfrm>
            <a:off x="607331" y="1881738"/>
            <a:ext cx="1503839" cy="646331"/>
          </a:xfrm>
          <a:prstGeom prst="rect">
            <a:avLst/>
          </a:prstGeom>
          <a:noFill/>
        </p:spPr>
        <p:txBody>
          <a:bodyPr wrap="square" rtlCol="0">
            <a:spAutoFit/>
          </a:bodyPr>
          <a:lstStyle/>
          <a:p>
            <a:pPr algn="ctr"/>
            <a:r>
              <a:rPr lang="en-US" sz="1200" dirty="0"/>
              <a:t>1TC BCR</a:t>
            </a:r>
          </a:p>
          <a:p>
            <a:pPr algn="ctr"/>
            <a:r>
              <a:rPr lang="en-US" sz="1200" dirty="0"/>
              <a:t>All remaining CAs tested at FNAL</a:t>
            </a:r>
          </a:p>
        </p:txBody>
      </p:sp>
      <p:cxnSp>
        <p:nvCxnSpPr>
          <p:cNvPr id="8" name="Straight Arrow Connector 7">
            <a:extLst>
              <a:ext uri="{FF2B5EF4-FFF2-40B4-BE49-F238E27FC236}">
                <a16:creationId xmlns:a16="http://schemas.microsoft.com/office/drawing/2014/main" id="{E542A55D-0919-ACB9-22F7-ACE31D1EE34C}"/>
              </a:ext>
            </a:extLst>
          </p:cNvPr>
          <p:cNvCxnSpPr>
            <a:cxnSpLocks/>
            <a:stCxn id="5" idx="2"/>
            <a:endCxn id="11" idx="0"/>
          </p:cNvCxnSpPr>
          <p:nvPr/>
        </p:nvCxnSpPr>
        <p:spPr>
          <a:xfrm flipH="1">
            <a:off x="864362" y="2528069"/>
            <a:ext cx="494889" cy="484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CCBB9-C02F-D1BD-E4BE-DB2CB99C092B}"/>
              </a:ext>
            </a:extLst>
          </p:cNvPr>
          <p:cNvSpPr txBox="1"/>
          <p:nvPr/>
        </p:nvSpPr>
        <p:spPr>
          <a:xfrm>
            <a:off x="2123728" y="1772816"/>
            <a:ext cx="1296144" cy="646331"/>
          </a:xfrm>
          <a:prstGeom prst="rect">
            <a:avLst/>
          </a:prstGeom>
          <a:noFill/>
        </p:spPr>
        <p:txBody>
          <a:bodyPr wrap="square" rtlCol="0">
            <a:spAutoFit/>
          </a:bodyPr>
          <a:lstStyle/>
          <a:p>
            <a:pPr algn="ctr"/>
            <a:r>
              <a:rPr lang="en-US" sz="1200" dirty="0"/>
              <a:t>CAs 4-5-7 tested </a:t>
            </a:r>
          </a:p>
          <a:p>
            <a:pPr algn="ctr"/>
            <a:r>
              <a:rPr lang="en-US" sz="1200" dirty="0"/>
              <a:t>at CERN</a:t>
            </a:r>
          </a:p>
        </p:txBody>
      </p:sp>
      <p:cxnSp>
        <p:nvCxnSpPr>
          <p:cNvPr id="16" name="Straight Arrow Connector 15">
            <a:extLst>
              <a:ext uri="{FF2B5EF4-FFF2-40B4-BE49-F238E27FC236}">
                <a16:creationId xmlns:a16="http://schemas.microsoft.com/office/drawing/2014/main" id="{531902F6-D67C-8404-FA0C-C242AA1E5236}"/>
              </a:ext>
            </a:extLst>
          </p:cNvPr>
          <p:cNvCxnSpPr>
            <a:cxnSpLocks/>
            <a:endCxn id="12" idx="0"/>
          </p:cNvCxnSpPr>
          <p:nvPr/>
        </p:nvCxnSpPr>
        <p:spPr>
          <a:xfrm flipH="1">
            <a:off x="2055073" y="2399790"/>
            <a:ext cx="699346" cy="6397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480AC498-ED82-2A7F-2416-33D4E3BB38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21" name="Slide Number Placeholder 4">
            <a:extLst>
              <a:ext uri="{FF2B5EF4-FFF2-40B4-BE49-F238E27FC236}">
                <a16:creationId xmlns:a16="http://schemas.microsoft.com/office/drawing/2014/main" id="{D9223C56-0CDB-7885-C4AE-27AE5EE4E2D4}"/>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solidFill>
                  <a:schemeClr val="bg1"/>
                </a:solidFill>
              </a:rPr>
              <a:pPr/>
              <a:t>10</a:t>
            </a:fld>
            <a:endParaRPr lang="fr-FR" dirty="0">
              <a:solidFill>
                <a:schemeClr val="bg1"/>
              </a:solidFill>
            </a:endParaRPr>
          </a:p>
        </p:txBody>
      </p:sp>
      <p:sp>
        <p:nvSpPr>
          <p:cNvPr id="22" name="Footer Placeholder 1">
            <a:extLst>
              <a:ext uri="{FF2B5EF4-FFF2-40B4-BE49-F238E27FC236}">
                <a16:creationId xmlns:a16="http://schemas.microsoft.com/office/drawing/2014/main" id="{8829FFDF-97C3-AD25-E400-90252776CB2F}"/>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pic>
        <p:nvPicPr>
          <p:cNvPr id="13" name="Picture 12">
            <a:extLst>
              <a:ext uri="{FF2B5EF4-FFF2-40B4-BE49-F238E27FC236}">
                <a16:creationId xmlns:a16="http://schemas.microsoft.com/office/drawing/2014/main" id="{F990C25E-B5AA-DD02-5B84-4323C905E613}"/>
              </a:ext>
            </a:extLst>
          </p:cNvPr>
          <p:cNvPicPr>
            <a:picLocks noChangeAspect="1"/>
          </p:cNvPicPr>
          <p:nvPr/>
        </p:nvPicPr>
        <p:blipFill>
          <a:blip r:embed="rId3"/>
          <a:stretch>
            <a:fillRect/>
          </a:stretch>
        </p:blipFill>
        <p:spPr>
          <a:xfrm>
            <a:off x="158180" y="3449975"/>
            <a:ext cx="3932314" cy="2290441"/>
          </a:xfrm>
          <a:prstGeom prst="rect">
            <a:avLst/>
          </a:prstGeom>
        </p:spPr>
      </p:pic>
      <p:pic>
        <p:nvPicPr>
          <p:cNvPr id="27" name="Picture 26">
            <a:extLst>
              <a:ext uri="{FF2B5EF4-FFF2-40B4-BE49-F238E27FC236}">
                <a16:creationId xmlns:a16="http://schemas.microsoft.com/office/drawing/2014/main" id="{E365B250-512B-D115-6F2F-D731AAD9FCEA}"/>
              </a:ext>
            </a:extLst>
          </p:cNvPr>
          <p:cNvPicPr>
            <a:picLocks noChangeAspect="1"/>
          </p:cNvPicPr>
          <p:nvPr/>
        </p:nvPicPr>
        <p:blipFill>
          <a:blip r:embed="rId4"/>
          <a:stretch>
            <a:fillRect/>
          </a:stretch>
        </p:blipFill>
        <p:spPr>
          <a:xfrm>
            <a:off x="4217764" y="936865"/>
            <a:ext cx="4670391" cy="2659665"/>
          </a:xfrm>
          <a:prstGeom prst="rect">
            <a:avLst/>
          </a:prstGeom>
        </p:spPr>
      </p:pic>
      <p:pic>
        <p:nvPicPr>
          <p:cNvPr id="29" name="Picture 28">
            <a:extLst>
              <a:ext uri="{FF2B5EF4-FFF2-40B4-BE49-F238E27FC236}">
                <a16:creationId xmlns:a16="http://schemas.microsoft.com/office/drawing/2014/main" id="{A381674C-97EB-C33B-77AC-DD186836EA4A}"/>
              </a:ext>
            </a:extLst>
          </p:cNvPr>
          <p:cNvPicPr>
            <a:picLocks noChangeAspect="1"/>
          </p:cNvPicPr>
          <p:nvPr/>
        </p:nvPicPr>
        <p:blipFill>
          <a:blip r:embed="rId5"/>
          <a:stretch>
            <a:fillRect/>
          </a:stretch>
        </p:blipFill>
        <p:spPr>
          <a:xfrm>
            <a:off x="4217764" y="3692797"/>
            <a:ext cx="4768056" cy="2731751"/>
          </a:xfrm>
          <a:prstGeom prst="rect">
            <a:avLst/>
          </a:prstGeom>
        </p:spPr>
      </p:pic>
      <p:sp>
        <p:nvSpPr>
          <p:cNvPr id="34" name="TextBox 33">
            <a:extLst>
              <a:ext uri="{FF2B5EF4-FFF2-40B4-BE49-F238E27FC236}">
                <a16:creationId xmlns:a16="http://schemas.microsoft.com/office/drawing/2014/main" id="{A6FE3D3D-50D1-1B60-57F3-29412D339D39}"/>
              </a:ext>
            </a:extLst>
          </p:cNvPr>
          <p:cNvSpPr txBox="1"/>
          <p:nvPr/>
        </p:nvSpPr>
        <p:spPr>
          <a:xfrm>
            <a:off x="7452320" y="4062423"/>
            <a:ext cx="793807" cy="300082"/>
          </a:xfrm>
          <a:prstGeom prst="rect">
            <a:avLst/>
          </a:prstGeom>
          <a:noFill/>
        </p:spPr>
        <p:txBody>
          <a:bodyPr wrap="none" rtlCol="0">
            <a:spAutoFit/>
          </a:bodyPr>
          <a:lstStyle/>
          <a:p>
            <a:r>
              <a:rPr lang="en-US" sz="1350" dirty="0">
                <a:highlight>
                  <a:srgbClr val="00FF00"/>
                </a:highlight>
              </a:rPr>
              <a:t>CL 89%</a:t>
            </a:r>
          </a:p>
        </p:txBody>
      </p:sp>
      <p:sp>
        <p:nvSpPr>
          <p:cNvPr id="35" name="TextBox 34">
            <a:extLst>
              <a:ext uri="{FF2B5EF4-FFF2-40B4-BE49-F238E27FC236}">
                <a16:creationId xmlns:a16="http://schemas.microsoft.com/office/drawing/2014/main" id="{85F3607D-EBBA-BC0A-BD80-78A51D34F677}"/>
              </a:ext>
            </a:extLst>
          </p:cNvPr>
          <p:cNvSpPr txBox="1"/>
          <p:nvPr/>
        </p:nvSpPr>
        <p:spPr>
          <a:xfrm>
            <a:off x="5508104" y="1731697"/>
            <a:ext cx="793807" cy="300082"/>
          </a:xfrm>
          <a:prstGeom prst="rect">
            <a:avLst/>
          </a:prstGeom>
          <a:noFill/>
        </p:spPr>
        <p:txBody>
          <a:bodyPr wrap="none" rtlCol="0">
            <a:spAutoFit/>
          </a:bodyPr>
          <a:lstStyle/>
          <a:p>
            <a:r>
              <a:rPr lang="en-US" sz="1350" dirty="0">
                <a:highlight>
                  <a:srgbClr val="FFFF00"/>
                </a:highlight>
              </a:rPr>
              <a:t>CL 75%</a:t>
            </a:r>
          </a:p>
        </p:txBody>
      </p:sp>
    </p:spTree>
    <p:extLst>
      <p:ext uri="{BB962C8B-B14F-4D97-AF65-F5344CB8AC3E}">
        <p14:creationId xmlns:p14="http://schemas.microsoft.com/office/powerpoint/2010/main" val="292922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78BD-46FD-9F9E-F56D-EC334863A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2AB05-E4E0-3F29-5C32-F7CBFF851912}"/>
              </a:ext>
            </a:extLst>
          </p:cNvPr>
          <p:cNvSpPr>
            <a:spLocks noGrp="1"/>
          </p:cNvSpPr>
          <p:nvPr>
            <p:ph type="title"/>
          </p:nvPr>
        </p:nvSpPr>
        <p:spPr>
          <a:xfrm>
            <a:off x="683568" y="-27384"/>
            <a:ext cx="7920000" cy="720000"/>
          </a:xfrm>
        </p:spPr>
        <p:txBody>
          <a:bodyPr/>
          <a:lstStyle/>
          <a:p>
            <a:r>
              <a:rPr lang="en-US" dirty="0"/>
              <a:t>Additional Coils</a:t>
            </a:r>
          </a:p>
        </p:txBody>
      </p:sp>
      <p:sp>
        <p:nvSpPr>
          <p:cNvPr id="3" name="Content Placeholder 2">
            <a:extLst>
              <a:ext uri="{FF2B5EF4-FFF2-40B4-BE49-F238E27FC236}">
                <a16:creationId xmlns:a16="http://schemas.microsoft.com/office/drawing/2014/main" id="{E1F74802-48DF-0CCE-A9A8-13F5F8A6F667}"/>
              </a:ext>
            </a:extLst>
          </p:cNvPr>
          <p:cNvSpPr>
            <a:spLocks noGrp="1"/>
          </p:cNvSpPr>
          <p:nvPr>
            <p:ph idx="1"/>
          </p:nvPr>
        </p:nvSpPr>
        <p:spPr>
          <a:xfrm>
            <a:off x="539552" y="615082"/>
            <a:ext cx="8460982" cy="1888986"/>
          </a:xfrm>
        </p:spPr>
        <p:txBody>
          <a:bodyPr>
            <a:normAutofit fontScale="85000" lnSpcReduction="20000"/>
          </a:bodyPr>
          <a:lstStyle/>
          <a:p>
            <a:r>
              <a:rPr lang="en-US" dirty="0"/>
              <a:t>CERN insisted to mention, in the AUP C&amp;S presentation, that CERN could help AUP with “</a:t>
            </a:r>
            <a:r>
              <a:rPr lang="en-US" sz="2800" i="1" dirty="0"/>
              <a:t>Imminent agreement on production of 5 MQXFA coils that can potentially be used as “Parts Exchange” items</a:t>
            </a:r>
            <a:r>
              <a:rPr lang="en-US" sz="2800" dirty="0"/>
              <a:t>”</a:t>
            </a:r>
          </a:p>
          <a:p>
            <a:r>
              <a:rPr lang="en-US" sz="2800" dirty="0"/>
              <a:t>On the other hand, they were surprised when told that the value of an AUP coil would be ~560k$. </a:t>
            </a:r>
          </a:p>
        </p:txBody>
      </p:sp>
      <p:sp>
        <p:nvSpPr>
          <p:cNvPr id="5" name="Slide Number Placeholder 4">
            <a:extLst>
              <a:ext uri="{FF2B5EF4-FFF2-40B4-BE49-F238E27FC236}">
                <a16:creationId xmlns:a16="http://schemas.microsoft.com/office/drawing/2014/main" id="{5BD5D3C9-A6C6-2E1E-ABBD-2F31E68157D7}"/>
              </a:ext>
            </a:extLst>
          </p:cNvPr>
          <p:cNvSpPr>
            <a:spLocks noGrp="1"/>
          </p:cNvSpPr>
          <p:nvPr>
            <p:ph type="sldNum" sz="quarter" idx="12"/>
          </p:nvPr>
        </p:nvSpPr>
        <p:spPr/>
        <p:txBody>
          <a:bodyPr/>
          <a:lstStyle/>
          <a:p>
            <a:fld id="{BFDCA1C4-9514-7B4F-976F-D92F7E296653}" type="slidenum">
              <a:rPr lang="fr-FR" smtClean="0">
                <a:solidFill>
                  <a:schemeClr val="bg1"/>
                </a:solidFill>
              </a:rPr>
              <a:pPr/>
              <a:t>11</a:t>
            </a:fld>
            <a:endParaRPr lang="fr-FR">
              <a:solidFill>
                <a:schemeClr val="bg1"/>
              </a:solidFill>
            </a:endParaRPr>
          </a:p>
        </p:txBody>
      </p:sp>
      <p:pic>
        <p:nvPicPr>
          <p:cNvPr id="6" name="Picture 5">
            <a:extLst>
              <a:ext uri="{FF2B5EF4-FFF2-40B4-BE49-F238E27FC236}">
                <a16:creationId xmlns:a16="http://schemas.microsoft.com/office/drawing/2014/main" id="{DF71677A-75EC-9D73-E8B0-A6A0781D74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graphicFrame>
        <p:nvGraphicFramePr>
          <p:cNvPr id="4" name="Table 3">
            <a:extLst>
              <a:ext uri="{FF2B5EF4-FFF2-40B4-BE49-F238E27FC236}">
                <a16:creationId xmlns:a16="http://schemas.microsoft.com/office/drawing/2014/main" id="{AFEF70DD-C5E0-DC1D-BE1E-42F96B7EC6FF}"/>
              </a:ext>
            </a:extLst>
          </p:cNvPr>
          <p:cNvGraphicFramePr>
            <a:graphicFrameLocks noGrp="1"/>
          </p:cNvGraphicFramePr>
          <p:nvPr>
            <p:extLst>
              <p:ext uri="{D42A27DB-BD31-4B8C-83A1-F6EECF244321}">
                <p14:modId xmlns:p14="http://schemas.microsoft.com/office/powerpoint/2010/main" val="2933258409"/>
              </p:ext>
            </p:extLst>
          </p:nvPr>
        </p:nvGraphicFramePr>
        <p:xfrm>
          <a:off x="251521" y="2504067"/>
          <a:ext cx="6624738" cy="2763520"/>
        </p:xfrm>
        <a:graphic>
          <a:graphicData uri="http://schemas.openxmlformats.org/drawingml/2006/table">
            <a:tbl>
              <a:tblPr firstRow="1" bandRow="1">
                <a:tableStyleId>{5C22544A-7EE6-4342-B048-85BDC9FD1C3A}</a:tableStyleId>
              </a:tblPr>
              <a:tblGrid>
                <a:gridCol w="1603884">
                  <a:extLst>
                    <a:ext uri="{9D8B030D-6E8A-4147-A177-3AD203B41FA5}">
                      <a16:colId xmlns:a16="http://schemas.microsoft.com/office/drawing/2014/main" val="146597211"/>
                    </a:ext>
                  </a:extLst>
                </a:gridCol>
                <a:gridCol w="836809">
                  <a:extLst>
                    <a:ext uri="{9D8B030D-6E8A-4147-A177-3AD203B41FA5}">
                      <a16:colId xmlns:a16="http://schemas.microsoft.com/office/drawing/2014/main" val="330173155"/>
                    </a:ext>
                  </a:extLst>
                </a:gridCol>
                <a:gridCol w="836809">
                  <a:extLst>
                    <a:ext uri="{9D8B030D-6E8A-4147-A177-3AD203B41FA5}">
                      <a16:colId xmlns:a16="http://schemas.microsoft.com/office/drawing/2014/main" val="3683423776"/>
                    </a:ext>
                  </a:extLst>
                </a:gridCol>
                <a:gridCol w="836809">
                  <a:extLst>
                    <a:ext uri="{9D8B030D-6E8A-4147-A177-3AD203B41FA5}">
                      <a16:colId xmlns:a16="http://schemas.microsoft.com/office/drawing/2014/main" val="130873561"/>
                    </a:ext>
                  </a:extLst>
                </a:gridCol>
                <a:gridCol w="836809">
                  <a:extLst>
                    <a:ext uri="{9D8B030D-6E8A-4147-A177-3AD203B41FA5}">
                      <a16:colId xmlns:a16="http://schemas.microsoft.com/office/drawing/2014/main" val="2863057851"/>
                    </a:ext>
                  </a:extLst>
                </a:gridCol>
                <a:gridCol w="836809">
                  <a:extLst>
                    <a:ext uri="{9D8B030D-6E8A-4147-A177-3AD203B41FA5}">
                      <a16:colId xmlns:a16="http://schemas.microsoft.com/office/drawing/2014/main" val="2331596806"/>
                    </a:ext>
                  </a:extLst>
                </a:gridCol>
                <a:gridCol w="836809">
                  <a:extLst>
                    <a:ext uri="{9D8B030D-6E8A-4147-A177-3AD203B41FA5}">
                      <a16:colId xmlns:a16="http://schemas.microsoft.com/office/drawing/2014/main" val="2865392184"/>
                    </a:ext>
                  </a:extLst>
                </a:gridCol>
              </a:tblGrid>
              <a:tr h="370840">
                <a:tc>
                  <a:txBody>
                    <a:bodyPr/>
                    <a:lstStyle/>
                    <a:p>
                      <a:endParaRPr lang="en-US"/>
                    </a:p>
                  </a:txBody>
                  <a:tcPr/>
                </a:tc>
                <a:tc>
                  <a:txBody>
                    <a:bodyPr/>
                    <a:lstStyle/>
                    <a:p>
                      <a:r>
                        <a:rPr lang="en-US" dirty="0"/>
                        <a:t>Unit Cost</a:t>
                      </a:r>
                    </a:p>
                  </a:txBody>
                  <a:tcPr>
                    <a:solidFill>
                      <a:schemeClr val="accent6">
                        <a:lumMod val="40000"/>
                        <a:lumOff val="60000"/>
                      </a:schemeClr>
                    </a:solidFill>
                  </a:tcPr>
                </a:tc>
                <a:tc>
                  <a:txBody>
                    <a:bodyPr/>
                    <a:lstStyle/>
                    <a:p>
                      <a:r>
                        <a:rPr lang="en-US" dirty="0"/>
                        <a:t>Coil #1</a:t>
                      </a:r>
                    </a:p>
                  </a:txBody>
                  <a:tcPr/>
                </a:tc>
                <a:tc>
                  <a:txBody>
                    <a:bodyPr/>
                    <a:lstStyle/>
                    <a:p>
                      <a:r>
                        <a:rPr lang="en-US" dirty="0"/>
                        <a:t>Coil #2</a:t>
                      </a:r>
                    </a:p>
                  </a:txBody>
                  <a:tcPr/>
                </a:tc>
                <a:tc>
                  <a:txBody>
                    <a:bodyPr/>
                    <a:lstStyle/>
                    <a:p>
                      <a:r>
                        <a:rPr lang="en-US" dirty="0"/>
                        <a:t>Coil #3</a:t>
                      </a:r>
                    </a:p>
                  </a:txBody>
                  <a:tcPr/>
                </a:tc>
                <a:tc>
                  <a:txBody>
                    <a:bodyPr/>
                    <a:lstStyle/>
                    <a:p>
                      <a:r>
                        <a:rPr lang="en-US" dirty="0"/>
                        <a:t>Coil #4</a:t>
                      </a:r>
                    </a:p>
                  </a:txBody>
                  <a:tcPr/>
                </a:tc>
                <a:tc>
                  <a:txBody>
                    <a:bodyPr/>
                    <a:lstStyle/>
                    <a:p>
                      <a:r>
                        <a:rPr lang="en-US" dirty="0"/>
                        <a:t>Coil #5</a:t>
                      </a:r>
                    </a:p>
                  </a:txBody>
                  <a:tcPr/>
                </a:tc>
                <a:extLst>
                  <a:ext uri="{0D108BD9-81ED-4DB2-BD59-A6C34878D82A}">
                    <a16:rowId xmlns:a16="http://schemas.microsoft.com/office/drawing/2014/main" val="2898803164"/>
                  </a:ext>
                </a:extLst>
              </a:tr>
              <a:tr h="370840">
                <a:tc>
                  <a:txBody>
                    <a:bodyPr/>
                    <a:lstStyle/>
                    <a:p>
                      <a:r>
                        <a:rPr lang="en-US" dirty="0"/>
                        <a:t>Conductor</a:t>
                      </a:r>
                    </a:p>
                  </a:txBody>
                  <a:tcPr/>
                </a:tc>
                <a:tc>
                  <a:txBody>
                    <a:bodyPr/>
                    <a:lstStyle/>
                    <a:p>
                      <a:r>
                        <a:rPr lang="en-US" dirty="0"/>
                        <a:t>220</a:t>
                      </a:r>
                    </a:p>
                  </a:txBody>
                  <a:tcPr>
                    <a:solidFill>
                      <a:schemeClr val="accent6">
                        <a:lumMod val="40000"/>
                        <a:lumOff val="60000"/>
                      </a:schemeClr>
                    </a:solidFill>
                  </a:tcPr>
                </a:tc>
                <a:tc>
                  <a:txBody>
                    <a:bodyPr/>
                    <a:lstStyle/>
                    <a:p>
                      <a:r>
                        <a:rPr lang="en-US" dirty="0">
                          <a:solidFill>
                            <a:srgbClr val="FF0000"/>
                          </a:solidFill>
                        </a:rPr>
                        <a:t>220</a:t>
                      </a:r>
                    </a:p>
                  </a:txBody>
                  <a:tcPr/>
                </a:tc>
                <a:tc>
                  <a:txBody>
                    <a:bodyPr/>
                    <a:lstStyle/>
                    <a:p>
                      <a:r>
                        <a:rPr lang="en-US" dirty="0">
                          <a:solidFill>
                            <a:srgbClr val="FF0000"/>
                          </a:solidFill>
                        </a:rPr>
                        <a:t>220</a:t>
                      </a:r>
                    </a:p>
                  </a:txBody>
                  <a:tcPr/>
                </a:tc>
                <a:tc>
                  <a:txBody>
                    <a:bodyPr/>
                    <a:lstStyle/>
                    <a:p>
                      <a:r>
                        <a:rPr lang="en-US" dirty="0">
                          <a:solidFill>
                            <a:srgbClr val="FF0000"/>
                          </a:solidFill>
                        </a:rPr>
                        <a:t>220</a:t>
                      </a:r>
                    </a:p>
                  </a:txBody>
                  <a:tcPr/>
                </a:tc>
                <a:tc>
                  <a:txBody>
                    <a:bodyPr/>
                    <a:lstStyle/>
                    <a:p>
                      <a:r>
                        <a:rPr lang="en-US" dirty="0">
                          <a:solidFill>
                            <a:srgbClr val="FF0000"/>
                          </a:solidFill>
                        </a:rPr>
                        <a:t>220</a:t>
                      </a:r>
                    </a:p>
                  </a:txBody>
                  <a:tcPr/>
                </a:tc>
                <a:tc>
                  <a:txBody>
                    <a:bodyPr/>
                    <a:lstStyle/>
                    <a:p>
                      <a:r>
                        <a:rPr lang="en-US" dirty="0">
                          <a:solidFill>
                            <a:srgbClr val="FF0000"/>
                          </a:solidFill>
                        </a:rPr>
                        <a:t>220</a:t>
                      </a:r>
                    </a:p>
                  </a:txBody>
                  <a:tcPr/>
                </a:tc>
                <a:extLst>
                  <a:ext uri="{0D108BD9-81ED-4DB2-BD59-A6C34878D82A}">
                    <a16:rowId xmlns:a16="http://schemas.microsoft.com/office/drawing/2014/main" val="2421555374"/>
                  </a:ext>
                </a:extLst>
              </a:tr>
              <a:tr h="370840">
                <a:tc>
                  <a:txBody>
                    <a:bodyPr/>
                    <a:lstStyle/>
                    <a:p>
                      <a:r>
                        <a:rPr lang="en-US" dirty="0"/>
                        <a:t>Cable</a:t>
                      </a:r>
                    </a:p>
                  </a:txBody>
                  <a:tcPr/>
                </a:tc>
                <a:tc>
                  <a:txBody>
                    <a:bodyPr/>
                    <a:lstStyle/>
                    <a:p>
                      <a:r>
                        <a:rPr lang="en-US" dirty="0"/>
                        <a:t>80</a:t>
                      </a:r>
                    </a:p>
                  </a:txBody>
                  <a:tcPr>
                    <a:solidFill>
                      <a:schemeClr val="accent6">
                        <a:lumMod val="40000"/>
                        <a:lumOff val="60000"/>
                      </a:schemeClr>
                    </a:solidFill>
                  </a:tcPr>
                </a:tc>
                <a:tc>
                  <a:txBody>
                    <a:bodyPr/>
                    <a:lstStyle/>
                    <a:p>
                      <a:r>
                        <a:rPr lang="en-US" dirty="0">
                          <a:solidFill>
                            <a:srgbClr val="FF0000"/>
                          </a:solidFill>
                        </a:rPr>
                        <a:t>80</a:t>
                      </a:r>
                    </a:p>
                  </a:txBody>
                  <a:tcPr/>
                </a:tc>
                <a:tc>
                  <a:txBody>
                    <a:bodyPr/>
                    <a:lstStyle/>
                    <a:p>
                      <a:r>
                        <a:rPr lang="en-US" dirty="0">
                          <a:solidFill>
                            <a:srgbClr val="FF0000"/>
                          </a:solidFill>
                        </a:rPr>
                        <a:t>80</a:t>
                      </a:r>
                    </a:p>
                  </a:txBody>
                  <a:tcPr/>
                </a:tc>
                <a:tc>
                  <a:txBody>
                    <a:bodyPr/>
                    <a:lstStyle/>
                    <a:p>
                      <a:r>
                        <a:rPr lang="en-US" dirty="0"/>
                        <a:t>80</a:t>
                      </a:r>
                    </a:p>
                  </a:txBody>
                  <a:tcPr/>
                </a:tc>
                <a:tc>
                  <a:txBody>
                    <a:bodyPr/>
                    <a:lstStyle/>
                    <a:p>
                      <a:r>
                        <a:rPr lang="en-US" dirty="0">
                          <a:solidFill>
                            <a:schemeClr val="tx1"/>
                          </a:solidFill>
                        </a:rPr>
                        <a:t>80</a:t>
                      </a:r>
                    </a:p>
                  </a:txBody>
                  <a:tcPr/>
                </a:tc>
                <a:tc>
                  <a:txBody>
                    <a:bodyPr/>
                    <a:lstStyle/>
                    <a:p>
                      <a:r>
                        <a:rPr lang="en-US" dirty="0">
                          <a:solidFill>
                            <a:schemeClr val="tx1"/>
                          </a:solidFill>
                        </a:rPr>
                        <a:t>80</a:t>
                      </a:r>
                    </a:p>
                  </a:txBody>
                  <a:tcPr/>
                </a:tc>
                <a:extLst>
                  <a:ext uri="{0D108BD9-81ED-4DB2-BD59-A6C34878D82A}">
                    <a16:rowId xmlns:a16="http://schemas.microsoft.com/office/drawing/2014/main" val="614906805"/>
                  </a:ext>
                </a:extLst>
              </a:tr>
              <a:tr h="370840">
                <a:tc>
                  <a:txBody>
                    <a:bodyPr/>
                    <a:lstStyle/>
                    <a:p>
                      <a:r>
                        <a:rPr lang="en-US" dirty="0"/>
                        <a:t>Coil Parts</a:t>
                      </a:r>
                    </a:p>
                  </a:txBody>
                  <a:tcPr/>
                </a:tc>
                <a:tc>
                  <a:txBody>
                    <a:bodyPr/>
                    <a:lstStyle/>
                    <a:p>
                      <a:r>
                        <a:rPr lang="en-US" dirty="0"/>
                        <a:t>60</a:t>
                      </a:r>
                    </a:p>
                  </a:txBody>
                  <a:tcPr>
                    <a:solidFill>
                      <a:schemeClr val="accent6">
                        <a:lumMod val="40000"/>
                        <a:lumOff val="60000"/>
                      </a:schemeClr>
                    </a:solidFill>
                  </a:tcPr>
                </a:tc>
                <a:tc>
                  <a:txBody>
                    <a:bodyPr/>
                    <a:lstStyle/>
                    <a:p>
                      <a:r>
                        <a:rPr lang="en-US" dirty="0">
                          <a:solidFill>
                            <a:srgbClr val="FF0000"/>
                          </a:solidFill>
                        </a:rPr>
                        <a:t>60</a:t>
                      </a:r>
                    </a:p>
                  </a:txBody>
                  <a:tcPr/>
                </a:tc>
                <a:tc>
                  <a:txBody>
                    <a:bodyPr/>
                    <a:lstStyle/>
                    <a:p>
                      <a:r>
                        <a:rPr lang="en-US" dirty="0">
                          <a:solidFill>
                            <a:srgbClr val="FF0000"/>
                          </a:solidFill>
                        </a:rPr>
                        <a:t>60</a:t>
                      </a:r>
                    </a:p>
                  </a:txBody>
                  <a:tcPr/>
                </a:tc>
                <a:tc>
                  <a:txBody>
                    <a:bodyPr/>
                    <a:lstStyle/>
                    <a:p>
                      <a:r>
                        <a:rPr lang="en-US" dirty="0">
                          <a:solidFill>
                            <a:srgbClr val="FF0000"/>
                          </a:solidFill>
                        </a:rPr>
                        <a:t>60</a:t>
                      </a:r>
                    </a:p>
                  </a:txBody>
                  <a:tcPr/>
                </a:tc>
                <a:tc>
                  <a:txBody>
                    <a:bodyPr/>
                    <a:lstStyle/>
                    <a:p>
                      <a:r>
                        <a:rPr lang="en-US" dirty="0">
                          <a:solidFill>
                            <a:schemeClr val="tx1"/>
                          </a:solidFill>
                        </a:rPr>
                        <a:t>60</a:t>
                      </a:r>
                    </a:p>
                  </a:txBody>
                  <a:tcPr/>
                </a:tc>
                <a:tc>
                  <a:txBody>
                    <a:bodyPr/>
                    <a:lstStyle/>
                    <a:p>
                      <a:r>
                        <a:rPr lang="en-US" dirty="0">
                          <a:solidFill>
                            <a:schemeClr val="tx1"/>
                          </a:solidFill>
                        </a:rPr>
                        <a:t>60</a:t>
                      </a:r>
                    </a:p>
                  </a:txBody>
                  <a:tcPr/>
                </a:tc>
                <a:extLst>
                  <a:ext uri="{0D108BD9-81ED-4DB2-BD59-A6C34878D82A}">
                    <a16:rowId xmlns:a16="http://schemas.microsoft.com/office/drawing/2014/main" val="3808500894"/>
                  </a:ext>
                </a:extLst>
              </a:tr>
              <a:tr h="370840">
                <a:tc>
                  <a:txBody>
                    <a:bodyPr/>
                    <a:lstStyle/>
                    <a:p>
                      <a:r>
                        <a:rPr lang="en-US" dirty="0"/>
                        <a:t>Manufact.</a:t>
                      </a:r>
                    </a:p>
                  </a:txBody>
                  <a:tcPr/>
                </a:tc>
                <a:tc>
                  <a:txBody>
                    <a:bodyPr/>
                    <a:lstStyle/>
                    <a:p>
                      <a:r>
                        <a:rPr lang="en-US" dirty="0"/>
                        <a:t>200</a:t>
                      </a:r>
                    </a:p>
                  </a:txBody>
                  <a:tcPr>
                    <a:solidFill>
                      <a:schemeClr val="accent6">
                        <a:lumMod val="40000"/>
                        <a:lumOff val="60000"/>
                      </a:schemeClr>
                    </a:solidFill>
                  </a:tcPr>
                </a:tc>
                <a:tc>
                  <a:txBody>
                    <a:bodyPr/>
                    <a:lstStyle/>
                    <a:p>
                      <a:r>
                        <a:rPr lang="en-US" dirty="0"/>
                        <a:t>200</a:t>
                      </a:r>
                    </a:p>
                  </a:txBody>
                  <a:tcPr/>
                </a:tc>
                <a:tc>
                  <a:txBody>
                    <a:bodyPr/>
                    <a:lstStyle/>
                    <a:p>
                      <a:r>
                        <a:rPr lang="en-US" dirty="0"/>
                        <a:t>200</a:t>
                      </a:r>
                    </a:p>
                  </a:txBody>
                  <a:tcPr/>
                </a:tc>
                <a:tc>
                  <a:txBody>
                    <a:bodyPr/>
                    <a:lstStyle/>
                    <a:p>
                      <a:r>
                        <a:rPr lang="en-US" dirty="0"/>
                        <a:t>200</a:t>
                      </a:r>
                    </a:p>
                  </a:txBody>
                  <a:tcPr/>
                </a:tc>
                <a:tc>
                  <a:txBody>
                    <a:bodyPr/>
                    <a:lstStyle/>
                    <a:p>
                      <a:r>
                        <a:rPr lang="en-US" dirty="0">
                          <a:solidFill>
                            <a:schemeClr val="tx1"/>
                          </a:solidFill>
                        </a:rPr>
                        <a:t>200</a:t>
                      </a:r>
                    </a:p>
                  </a:txBody>
                  <a:tcPr/>
                </a:tc>
                <a:tc>
                  <a:txBody>
                    <a:bodyPr/>
                    <a:lstStyle/>
                    <a:p>
                      <a:r>
                        <a:rPr lang="en-US" dirty="0">
                          <a:solidFill>
                            <a:schemeClr val="tx1"/>
                          </a:solidFill>
                        </a:rPr>
                        <a:t>200</a:t>
                      </a:r>
                    </a:p>
                  </a:txBody>
                  <a:tcPr/>
                </a:tc>
                <a:extLst>
                  <a:ext uri="{0D108BD9-81ED-4DB2-BD59-A6C34878D82A}">
                    <a16:rowId xmlns:a16="http://schemas.microsoft.com/office/drawing/2014/main" val="4155147362"/>
                  </a:ext>
                </a:extLst>
              </a:tr>
              <a:tr h="370840">
                <a:tc>
                  <a:txBody>
                    <a:bodyPr/>
                    <a:lstStyle/>
                    <a:p>
                      <a:pPr algn="r"/>
                      <a:r>
                        <a:rPr lang="en-US" b="1" i="1" dirty="0"/>
                        <a:t>Total New Cost</a:t>
                      </a:r>
                    </a:p>
                  </a:txBody>
                  <a:tcPr/>
                </a:tc>
                <a:tc>
                  <a:txBody>
                    <a:bodyPr/>
                    <a:lstStyle/>
                    <a:p>
                      <a:pPr algn="r"/>
                      <a:r>
                        <a:rPr lang="en-US" b="1" i="1" dirty="0"/>
                        <a:t>560</a:t>
                      </a:r>
                    </a:p>
                  </a:txBody>
                  <a:tcPr>
                    <a:solidFill>
                      <a:schemeClr val="accent6">
                        <a:lumMod val="40000"/>
                        <a:lumOff val="60000"/>
                      </a:schemeClr>
                    </a:solidFill>
                  </a:tcPr>
                </a:tc>
                <a:tc>
                  <a:txBody>
                    <a:bodyPr/>
                    <a:lstStyle/>
                    <a:p>
                      <a:pPr algn="r"/>
                      <a:r>
                        <a:rPr lang="en-US" b="1" i="1" dirty="0"/>
                        <a:t>200</a:t>
                      </a:r>
                    </a:p>
                  </a:txBody>
                  <a:tcPr/>
                </a:tc>
                <a:tc>
                  <a:txBody>
                    <a:bodyPr/>
                    <a:lstStyle/>
                    <a:p>
                      <a:pPr algn="r"/>
                      <a:r>
                        <a:rPr lang="en-US" b="1" i="1" dirty="0"/>
                        <a:t>200</a:t>
                      </a:r>
                    </a:p>
                  </a:txBody>
                  <a:tcPr/>
                </a:tc>
                <a:tc>
                  <a:txBody>
                    <a:bodyPr/>
                    <a:lstStyle/>
                    <a:p>
                      <a:pPr algn="r"/>
                      <a:r>
                        <a:rPr lang="en-US" b="1" i="1" dirty="0"/>
                        <a:t>280</a:t>
                      </a:r>
                    </a:p>
                  </a:txBody>
                  <a:tcPr/>
                </a:tc>
                <a:tc>
                  <a:txBody>
                    <a:bodyPr/>
                    <a:lstStyle/>
                    <a:p>
                      <a:pPr algn="r"/>
                      <a:r>
                        <a:rPr lang="en-US" b="1" i="1" dirty="0">
                          <a:solidFill>
                            <a:schemeClr val="tx1"/>
                          </a:solidFill>
                        </a:rPr>
                        <a:t>340</a:t>
                      </a:r>
                    </a:p>
                  </a:txBody>
                  <a:tcPr/>
                </a:tc>
                <a:tc>
                  <a:txBody>
                    <a:bodyPr/>
                    <a:lstStyle/>
                    <a:p>
                      <a:pPr algn="r"/>
                      <a:r>
                        <a:rPr lang="en-US" b="1" i="1" dirty="0">
                          <a:solidFill>
                            <a:schemeClr val="tx1"/>
                          </a:solidFill>
                        </a:rPr>
                        <a:t>340</a:t>
                      </a:r>
                    </a:p>
                  </a:txBody>
                  <a:tcPr/>
                </a:tc>
                <a:extLst>
                  <a:ext uri="{0D108BD9-81ED-4DB2-BD59-A6C34878D82A}">
                    <a16:rowId xmlns:a16="http://schemas.microsoft.com/office/drawing/2014/main" val="451306944"/>
                  </a:ext>
                </a:extLst>
              </a:tr>
            </a:tbl>
          </a:graphicData>
        </a:graphic>
      </p:graphicFrame>
      <p:sp>
        <p:nvSpPr>
          <p:cNvPr id="8" name="TextBox 7">
            <a:extLst>
              <a:ext uri="{FF2B5EF4-FFF2-40B4-BE49-F238E27FC236}">
                <a16:creationId xmlns:a16="http://schemas.microsoft.com/office/drawing/2014/main" id="{A296D9A7-F5E9-9D80-5181-E798ABED893F}"/>
              </a:ext>
            </a:extLst>
          </p:cNvPr>
          <p:cNvSpPr txBox="1"/>
          <p:nvPr/>
        </p:nvSpPr>
        <p:spPr>
          <a:xfrm>
            <a:off x="7050294" y="2576075"/>
            <a:ext cx="1732269" cy="923330"/>
          </a:xfrm>
          <a:prstGeom prst="rect">
            <a:avLst/>
          </a:prstGeom>
          <a:noFill/>
        </p:spPr>
        <p:txBody>
          <a:bodyPr wrap="none" rtlCol="0">
            <a:spAutoFit/>
          </a:bodyPr>
          <a:lstStyle/>
          <a:p>
            <a:r>
              <a:rPr lang="en-US" dirty="0">
                <a:solidFill>
                  <a:srgbClr val="FF0000"/>
                </a:solidFill>
              </a:rPr>
              <a:t>Red: </a:t>
            </a:r>
          </a:p>
          <a:p>
            <a:r>
              <a:rPr lang="en-US" dirty="0">
                <a:solidFill>
                  <a:srgbClr val="FF0000"/>
                </a:solidFill>
              </a:rPr>
              <a:t>In AUP budget </a:t>
            </a:r>
          </a:p>
          <a:p>
            <a:r>
              <a:rPr lang="en-US" dirty="0">
                <a:solidFill>
                  <a:srgbClr val="FF0000"/>
                </a:solidFill>
              </a:rPr>
              <a:t>&amp; “available”</a:t>
            </a:r>
          </a:p>
        </p:txBody>
      </p:sp>
      <p:sp>
        <p:nvSpPr>
          <p:cNvPr id="9" name="TextBox 8">
            <a:extLst>
              <a:ext uri="{FF2B5EF4-FFF2-40B4-BE49-F238E27FC236}">
                <a16:creationId xmlns:a16="http://schemas.microsoft.com/office/drawing/2014/main" id="{F1764840-6478-4C54-7548-E49B421D3249}"/>
              </a:ext>
            </a:extLst>
          </p:cNvPr>
          <p:cNvSpPr txBox="1"/>
          <p:nvPr/>
        </p:nvSpPr>
        <p:spPr>
          <a:xfrm>
            <a:off x="7064305" y="3585928"/>
            <a:ext cx="2031325" cy="646331"/>
          </a:xfrm>
          <a:prstGeom prst="rect">
            <a:avLst/>
          </a:prstGeom>
          <a:noFill/>
        </p:spPr>
        <p:txBody>
          <a:bodyPr wrap="none" rtlCol="0">
            <a:spAutoFit/>
          </a:bodyPr>
          <a:lstStyle/>
          <a:p>
            <a:r>
              <a:rPr lang="en-US" dirty="0">
                <a:solidFill>
                  <a:srgbClr val="00B050"/>
                </a:solidFill>
              </a:rPr>
              <a:t>Green: </a:t>
            </a:r>
          </a:p>
          <a:p>
            <a:r>
              <a:rPr lang="en-US" dirty="0">
                <a:solidFill>
                  <a:srgbClr val="00B050"/>
                </a:solidFill>
              </a:rPr>
              <a:t>Income from sale</a:t>
            </a:r>
          </a:p>
        </p:txBody>
      </p:sp>
      <p:sp>
        <p:nvSpPr>
          <p:cNvPr id="10" name="TextBox 9">
            <a:extLst>
              <a:ext uri="{FF2B5EF4-FFF2-40B4-BE49-F238E27FC236}">
                <a16:creationId xmlns:a16="http://schemas.microsoft.com/office/drawing/2014/main" id="{FA6A616D-3008-BC75-FAFC-0568E52E4359}"/>
              </a:ext>
            </a:extLst>
          </p:cNvPr>
          <p:cNvSpPr txBox="1"/>
          <p:nvPr/>
        </p:nvSpPr>
        <p:spPr>
          <a:xfrm>
            <a:off x="7084560" y="4328074"/>
            <a:ext cx="1915974" cy="1200329"/>
          </a:xfrm>
          <a:prstGeom prst="rect">
            <a:avLst/>
          </a:prstGeom>
          <a:noFill/>
        </p:spPr>
        <p:txBody>
          <a:bodyPr wrap="none" rtlCol="0">
            <a:spAutoFit/>
          </a:bodyPr>
          <a:lstStyle/>
          <a:p>
            <a:r>
              <a:rPr lang="en-US" dirty="0"/>
              <a:t>Black: </a:t>
            </a:r>
          </a:p>
          <a:p>
            <a:r>
              <a:rPr lang="en-US" dirty="0"/>
              <a:t>Invest. from AUP</a:t>
            </a:r>
          </a:p>
          <a:p>
            <a:r>
              <a:rPr lang="en-US" dirty="0"/>
              <a:t>Contingency for </a:t>
            </a:r>
          </a:p>
          <a:p>
            <a:r>
              <a:rPr lang="en-US" dirty="0"/>
              <a:t>Production</a:t>
            </a:r>
          </a:p>
        </p:txBody>
      </p:sp>
      <p:sp>
        <p:nvSpPr>
          <p:cNvPr id="11" name="Content Placeholder 2">
            <a:extLst>
              <a:ext uri="{FF2B5EF4-FFF2-40B4-BE49-F238E27FC236}">
                <a16:creationId xmlns:a16="http://schemas.microsoft.com/office/drawing/2014/main" id="{FE8CEAE7-782B-F05B-36F7-C61CDC9CE40E}"/>
              </a:ext>
            </a:extLst>
          </p:cNvPr>
          <p:cNvSpPr txBox="1">
            <a:spLocks/>
          </p:cNvSpPr>
          <p:nvPr/>
        </p:nvSpPr>
        <p:spPr>
          <a:xfrm>
            <a:off x="435848" y="5460399"/>
            <a:ext cx="8296799" cy="1318203"/>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lumMod val="75000"/>
                    <a:lumOff val="25000"/>
                  </a:schemeClr>
                </a:solidFill>
              </a:rPr>
              <a:t>Additional Cost:		1,360 k$</a:t>
            </a:r>
          </a:p>
          <a:p>
            <a:r>
              <a:rPr lang="en-US" dirty="0">
                <a:solidFill>
                  <a:schemeClr val="tx1">
                    <a:lumMod val="75000"/>
                    <a:lumOff val="25000"/>
                  </a:schemeClr>
                </a:solidFill>
              </a:rPr>
              <a:t>Income:				</a:t>
            </a:r>
            <a:r>
              <a:rPr lang="en-US" dirty="0">
                <a:solidFill>
                  <a:srgbClr val="00B050"/>
                </a:solidFill>
              </a:rPr>
              <a:t>1,120 k$ (560k$ x 2)</a:t>
            </a:r>
          </a:p>
          <a:p>
            <a:r>
              <a:rPr lang="en-US" dirty="0">
                <a:solidFill>
                  <a:schemeClr val="tx1">
                    <a:lumMod val="75000"/>
                    <a:lumOff val="25000"/>
                  </a:schemeClr>
                </a:solidFill>
              </a:rPr>
              <a:t>Drain on Contingency:	1,360k$ +(1,200k$-</a:t>
            </a:r>
            <a:r>
              <a:rPr lang="en-US" dirty="0">
                <a:solidFill>
                  <a:srgbClr val="00B050"/>
                </a:solidFill>
              </a:rPr>
              <a:t>1,120k$</a:t>
            </a:r>
            <a:r>
              <a:rPr lang="en-US" dirty="0">
                <a:solidFill>
                  <a:schemeClr val="tx1">
                    <a:lumMod val="75000"/>
                    <a:lumOff val="25000"/>
                  </a:schemeClr>
                </a:solidFill>
              </a:rPr>
              <a:t>) (Parts Exchange)</a:t>
            </a:r>
          </a:p>
          <a:p>
            <a:pPr marL="0" indent="0">
              <a:buNone/>
            </a:pPr>
            <a:r>
              <a:rPr lang="en-US" dirty="0">
                <a:solidFill>
                  <a:schemeClr val="tx1">
                    <a:lumMod val="75000"/>
                    <a:lumOff val="25000"/>
                  </a:schemeClr>
                </a:solidFill>
              </a:rPr>
              <a:t>						</a:t>
            </a:r>
            <a:r>
              <a:rPr lang="en-US" b="1" i="1" dirty="0">
                <a:solidFill>
                  <a:schemeClr val="tx1">
                    <a:lumMod val="75000"/>
                    <a:lumOff val="25000"/>
                  </a:schemeClr>
                </a:solidFill>
              </a:rPr>
              <a:t>1,440k$</a:t>
            </a:r>
          </a:p>
        </p:txBody>
      </p:sp>
      <p:sp>
        <p:nvSpPr>
          <p:cNvPr id="12" name="TextBox 11">
            <a:extLst>
              <a:ext uri="{FF2B5EF4-FFF2-40B4-BE49-F238E27FC236}">
                <a16:creationId xmlns:a16="http://schemas.microsoft.com/office/drawing/2014/main" id="{BC455CC6-23EC-2E18-1024-A5BF648A4473}"/>
              </a:ext>
            </a:extLst>
          </p:cNvPr>
          <p:cNvSpPr txBox="1"/>
          <p:nvPr/>
        </p:nvSpPr>
        <p:spPr>
          <a:xfrm>
            <a:off x="4677414" y="6344982"/>
            <a:ext cx="2815001" cy="461665"/>
          </a:xfrm>
          <a:prstGeom prst="rect">
            <a:avLst/>
          </a:prstGeom>
          <a:solidFill>
            <a:srgbClr val="FFFF00"/>
          </a:solidFill>
          <a:ln>
            <a:solidFill>
              <a:schemeClr val="tx1"/>
            </a:solidFill>
          </a:ln>
        </p:spPr>
        <p:txBody>
          <a:bodyPr wrap="none" rtlCol="0">
            <a:spAutoFit/>
          </a:bodyPr>
          <a:lstStyle/>
          <a:p>
            <a:r>
              <a:rPr lang="en-US" sz="1200" dirty="0"/>
              <a:t>Draw on Contingency. AUP needs this </a:t>
            </a:r>
          </a:p>
          <a:p>
            <a:r>
              <a:rPr lang="en-US" sz="1200" dirty="0"/>
              <a:t>number to be as small as possible</a:t>
            </a:r>
          </a:p>
        </p:txBody>
      </p:sp>
      <p:cxnSp>
        <p:nvCxnSpPr>
          <p:cNvPr id="13" name="Straight Arrow Connector 12">
            <a:extLst>
              <a:ext uri="{FF2B5EF4-FFF2-40B4-BE49-F238E27FC236}">
                <a16:creationId xmlns:a16="http://schemas.microsoft.com/office/drawing/2014/main" id="{4FAC25D0-06EC-1938-D09E-C9ED365635CA}"/>
              </a:ext>
            </a:extLst>
          </p:cNvPr>
          <p:cNvCxnSpPr>
            <a:cxnSpLocks/>
            <a:stCxn id="12" idx="1"/>
          </p:cNvCxnSpPr>
          <p:nvPr/>
        </p:nvCxnSpPr>
        <p:spPr>
          <a:xfrm flipH="1" flipV="1">
            <a:off x="4067944" y="6399912"/>
            <a:ext cx="609470" cy="175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66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796C-7D4B-3CA8-081C-871D5B4F3A2D}"/>
              </a:ext>
            </a:extLst>
          </p:cNvPr>
          <p:cNvSpPr>
            <a:spLocks noGrp="1"/>
          </p:cNvSpPr>
          <p:nvPr>
            <p:ph type="title"/>
          </p:nvPr>
        </p:nvSpPr>
        <p:spPr/>
        <p:txBody>
          <a:bodyPr/>
          <a:lstStyle/>
          <a:p>
            <a:r>
              <a:rPr lang="en-US" dirty="0"/>
              <a:t>Conclusions on Q1/Q3 </a:t>
            </a:r>
            <a:r>
              <a:rPr lang="en-US" dirty="0" err="1"/>
              <a:t>CryoAssemblies</a:t>
            </a:r>
            <a:endParaRPr lang="en-US" dirty="0"/>
          </a:p>
        </p:txBody>
      </p:sp>
      <p:sp>
        <p:nvSpPr>
          <p:cNvPr id="3" name="Content Placeholder 2">
            <a:extLst>
              <a:ext uri="{FF2B5EF4-FFF2-40B4-BE49-F238E27FC236}">
                <a16:creationId xmlns:a16="http://schemas.microsoft.com/office/drawing/2014/main" id="{A59E6807-AF62-DBF3-CBD2-DE3FD8B799CD}"/>
              </a:ext>
            </a:extLst>
          </p:cNvPr>
          <p:cNvSpPr>
            <a:spLocks noGrp="1"/>
          </p:cNvSpPr>
          <p:nvPr>
            <p:ph idx="1"/>
          </p:nvPr>
        </p:nvSpPr>
        <p:spPr>
          <a:xfrm>
            <a:off x="752859" y="975518"/>
            <a:ext cx="7920000" cy="4906963"/>
          </a:xfrm>
        </p:spPr>
        <p:txBody>
          <a:bodyPr/>
          <a:lstStyle/>
          <a:p>
            <a:r>
              <a:rPr lang="en-US" dirty="0"/>
              <a:t>Steering Group Meeting on 11/27 (Wednesday before Thanksgiving)</a:t>
            </a:r>
          </a:p>
          <a:p>
            <a:endParaRPr lang="en-US" dirty="0"/>
          </a:p>
          <a:p>
            <a:r>
              <a:rPr lang="en-US" dirty="0"/>
              <a:t>Expect agreement on 3 </a:t>
            </a:r>
            <a:r>
              <a:rPr lang="en-US" dirty="0" err="1"/>
              <a:t>CryoAssemblies</a:t>
            </a:r>
            <a:r>
              <a:rPr lang="en-US" dirty="0"/>
              <a:t> tests at CERN </a:t>
            </a:r>
          </a:p>
          <a:p>
            <a:endParaRPr lang="en-US" dirty="0"/>
          </a:p>
          <a:p>
            <a:r>
              <a:rPr lang="en-US" dirty="0"/>
              <a:t>Hope for convergence on plan to produce 5 more MQXFA coils.</a:t>
            </a:r>
          </a:p>
          <a:p>
            <a:endParaRPr lang="en-US" dirty="0"/>
          </a:p>
          <a:p>
            <a:r>
              <a:rPr lang="en-US" dirty="0"/>
              <a:t>Report at next PMG (Dec. or Jan.)</a:t>
            </a:r>
          </a:p>
        </p:txBody>
      </p:sp>
      <p:sp>
        <p:nvSpPr>
          <p:cNvPr id="5" name="Slide Number Placeholder 4">
            <a:extLst>
              <a:ext uri="{FF2B5EF4-FFF2-40B4-BE49-F238E27FC236}">
                <a16:creationId xmlns:a16="http://schemas.microsoft.com/office/drawing/2014/main" id="{851E84A0-E910-4EEA-0FDA-1C809B91F965}"/>
              </a:ext>
            </a:extLst>
          </p:cNvPr>
          <p:cNvSpPr>
            <a:spLocks noGrp="1"/>
          </p:cNvSpPr>
          <p:nvPr>
            <p:ph type="sldNum" sz="quarter" idx="12"/>
          </p:nvPr>
        </p:nvSpPr>
        <p:spPr/>
        <p:txBody>
          <a:bodyPr/>
          <a:lstStyle/>
          <a:p>
            <a:fld id="{BFDCA1C4-9514-7B4F-976F-D92F7E296653}" type="slidenum">
              <a:rPr lang="fr-FR" smtClean="0">
                <a:solidFill>
                  <a:schemeClr val="bg1"/>
                </a:solidFill>
              </a:rPr>
              <a:pPr/>
              <a:t>12</a:t>
            </a:fld>
            <a:endParaRPr lang="fr-FR" dirty="0">
              <a:solidFill>
                <a:schemeClr val="bg1"/>
              </a:solidFill>
            </a:endParaRPr>
          </a:p>
        </p:txBody>
      </p:sp>
      <p:pic>
        <p:nvPicPr>
          <p:cNvPr id="6" name="Picture 5">
            <a:extLst>
              <a:ext uri="{FF2B5EF4-FFF2-40B4-BE49-F238E27FC236}">
                <a16:creationId xmlns:a16="http://schemas.microsoft.com/office/drawing/2014/main" id="{A76085D9-50D0-F1AA-CFF1-EA2D68000D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7" name="Footer Placeholder 1">
            <a:extLst>
              <a:ext uri="{FF2B5EF4-FFF2-40B4-BE49-F238E27FC236}">
                <a16:creationId xmlns:a16="http://schemas.microsoft.com/office/drawing/2014/main" id="{419B5282-2416-EB73-7398-03CDAF8597EB}"/>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193564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334E-0109-3310-11E0-67CEC484EEC6}"/>
              </a:ext>
            </a:extLst>
          </p:cNvPr>
          <p:cNvSpPr>
            <a:spLocks noGrp="1"/>
          </p:cNvSpPr>
          <p:nvPr>
            <p:ph type="title"/>
          </p:nvPr>
        </p:nvSpPr>
        <p:spPr/>
        <p:txBody>
          <a:bodyPr/>
          <a:lstStyle/>
          <a:p>
            <a:r>
              <a:rPr lang="en-US" dirty="0"/>
              <a:t>RFD Crab Cavities</a:t>
            </a:r>
          </a:p>
        </p:txBody>
      </p:sp>
      <p:sp>
        <p:nvSpPr>
          <p:cNvPr id="3" name="Content Placeholder 2">
            <a:extLst>
              <a:ext uri="{FF2B5EF4-FFF2-40B4-BE49-F238E27FC236}">
                <a16:creationId xmlns:a16="http://schemas.microsoft.com/office/drawing/2014/main" id="{75603313-DFE2-CC7F-BCF2-00B1AAD0DC44}"/>
              </a:ext>
            </a:extLst>
          </p:cNvPr>
          <p:cNvSpPr>
            <a:spLocks noGrp="1"/>
          </p:cNvSpPr>
          <p:nvPr>
            <p:ph idx="1"/>
          </p:nvPr>
        </p:nvSpPr>
        <p:spPr>
          <a:xfrm>
            <a:off x="611560" y="2492896"/>
            <a:ext cx="7920000" cy="1440160"/>
          </a:xfrm>
        </p:spPr>
        <p:txBody>
          <a:bodyPr/>
          <a:lstStyle/>
          <a:p>
            <a:r>
              <a:rPr lang="en-US" dirty="0"/>
              <a:t>Crab Cavities are late (both RFD and DQW)</a:t>
            </a:r>
          </a:p>
          <a:p>
            <a:r>
              <a:rPr lang="en-US" dirty="0"/>
              <a:t>Cavities are not envisioned to be available from the first year of </a:t>
            </a:r>
            <a:r>
              <a:rPr lang="en-US" dirty="0" err="1"/>
              <a:t>HiLumi</a:t>
            </a:r>
            <a:r>
              <a:rPr lang="en-US" dirty="0"/>
              <a:t> Operation</a:t>
            </a:r>
          </a:p>
        </p:txBody>
      </p:sp>
      <p:sp>
        <p:nvSpPr>
          <p:cNvPr id="5" name="Slide Number Placeholder 4">
            <a:extLst>
              <a:ext uri="{FF2B5EF4-FFF2-40B4-BE49-F238E27FC236}">
                <a16:creationId xmlns:a16="http://schemas.microsoft.com/office/drawing/2014/main" id="{C044DC84-AA8F-59DD-A494-24AD8086BD90}"/>
              </a:ext>
            </a:extLst>
          </p:cNvPr>
          <p:cNvSpPr>
            <a:spLocks noGrp="1"/>
          </p:cNvSpPr>
          <p:nvPr>
            <p:ph type="sldNum" sz="quarter" idx="12"/>
          </p:nvPr>
        </p:nvSpPr>
        <p:spPr/>
        <p:txBody>
          <a:bodyPr/>
          <a:lstStyle/>
          <a:p>
            <a:fld id="{BFDCA1C4-9514-7B4F-976F-D92F7E296653}" type="slidenum">
              <a:rPr lang="fr-FR" smtClean="0">
                <a:solidFill>
                  <a:schemeClr val="bg1"/>
                </a:solidFill>
              </a:rPr>
              <a:pPr/>
              <a:t>13</a:t>
            </a:fld>
            <a:endParaRPr lang="fr-FR" dirty="0">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073CC1B7-0FC3-79F7-08AF-C708EC2202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882084"/>
            <a:ext cx="7715143" cy="1440160"/>
          </a:xfrm>
          <a:prstGeom prst="rect">
            <a:avLst/>
          </a:prstGeom>
          <a:ln>
            <a:solidFill>
              <a:schemeClr val="tx1"/>
            </a:solidFill>
          </a:ln>
        </p:spPr>
      </p:pic>
      <p:pic>
        <p:nvPicPr>
          <p:cNvPr id="10" name="Picture 9">
            <a:extLst>
              <a:ext uri="{FF2B5EF4-FFF2-40B4-BE49-F238E27FC236}">
                <a16:creationId xmlns:a16="http://schemas.microsoft.com/office/drawing/2014/main" id="{D2DCF242-0C4E-2990-534C-A09D67F136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DA369F2-E970-7181-6A1D-966D1D57CE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544" y="4077072"/>
            <a:ext cx="7697896" cy="2639278"/>
          </a:xfrm>
          <a:prstGeom prst="rect">
            <a:avLst/>
          </a:prstGeom>
          <a:ln>
            <a:solidFill>
              <a:schemeClr val="tx1"/>
            </a:solidFill>
          </a:ln>
        </p:spPr>
      </p:pic>
    </p:spTree>
    <p:extLst>
      <p:ext uri="{BB962C8B-B14F-4D97-AF65-F5344CB8AC3E}">
        <p14:creationId xmlns:p14="http://schemas.microsoft.com/office/powerpoint/2010/main" val="36351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0F3638-04EE-4E03-A678-E694D1C00573}"/>
              </a:ext>
            </a:extLst>
          </p:cNvPr>
          <p:cNvSpPr>
            <a:spLocks noGrp="1"/>
          </p:cNvSpPr>
          <p:nvPr>
            <p:ph type="sldNum" sz="quarter" idx="12"/>
          </p:nvPr>
        </p:nvSpPr>
        <p:spPr/>
        <p:txBody>
          <a:bodyPr/>
          <a:lstStyle/>
          <a:p>
            <a:fld id="{BFDCA1C4-9514-7B4F-976F-D92F7E296653}" type="slidenum">
              <a:rPr lang="fr-FR" smtClean="0">
                <a:solidFill>
                  <a:schemeClr val="bg1"/>
                </a:solidFill>
              </a:rPr>
              <a:pPr/>
              <a:t>14</a:t>
            </a:fld>
            <a:endParaRPr lang="fr-FR" dirty="0">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8A10C4E2-4F25-FDFA-CDE2-4B0BB0B4D6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268" y="1340768"/>
            <a:ext cx="8529464" cy="3672408"/>
          </a:xfrm>
          <a:prstGeom prst="rect">
            <a:avLst/>
          </a:prstGeom>
          <a:ln>
            <a:solidFill>
              <a:schemeClr val="tx1"/>
            </a:solidFill>
          </a:ln>
        </p:spPr>
      </p:pic>
      <p:sp>
        <p:nvSpPr>
          <p:cNvPr id="8" name="Rounded Rectangle 7">
            <a:extLst>
              <a:ext uri="{FF2B5EF4-FFF2-40B4-BE49-F238E27FC236}">
                <a16:creationId xmlns:a16="http://schemas.microsoft.com/office/drawing/2014/main" id="{076A574B-ECF3-29B4-07F7-7FF6FC523264}"/>
              </a:ext>
            </a:extLst>
          </p:cNvPr>
          <p:cNvSpPr/>
          <p:nvPr/>
        </p:nvSpPr>
        <p:spPr>
          <a:xfrm>
            <a:off x="467544" y="4149080"/>
            <a:ext cx="8219256" cy="79208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A996E7C-A5BE-7D49-D251-49E5BEB3CD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0" name="Footer Placeholder 1">
            <a:extLst>
              <a:ext uri="{FF2B5EF4-FFF2-40B4-BE49-F238E27FC236}">
                <a16:creationId xmlns:a16="http://schemas.microsoft.com/office/drawing/2014/main" id="{9706D880-8DD7-15BE-60CC-95C19640AA67}"/>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246567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5EE1-F1ED-F414-D4B2-120DF007D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4FC4E-70AB-159C-40C1-A4B92142A516}"/>
              </a:ext>
            </a:extLst>
          </p:cNvPr>
          <p:cNvSpPr>
            <a:spLocks noGrp="1"/>
          </p:cNvSpPr>
          <p:nvPr>
            <p:ph type="title"/>
          </p:nvPr>
        </p:nvSpPr>
        <p:spPr>
          <a:xfrm>
            <a:off x="612000" y="44624"/>
            <a:ext cx="7920000" cy="720000"/>
          </a:xfrm>
        </p:spPr>
        <p:txBody>
          <a:bodyPr/>
          <a:lstStyle/>
          <a:p>
            <a:r>
              <a:rPr lang="en-US" dirty="0"/>
              <a:t>RFD Documentation</a:t>
            </a:r>
          </a:p>
        </p:txBody>
      </p:sp>
      <p:sp>
        <p:nvSpPr>
          <p:cNvPr id="4" name="Slide Number Placeholder 3">
            <a:extLst>
              <a:ext uri="{FF2B5EF4-FFF2-40B4-BE49-F238E27FC236}">
                <a16:creationId xmlns:a16="http://schemas.microsoft.com/office/drawing/2014/main" id="{83CE86E8-CFFF-3771-9E74-8C1761CC2250}"/>
              </a:ext>
            </a:extLst>
          </p:cNvPr>
          <p:cNvSpPr>
            <a:spLocks noGrp="1"/>
          </p:cNvSpPr>
          <p:nvPr>
            <p:ph type="sldNum" sz="quarter" idx="12"/>
          </p:nvPr>
        </p:nvSpPr>
        <p:spPr/>
        <p:txBody>
          <a:bodyPr/>
          <a:lstStyle/>
          <a:p>
            <a:fld id="{BFDCA1C4-9514-7B4F-976F-D92F7E296653}" type="slidenum">
              <a:rPr lang="fr-FR" smtClean="0">
                <a:solidFill>
                  <a:schemeClr val="bg1"/>
                </a:solidFill>
              </a:rPr>
              <a:pPr/>
              <a:t>15</a:t>
            </a:fld>
            <a:endParaRPr lang="fr-FR" dirty="0">
              <a:solidFill>
                <a:schemeClr val="bg1"/>
              </a:solidFill>
            </a:endParaRPr>
          </a:p>
        </p:txBody>
      </p:sp>
      <p:grpSp>
        <p:nvGrpSpPr>
          <p:cNvPr id="73" name="Group 72">
            <a:extLst>
              <a:ext uri="{FF2B5EF4-FFF2-40B4-BE49-F238E27FC236}">
                <a16:creationId xmlns:a16="http://schemas.microsoft.com/office/drawing/2014/main" id="{4527F6BE-8A17-07D6-FD90-EC321F34D314}"/>
              </a:ext>
            </a:extLst>
          </p:cNvPr>
          <p:cNvGrpSpPr/>
          <p:nvPr/>
        </p:nvGrpSpPr>
        <p:grpSpPr>
          <a:xfrm>
            <a:off x="179512" y="692696"/>
            <a:ext cx="8795280" cy="4905264"/>
            <a:chOff x="225641" y="797437"/>
            <a:chExt cx="8795280" cy="4905264"/>
          </a:xfrm>
        </p:grpSpPr>
        <p:sp>
          <p:nvSpPr>
            <p:cNvPr id="70" name="Rectangle 69">
              <a:extLst>
                <a:ext uri="{FF2B5EF4-FFF2-40B4-BE49-F238E27FC236}">
                  <a16:creationId xmlns:a16="http://schemas.microsoft.com/office/drawing/2014/main" id="{8CA703DB-9508-C82B-B172-A83BDF6B3C04}"/>
                </a:ext>
              </a:extLst>
            </p:cNvPr>
            <p:cNvSpPr/>
            <p:nvPr/>
          </p:nvSpPr>
          <p:spPr>
            <a:xfrm>
              <a:off x="225641" y="797437"/>
              <a:ext cx="8795280" cy="4905264"/>
            </a:xfrm>
            <a:prstGeom prst="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D79A3B0D-88C3-7F29-9FDD-6BB257B5B77C}"/>
                </a:ext>
              </a:extLst>
            </p:cNvPr>
            <p:cNvGrpSpPr/>
            <p:nvPr/>
          </p:nvGrpSpPr>
          <p:grpSpPr>
            <a:xfrm>
              <a:off x="251520" y="898567"/>
              <a:ext cx="8633060" cy="4656227"/>
              <a:chOff x="323528" y="899312"/>
              <a:chExt cx="8633060" cy="4656227"/>
            </a:xfrm>
            <a:solidFill>
              <a:schemeClr val="bg1"/>
            </a:solidFill>
          </p:grpSpPr>
          <p:grpSp>
            <p:nvGrpSpPr>
              <p:cNvPr id="6" name="Group 5">
                <a:extLst>
                  <a:ext uri="{FF2B5EF4-FFF2-40B4-BE49-F238E27FC236}">
                    <a16:creationId xmlns:a16="http://schemas.microsoft.com/office/drawing/2014/main" id="{85BE36D3-3E8F-75D6-9AA3-9836003E7195}"/>
                  </a:ext>
                </a:extLst>
              </p:cNvPr>
              <p:cNvGrpSpPr/>
              <p:nvPr/>
            </p:nvGrpSpPr>
            <p:grpSpPr>
              <a:xfrm>
                <a:off x="323528" y="1484784"/>
                <a:ext cx="4651384" cy="4070755"/>
                <a:chOff x="466884" y="434337"/>
                <a:chExt cx="6355681" cy="5452807"/>
              </a:xfrm>
              <a:grpFill/>
            </p:grpSpPr>
            <p:pic>
              <p:nvPicPr>
                <p:cNvPr id="7" name="Picture 6">
                  <a:extLst>
                    <a:ext uri="{FF2B5EF4-FFF2-40B4-BE49-F238E27FC236}">
                      <a16:creationId xmlns:a16="http://schemas.microsoft.com/office/drawing/2014/main" id="{482CB619-A4C3-06F4-1F12-A47087C85D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262" y="2739715"/>
                  <a:ext cx="3847076" cy="1642043"/>
                </a:xfrm>
                <a:prstGeom prst="rect">
                  <a:avLst/>
                </a:prstGeom>
                <a:grpFill/>
              </p:spPr>
            </p:pic>
            <p:grpSp>
              <p:nvGrpSpPr>
                <p:cNvPr id="8" name="Group 7">
                  <a:extLst>
                    <a:ext uri="{FF2B5EF4-FFF2-40B4-BE49-F238E27FC236}">
                      <a16:creationId xmlns:a16="http://schemas.microsoft.com/office/drawing/2014/main" id="{55C5ECB3-96DD-5B38-672F-EFD13E5E3790}"/>
                    </a:ext>
                  </a:extLst>
                </p:cNvPr>
                <p:cNvGrpSpPr/>
                <p:nvPr/>
              </p:nvGrpSpPr>
              <p:grpSpPr>
                <a:xfrm>
                  <a:off x="466884" y="434337"/>
                  <a:ext cx="6355681" cy="5452807"/>
                  <a:chOff x="1616012" y="544331"/>
                  <a:chExt cx="6355681" cy="5452807"/>
                </a:xfrm>
                <a:grpFill/>
              </p:grpSpPr>
              <p:grpSp>
                <p:nvGrpSpPr>
                  <p:cNvPr id="9" name="Group 8">
                    <a:extLst>
                      <a:ext uri="{FF2B5EF4-FFF2-40B4-BE49-F238E27FC236}">
                        <a16:creationId xmlns:a16="http://schemas.microsoft.com/office/drawing/2014/main" id="{0E0E8215-791C-57C9-F362-5A2A47DBBFF8}"/>
                      </a:ext>
                    </a:extLst>
                  </p:cNvPr>
                  <p:cNvGrpSpPr/>
                  <p:nvPr/>
                </p:nvGrpSpPr>
                <p:grpSpPr>
                  <a:xfrm>
                    <a:off x="1616012" y="698164"/>
                    <a:ext cx="6355681" cy="5298974"/>
                    <a:chOff x="446442" y="698164"/>
                    <a:chExt cx="6355681" cy="5298974"/>
                  </a:xfrm>
                  <a:grpFill/>
                </p:grpSpPr>
                <p:grpSp>
                  <p:nvGrpSpPr>
                    <p:cNvPr id="11" name="Group 10">
                      <a:extLst>
                        <a:ext uri="{FF2B5EF4-FFF2-40B4-BE49-F238E27FC236}">
                          <a16:creationId xmlns:a16="http://schemas.microsoft.com/office/drawing/2014/main" id="{DCCA6C72-A365-077E-335D-1D74BD25D714}"/>
                        </a:ext>
                      </a:extLst>
                    </p:cNvPr>
                    <p:cNvGrpSpPr/>
                    <p:nvPr/>
                  </p:nvGrpSpPr>
                  <p:grpSpPr>
                    <a:xfrm>
                      <a:off x="465221" y="698164"/>
                      <a:ext cx="4746243" cy="3787614"/>
                      <a:chOff x="465221" y="698164"/>
                      <a:chExt cx="4746243" cy="3787614"/>
                    </a:xfrm>
                    <a:grpFill/>
                  </p:grpSpPr>
                  <p:pic>
                    <p:nvPicPr>
                      <p:cNvPr id="22" name="Picture 21">
                        <a:extLst>
                          <a:ext uri="{FF2B5EF4-FFF2-40B4-BE49-F238E27FC236}">
                            <a16:creationId xmlns:a16="http://schemas.microsoft.com/office/drawing/2014/main" id="{D05959AA-E730-067F-DCF7-409B4B1EE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221" y="698164"/>
                        <a:ext cx="3847076" cy="2140608"/>
                      </a:xfrm>
                      <a:prstGeom prst="rect">
                        <a:avLst/>
                      </a:prstGeom>
                      <a:grpFill/>
                    </p:spPr>
                  </p:pic>
                  <p:pic>
                    <p:nvPicPr>
                      <p:cNvPr id="23" name="Picture 22">
                        <a:extLst>
                          <a:ext uri="{FF2B5EF4-FFF2-40B4-BE49-F238E27FC236}">
                            <a16:creationId xmlns:a16="http://schemas.microsoft.com/office/drawing/2014/main" id="{FC4B1AA3-57FC-C5D1-7BB9-ED114323A7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698164"/>
                        <a:ext cx="461511" cy="133987"/>
                      </a:xfrm>
                      <a:prstGeom prst="rect">
                        <a:avLst/>
                      </a:prstGeom>
                      <a:grpFill/>
                    </p:spPr>
                  </p:pic>
                  <p:pic>
                    <p:nvPicPr>
                      <p:cNvPr id="24" name="Picture 23">
                        <a:extLst>
                          <a:ext uri="{FF2B5EF4-FFF2-40B4-BE49-F238E27FC236}">
                            <a16:creationId xmlns:a16="http://schemas.microsoft.com/office/drawing/2014/main" id="{C03AB2EB-F794-7091-2089-E24DDA64FC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2297" y="1305560"/>
                        <a:ext cx="899167" cy="116840"/>
                      </a:xfrm>
                      <a:prstGeom prst="rect">
                        <a:avLst/>
                      </a:prstGeom>
                      <a:grpFill/>
                    </p:spPr>
                  </p:pic>
                  <p:pic>
                    <p:nvPicPr>
                      <p:cNvPr id="25" name="Picture 24">
                        <a:extLst>
                          <a:ext uri="{FF2B5EF4-FFF2-40B4-BE49-F238E27FC236}">
                            <a16:creationId xmlns:a16="http://schemas.microsoft.com/office/drawing/2014/main" id="{F9F73D26-AA65-3641-0A83-42AF27F20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2844" y="862928"/>
                        <a:ext cx="461511" cy="133987"/>
                      </a:xfrm>
                      <a:prstGeom prst="rect">
                        <a:avLst/>
                      </a:prstGeom>
                      <a:grpFill/>
                    </p:spPr>
                  </p:pic>
                  <p:pic>
                    <p:nvPicPr>
                      <p:cNvPr id="26" name="Picture 25">
                        <a:extLst>
                          <a:ext uri="{FF2B5EF4-FFF2-40B4-BE49-F238E27FC236}">
                            <a16:creationId xmlns:a16="http://schemas.microsoft.com/office/drawing/2014/main" id="{8BD6C0D5-5B89-6440-EB8C-E12519C74A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1800" y="996915"/>
                        <a:ext cx="461511" cy="133987"/>
                      </a:xfrm>
                      <a:prstGeom prst="rect">
                        <a:avLst/>
                      </a:prstGeom>
                      <a:grpFill/>
                    </p:spPr>
                  </p:pic>
                  <p:pic>
                    <p:nvPicPr>
                      <p:cNvPr id="27" name="Picture 26">
                        <a:extLst>
                          <a:ext uri="{FF2B5EF4-FFF2-40B4-BE49-F238E27FC236}">
                            <a16:creationId xmlns:a16="http://schemas.microsoft.com/office/drawing/2014/main" id="{22682F4B-C733-C920-4AB0-89AC3B060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1161679"/>
                        <a:ext cx="461511" cy="133987"/>
                      </a:xfrm>
                      <a:prstGeom prst="rect">
                        <a:avLst/>
                      </a:prstGeom>
                      <a:grpFill/>
                    </p:spPr>
                  </p:pic>
                  <p:pic>
                    <p:nvPicPr>
                      <p:cNvPr id="28" name="Picture 27">
                        <a:extLst>
                          <a:ext uri="{FF2B5EF4-FFF2-40B4-BE49-F238E27FC236}">
                            <a16:creationId xmlns:a16="http://schemas.microsoft.com/office/drawing/2014/main" id="{4708B5A0-6925-E674-A07C-05F00F6411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3311" y="2533367"/>
                        <a:ext cx="457200" cy="114866"/>
                      </a:xfrm>
                      <a:prstGeom prst="rect">
                        <a:avLst/>
                      </a:prstGeom>
                      <a:grpFill/>
                    </p:spPr>
                  </p:pic>
                  <p:pic>
                    <p:nvPicPr>
                      <p:cNvPr id="29" name="Picture 28">
                        <a:extLst>
                          <a:ext uri="{FF2B5EF4-FFF2-40B4-BE49-F238E27FC236}">
                            <a16:creationId xmlns:a16="http://schemas.microsoft.com/office/drawing/2014/main" id="{46DD6A70-49FC-9D15-AC56-F0C411C794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8054" y="3298287"/>
                        <a:ext cx="457200" cy="114866"/>
                      </a:xfrm>
                      <a:prstGeom prst="rect">
                        <a:avLst/>
                      </a:prstGeom>
                      <a:grpFill/>
                    </p:spPr>
                  </p:pic>
                  <p:pic>
                    <p:nvPicPr>
                      <p:cNvPr id="30" name="Picture 29">
                        <a:extLst>
                          <a:ext uri="{FF2B5EF4-FFF2-40B4-BE49-F238E27FC236}">
                            <a16:creationId xmlns:a16="http://schemas.microsoft.com/office/drawing/2014/main" id="{40A91CBF-088A-CB08-927A-EB328E8E77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0916" y="3607578"/>
                        <a:ext cx="457200" cy="114866"/>
                      </a:xfrm>
                      <a:prstGeom prst="rect">
                        <a:avLst/>
                      </a:prstGeom>
                      <a:grpFill/>
                    </p:spPr>
                  </p:pic>
                  <p:pic>
                    <p:nvPicPr>
                      <p:cNvPr id="31" name="Picture 30">
                        <a:extLst>
                          <a:ext uri="{FF2B5EF4-FFF2-40B4-BE49-F238E27FC236}">
                            <a16:creationId xmlns:a16="http://schemas.microsoft.com/office/drawing/2014/main" id="{51CB96F1-C732-F40F-8D27-672F8764D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1619144"/>
                        <a:ext cx="461511" cy="133987"/>
                      </a:xfrm>
                      <a:prstGeom prst="rect">
                        <a:avLst/>
                      </a:prstGeom>
                      <a:grpFill/>
                    </p:spPr>
                  </p:pic>
                  <p:pic>
                    <p:nvPicPr>
                      <p:cNvPr id="32" name="Picture 31">
                        <a:extLst>
                          <a:ext uri="{FF2B5EF4-FFF2-40B4-BE49-F238E27FC236}">
                            <a16:creationId xmlns:a16="http://schemas.microsoft.com/office/drawing/2014/main" id="{6B748993-8CBE-48DF-821D-1A5A278BF5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0289" y="1775979"/>
                        <a:ext cx="461511" cy="133987"/>
                      </a:xfrm>
                      <a:prstGeom prst="rect">
                        <a:avLst/>
                      </a:prstGeom>
                      <a:grpFill/>
                    </p:spPr>
                  </p:pic>
                  <p:pic>
                    <p:nvPicPr>
                      <p:cNvPr id="33" name="Picture 32">
                        <a:extLst>
                          <a:ext uri="{FF2B5EF4-FFF2-40B4-BE49-F238E27FC236}">
                            <a16:creationId xmlns:a16="http://schemas.microsoft.com/office/drawing/2014/main" id="{2950A542-2675-D535-6A49-57B443F2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4071" y="1915682"/>
                        <a:ext cx="461511" cy="133987"/>
                      </a:xfrm>
                      <a:prstGeom prst="rect">
                        <a:avLst/>
                      </a:prstGeom>
                      <a:grpFill/>
                    </p:spPr>
                  </p:pic>
                  <p:pic>
                    <p:nvPicPr>
                      <p:cNvPr id="34" name="Picture 33">
                        <a:extLst>
                          <a:ext uri="{FF2B5EF4-FFF2-40B4-BE49-F238E27FC236}">
                            <a16:creationId xmlns:a16="http://schemas.microsoft.com/office/drawing/2014/main" id="{6AF8D547-2E5C-80D5-9FEA-853B3B6D3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8511" y="2074651"/>
                        <a:ext cx="461511" cy="133987"/>
                      </a:xfrm>
                      <a:prstGeom prst="rect">
                        <a:avLst/>
                      </a:prstGeom>
                      <a:grpFill/>
                    </p:spPr>
                  </p:pic>
                  <p:pic>
                    <p:nvPicPr>
                      <p:cNvPr id="35" name="Picture 34">
                        <a:extLst>
                          <a:ext uri="{FF2B5EF4-FFF2-40B4-BE49-F238E27FC236}">
                            <a16:creationId xmlns:a16="http://schemas.microsoft.com/office/drawing/2014/main" id="{BF5FC125-27C3-F777-1801-A19B6C168B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5800" y="2232024"/>
                        <a:ext cx="461511" cy="133987"/>
                      </a:xfrm>
                      <a:prstGeom prst="rect">
                        <a:avLst/>
                      </a:prstGeom>
                      <a:grpFill/>
                    </p:spPr>
                  </p:pic>
                  <p:pic>
                    <p:nvPicPr>
                      <p:cNvPr id="36" name="Picture 35">
                        <a:extLst>
                          <a:ext uri="{FF2B5EF4-FFF2-40B4-BE49-F238E27FC236}">
                            <a16:creationId xmlns:a16="http://schemas.microsoft.com/office/drawing/2014/main" id="{0E340DCC-605D-DE5C-17D8-80EDD8C0E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964" y="2384424"/>
                        <a:ext cx="461511" cy="133987"/>
                      </a:xfrm>
                      <a:prstGeom prst="rect">
                        <a:avLst/>
                      </a:prstGeom>
                      <a:grpFill/>
                    </p:spPr>
                  </p:pic>
                  <p:pic>
                    <p:nvPicPr>
                      <p:cNvPr id="37" name="Picture 36">
                        <a:extLst>
                          <a:ext uri="{FF2B5EF4-FFF2-40B4-BE49-F238E27FC236}">
                            <a16:creationId xmlns:a16="http://schemas.microsoft.com/office/drawing/2014/main" id="{0F4D7E19-445F-C4C9-A9EF-F2E6397DD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2315" y="2683175"/>
                        <a:ext cx="461511" cy="133987"/>
                      </a:xfrm>
                      <a:prstGeom prst="rect">
                        <a:avLst/>
                      </a:prstGeom>
                      <a:grpFill/>
                    </p:spPr>
                  </p:pic>
                  <p:pic>
                    <p:nvPicPr>
                      <p:cNvPr id="38" name="Picture 37">
                        <a:extLst>
                          <a:ext uri="{FF2B5EF4-FFF2-40B4-BE49-F238E27FC236}">
                            <a16:creationId xmlns:a16="http://schemas.microsoft.com/office/drawing/2014/main" id="{8DC63075-090F-9019-EC87-3D08CE67D8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2373" y="2823897"/>
                        <a:ext cx="461511" cy="133987"/>
                      </a:xfrm>
                      <a:prstGeom prst="rect">
                        <a:avLst/>
                      </a:prstGeom>
                      <a:grpFill/>
                    </p:spPr>
                  </p:pic>
                  <p:pic>
                    <p:nvPicPr>
                      <p:cNvPr id="39" name="Picture 38">
                        <a:extLst>
                          <a:ext uri="{FF2B5EF4-FFF2-40B4-BE49-F238E27FC236}">
                            <a16:creationId xmlns:a16="http://schemas.microsoft.com/office/drawing/2014/main" id="{3B5DA2F2-0D20-B870-0309-128335B3A4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7757" y="2988661"/>
                        <a:ext cx="461511" cy="133987"/>
                      </a:xfrm>
                      <a:prstGeom prst="rect">
                        <a:avLst/>
                      </a:prstGeom>
                      <a:grpFill/>
                    </p:spPr>
                  </p:pic>
                  <p:pic>
                    <p:nvPicPr>
                      <p:cNvPr id="40" name="Picture 39">
                        <a:extLst>
                          <a:ext uri="{FF2B5EF4-FFF2-40B4-BE49-F238E27FC236}">
                            <a16:creationId xmlns:a16="http://schemas.microsoft.com/office/drawing/2014/main" id="{5579D140-6F3C-C8AB-8CE9-CD510985A8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8379" y="3141061"/>
                        <a:ext cx="461511" cy="133987"/>
                      </a:xfrm>
                      <a:prstGeom prst="rect">
                        <a:avLst/>
                      </a:prstGeom>
                      <a:grpFill/>
                    </p:spPr>
                  </p:pic>
                  <p:pic>
                    <p:nvPicPr>
                      <p:cNvPr id="41" name="Picture 40">
                        <a:extLst>
                          <a:ext uri="{FF2B5EF4-FFF2-40B4-BE49-F238E27FC236}">
                            <a16:creationId xmlns:a16="http://schemas.microsoft.com/office/drawing/2014/main" id="{939050C4-3BF4-742E-56D4-840F721339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8005" y="3445183"/>
                        <a:ext cx="461511" cy="133987"/>
                      </a:xfrm>
                      <a:prstGeom prst="rect">
                        <a:avLst/>
                      </a:prstGeom>
                      <a:grpFill/>
                    </p:spPr>
                  </p:pic>
                  <p:pic>
                    <p:nvPicPr>
                      <p:cNvPr id="42" name="Picture 41">
                        <a:extLst>
                          <a:ext uri="{FF2B5EF4-FFF2-40B4-BE49-F238E27FC236}">
                            <a16:creationId xmlns:a16="http://schemas.microsoft.com/office/drawing/2014/main" id="{775BFAEA-17A5-AEE4-651A-6D2A8D8DA0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9996" y="3749585"/>
                        <a:ext cx="461511" cy="133987"/>
                      </a:xfrm>
                      <a:prstGeom prst="rect">
                        <a:avLst/>
                      </a:prstGeom>
                      <a:grpFill/>
                    </p:spPr>
                  </p:pic>
                  <p:pic>
                    <p:nvPicPr>
                      <p:cNvPr id="43" name="Picture 42">
                        <a:extLst>
                          <a:ext uri="{FF2B5EF4-FFF2-40B4-BE49-F238E27FC236}">
                            <a16:creationId xmlns:a16="http://schemas.microsoft.com/office/drawing/2014/main" id="{50D7A6A6-F4D5-4932-6CCE-E054853B5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2979" y="3891769"/>
                        <a:ext cx="461511" cy="133987"/>
                      </a:xfrm>
                      <a:prstGeom prst="rect">
                        <a:avLst/>
                      </a:prstGeom>
                      <a:grpFill/>
                    </p:spPr>
                  </p:pic>
                  <p:pic>
                    <p:nvPicPr>
                      <p:cNvPr id="44" name="Picture 43">
                        <a:extLst>
                          <a:ext uri="{FF2B5EF4-FFF2-40B4-BE49-F238E27FC236}">
                            <a16:creationId xmlns:a16="http://schemas.microsoft.com/office/drawing/2014/main" id="{1538830C-8555-8040-F545-1D9F23AEA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0645" y="4065404"/>
                        <a:ext cx="461511" cy="133987"/>
                      </a:xfrm>
                      <a:prstGeom prst="rect">
                        <a:avLst/>
                      </a:prstGeom>
                      <a:grpFill/>
                    </p:spPr>
                  </p:pic>
                  <p:pic>
                    <p:nvPicPr>
                      <p:cNvPr id="45" name="Picture 44">
                        <a:extLst>
                          <a:ext uri="{FF2B5EF4-FFF2-40B4-BE49-F238E27FC236}">
                            <a16:creationId xmlns:a16="http://schemas.microsoft.com/office/drawing/2014/main" id="{3D096739-4DAA-C668-F5CA-14C229E5B5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734" y="4203486"/>
                        <a:ext cx="461511" cy="133987"/>
                      </a:xfrm>
                      <a:prstGeom prst="rect">
                        <a:avLst/>
                      </a:prstGeom>
                      <a:grpFill/>
                    </p:spPr>
                  </p:pic>
                  <p:pic>
                    <p:nvPicPr>
                      <p:cNvPr id="46" name="Picture 45">
                        <a:extLst>
                          <a:ext uri="{FF2B5EF4-FFF2-40B4-BE49-F238E27FC236}">
                            <a16:creationId xmlns:a16="http://schemas.microsoft.com/office/drawing/2014/main" id="{C881679B-077B-64D9-AC07-ED6C2250CA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4568" y="4351791"/>
                        <a:ext cx="461511" cy="133987"/>
                      </a:xfrm>
                      <a:prstGeom prst="rect">
                        <a:avLst/>
                      </a:prstGeom>
                      <a:grpFill/>
                    </p:spPr>
                  </p:pic>
                </p:grpSp>
                <p:grpSp>
                  <p:nvGrpSpPr>
                    <p:cNvPr id="12" name="Group 11">
                      <a:extLst>
                        <a:ext uri="{FF2B5EF4-FFF2-40B4-BE49-F238E27FC236}">
                          <a16:creationId xmlns:a16="http://schemas.microsoft.com/office/drawing/2014/main" id="{6278BA3D-B5F7-CF55-9FCE-60BF2E0D55E5}"/>
                        </a:ext>
                      </a:extLst>
                    </p:cNvPr>
                    <p:cNvGrpSpPr/>
                    <p:nvPr/>
                  </p:nvGrpSpPr>
                  <p:grpSpPr>
                    <a:xfrm>
                      <a:off x="446442" y="4487516"/>
                      <a:ext cx="6355681" cy="1509622"/>
                      <a:chOff x="446442" y="4487516"/>
                      <a:chExt cx="6355681" cy="1509622"/>
                    </a:xfrm>
                    <a:grpFill/>
                  </p:grpSpPr>
                  <p:pic>
                    <p:nvPicPr>
                      <p:cNvPr id="13" name="Picture 12">
                        <a:extLst>
                          <a:ext uri="{FF2B5EF4-FFF2-40B4-BE49-F238E27FC236}">
                            <a16:creationId xmlns:a16="http://schemas.microsoft.com/office/drawing/2014/main" id="{804D1840-83FC-5E06-D9D0-6FE587F851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6442" y="4487516"/>
                        <a:ext cx="5859379" cy="1509622"/>
                      </a:xfrm>
                      <a:prstGeom prst="rect">
                        <a:avLst/>
                      </a:prstGeom>
                      <a:grpFill/>
                    </p:spPr>
                  </p:pic>
                  <p:pic>
                    <p:nvPicPr>
                      <p:cNvPr id="14" name="Picture 13">
                        <a:extLst>
                          <a:ext uri="{FF2B5EF4-FFF2-40B4-BE49-F238E27FC236}">
                            <a16:creationId xmlns:a16="http://schemas.microsoft.com/office/drawing/2014/main" id="{46189F5E-9788-360A-E473-045CC33CB2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76950" y="5334323"/>
                        <a:ext cx="457200" cy="114866"/>
                      </a:xfrm>
                      <a:prstGeom prst="rect">
                        <a:avLst/>
                      </a:prstGeom>
                      <a:grpFill/>
                    </p:spPr>
                  </p:pic>
                  <p:pic>
                    <p:nvPicPr>
                      <p:cNvPr id="15" name="Picture 14">
                        <a:extLst>
                          <a:ext uri="{FF2B5EF4-FFF2-40B4-BE49-F238E27FC236}">
                            <a16:creationId xmlns:a16="http://schemas.microsoft.com/office/drawing/2014/main" id="{4CCE7F87-A004-8B1E-7170-BFDD43FDB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6253" y="5706716"/>
                        <a:ext cx="457200" cy="114866"/>
                      </a:xfrm>
                      <a:prstGeom prst="rect">
                        <a:avLst/>
                      </a:prstGeom>
                      <a:grpFill/>
                    </p:spPr>
                  </p:pic>
                  <p:pic>
                    <p:nvPicPr>
                      <p:cNvPr id="16" name="Picture 15">
                        <a:extLst>
                          <a:ext uri="{FF2B5EF4-FFF2-40B4-BE49-F238E27FC236}">
                            <a16:creationId xmlns:a16="http://schemas.microsoft.com/office/drawing/2014/main" id="{35A96A70-2A0A-66A3-CA85-03806FE4C2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8653" y="4670021"/>
                        <a:ext cx="461511" cy="133987"/>
                      </a:xfrm>
                      <a:prstGeom prst="rect">
                        <a:avLst/>
                      </a:prstGeom>
                      <a:grpFill/>
                    </p:spPr>
                  </p:pic>
                  <p:pic>
                    <p:nvPicPr>
                      <p:cNvPr id="17" name="Picture 16">
                        <a:extLst>
                          <a:ext uri="{FF2B5EF4-FFF2-40B4-BE49-F238E27FC236}">
                            <a16:creationId xmlns:a16="http://schemas.microsoft.com/office/drawing/2014/main" id="{ABB03138-F648-3580-4671-006434E0A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1942" y="4842364"/>
                        <a:ext cx="461511" cy="133987"/>
                      </a:xfrm>
                      <a:prstGeom prst="rect">
                        <a:avLst/>
                      </a:prstGeom>
                      <a:grpFill/>
                    </p:spPr>
                  </p:pic>
                  <p:pic>
                    <p:nvPicPr>
                      <p:cNvPr id="18" name="Picture 17">
                        <a:extLst>
                          <a:ext uri="{FF2B5EF4-FFF2-40B4-BE49-F238E27FC236}">
                            <a16:creationId xmlns:a16="http://schemas.microsoft.com/office/drawing/2014/main" id="{827A3C56-F216-E09D-D9EC-6EDCC97499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0653" y="4995490"/>
                        <a:ext cx="461511" cy="133987"/>
                      </a:xfrm>
                      <a:prstGeom prst="rect">
                        <a:avLst/>
                      </a:prstGeom>
                      <a:grpFill/>
                    </p:spPr>
                  </p:pic>
                  <p:pic>
                    <p:nvPicPr>
                      <p:cNvPr id="19" name="Picture 18">
                        <a:extLst>
                          <a:ext uri="{FF2B5EF4-FFF2-40B4-BE49-F238E27FC236}">
                            <a16:creationId xmlns:a16="http://schemas.microsoft.com/office/drawing/2014/main" id="{85E1BF4F-5CFF-73C6-9489-148FAED18E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3853" y="5175333"/>
                        <a:ext cx="461511" cy="133987"/>
                      </a:xfrm>
                      <a:prstGeom prst="rect">
                        <a:avLst/>
                      </a:prstGeom>
                      <a:grpFill/>
                    </p:spPr>
                  </p:pic>
                  <p:pic>
                    <p:nvPicPr>
                      <p:cNvPr id="20" name="Picture 19">
                        <a:extLst>
                          <a:ext uri="{FF2B5EF4-FFF2-40B4-BE49-F238E27FC236}">
                            <a16:creationId xmlns:a16="http://schemas.microsoft.com/office/drawing/2014/main" id="{AD50E3A7-EEF8-5829-B17B-9AB7687261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4453" y="5501554"/>
                        <a:ext cx="461511" cy="133987"/>
                      </a:xfrm>
                      <a:prstGeom prst="rect">
                        <a:avLst/>
                      </a:prstGeom>
                      <a:grpFill/>
                    </p:spPr>
                  </p:pic>
                  <p:pic>
                    <p:nvPicPr>
                      <p:cNvPr id="21" name="Picture 20">
                        <a:extLst>
                          <a:ext uri="{FF2B5EF4-FFF2-40B4-BE49-F238E27FC236}">
                            <a16:creationId xmlns:a16="http://schemas.microsoft.com/office/drawing/2014/main" id="{F49A003B-FC81-27C8-4CD0-04C9DCFACF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0612" y="5852991"/>
                        <a:ext cx="461511" cy="133987"/>
                      </a:xfrm>
                      <a:prstGeom prst="rect">
                        <a:avLst/>
                      </a:prstGeom>
                      <a:grpFill/>
                    </p:spPr>
                  </p:pic>
                </p:grpSp>
              </p:grpSp>
              <p:pic>
                <p:nvPicPr>
                  <p:cNvPr id="10" name="Picture 9">
                    <a:extLst>
                      <a:ext uri="{FF2B5EF4-FFF2-40B4-BE49-F238E27FC236}">
                        <a16:creationId xmlns:a16="http://schemas.microsoft.com/office/drawing/2014/main" id="{46D04345-24D1-2689-15D0-2B9B0AF0F0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6012" y="544331"/>
                    <a:ext cx="1687157" cy="141469"/>
                  </a:xfrm>
                  <a:prstGeom prst="rect">
                    <a:avLst/>
                  </a:prstGeom>
                  <a:grpFill/>
                </p:spPr>
              </p:pic>
            </p:grpSp>
          </p:grpSp>
          <p:grpSp>
            <p:nvGrpSpPr>
              <p:cNvPr id="47" name="Group 46">
                <a:extLst>
                  <a:ext uri="{FF2B5EF4-FFF2-40B4-BE49-F238E27FC236}">
                    <a16:creationId xmlns:a16="http://schemas.microsoft.com/office/drawing/2014/main" id="{B1619A01-C258-170A-D7C4-67797C761515}"/>
                  </a:ext>
                </a:extLst>
              </p:cNvPr>
              <p:cNvGrpSpPr/>
              <p:nvPr/>
            </p:nvGrpSpPr>
            <p:grpSpPr>
              <a:xfrm>
                <a:off x="4572000" y="1484784"/>
                <a:ext cx="4384588" cy="2739192"/>
                <a:chOff x="1294980" y="1232117"/>
                <a:chExt cx="6972244" cy="4137677"/>
              </a:xfrm>
              <a:grpFill/>
            </p:grpSpPr>
            <p:pic>
              <p:nvPicPr>
                <p:cNvPr id="48" name="Picture 47">
                  <a:extLst>
                    <a:ext uri="{FF2B5EF4-FFF2-40B4-BE49-F238E27FC236}">
                      <a16:creationId xmlns:a16="http://schemas.microsoft.com/office/drawing/2014/main" id="{4965D205-4428-DAB1-9ED0-DB5E8A2B02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94980" y="4473754"/>
                  <a:ext cx="6130753" cy="896040"/>
                </a:xfrm>
                <a:prstGeom prst="rect">
                  <a:avLst/>
                </a:prstGeom>
                <a:grpFill/>
              </p:spPr>
            </p:pic>
            <p:grpSp>
              <p:nvGrpSpPr>
                <p:cNvPr id="49" name="Group 48">
                  <a:extLst>
                    <a:ext uri="{FF2B5EF4-FFF2-40B4-BE49-F238E27FC236}">
                      <a16:creationId xmlns:a16="http://schemas.microsoft.com/office/drawing/2014/main" id="{B50E61EF-FBC4-784B-9A07-3AE9D69580A6}"/>
                    </a:ext>
                  </a:extLst>
                </p:cNvPr>
                <p:cNvGrpSpPr/>
                <p:nvPr/>
              </p:nvGrpSpPr>
              <p:grpSpPr>
                <a:xfrm>
                  <a:off x="1294981" y="1232117"/>
                  <a:ext cx="6972243" cy="4099665"/>
                  <a:chOff x="974940" y="1456130"/>
                  <a:chExt cx="6972243" cy="4099665"/>
                </a:xfrm>
                <a:grpFill/>
              </p:grpSpPr>
              <p:grpSp>
                <p:nvGrpSpPr>
                  <p:cNvPr id="50" name="Group 49">
                    <a:extLst>
                      <a:ext uri="{FF2B5EF4-FFF2-40B4-BE49-F238E27FC236}">
                        <a16:creationId xmlns:a16="http://schemas.microsoft.com/office/drawing/2014/main" id="{EC4444D3-BAB2-049D-1942-E5E45C674BA4}"/>
                      </a:ext>
                    </a:extLst>
                  </p:cNvPr>
                  <p:cNvGrpSpPr/>
                  <p:nvPr/>
                </p:nvGrpSpPr>
                <p:grpSpPr>
                  <a:xfrm>
                    <a:off x="974940" y="1456130"/>
                    <a:ext cx="6130753" cy="3249863"/>
                    <a:chOff x="1828800" y="1792827"/>
                    <a:chExt cx="5258256" cy="2787360"/>
                  </a:xfrm>
                  <a:grpFill/>
                </p:grpSpPr>
                <p:pic>
                  <p:nvPicPr>
                    <p:cNvPr id="62" name="Picture 61">
                      <a:extLst>
                        <a:ext uri="{FF2B5EF4-FFF2-40B4-BE49-F238E27FC236}">
                          <a16:creationId xmlns:a16="http://schemas.microsoft.com/office/drawing/2014/main" id="{A0163577-F7E7-887E-7F5B-CEAA49C022F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28800" y="1792827"/>
                      <a:ext cx="5258256" cy="2787360"/>
                    </a:xfrm>
                    <a:prstGeom prst="rect">
                      <a:avLst/>
                    </a:prstGeom>
                    <a:grpFill/>
                  </p:spPr>
                </p:pic>
                <p:pic>
                  <p:nvPicPr>
                    <p:cNvPr id="63" name="Picture 62">
                      <a:extLst>
                        <a:ext uri="{FF2B5EF4-FFF2-40B4-BE49-F238E27FC236}">
                          <a16:creationId xmlns:a16="http://schemas.microsoft.com/office/drawing/2014/main" id="{A6C51DE5-8B40-7423-9C0E-E1D56D14C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0300" y="2016903"/>
                      <a:ext cx="575798" cy="167167"/>
                    </a:xfrm>
                    <a:prstGeom prst="rect">
                      <a:avLst/>
                    </a:prstGeom>
                    <a:grpFill/>
                  </p:spPr>
                </p:pic>
                <p:pic>
                  <p:nvPicPr>
                    <p:cNvPr id="64" name="Picture 63">
                      <a:extLst>
                        <a:ext uri="{FF2B5EF4-FFF2-40B4-BE49-F238E27FC236}">
                          <a16:creationId xmlns:a16="http://schemas.microsoft.com/office/drawing/2014/main" id="{D0674285-7A03-C33B-F55D-1492450873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112" y="2422307"/>
                      <a:ext cx="1147664" cy="149131"/>
                    </a:xfrm>
                    <a:prstGeom prst="rect">
                      <a:avLst/>
                    </a:prstGeom>
                    <a:grpFill/>
                  </p:spPr>
                </p:pic>
                <p:pic>
                  <p:nvPicPr>
                    <p:cNvPr id="65" name="Picture 64">
                      <a:extLst>
                        <a:ext uri="{FF2B5EF4-FFF2-40B4-BE49-F238E27FC236}">
                          <a16:creationId xmlns:a16="http://schemas.microsoft.com/office/drawing/2014/main" id="{CA37785E-003D-6C1B-6C6A-614AD4A823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2561" y="2611108"/>
                      <a:ext cx="593578" cy="149130"/>
                    </a:xfrm>
                    <a:prstGeom prst="rect">
                      <a:avLst/>
                    </a:prstGeom>
                    <a:grpFill/>
                  </p:spPr>
                </p:pic>
              </p:grpSp>
              <p:pic>
                <p:nvPicPr>
                  <p:cNvPr id="51" name="Picture 50">
                    <a:extLst>
                      <a:ext uri="{FF2B5EF4-FFF2-40B4-BE49-F238E27FC236}">
                        <a16:creationId xmlns:a16="http://schemas.microsoft.com/office/drawing/2014/main" id="{F6998500-E749-C212-CC89-0F37AF2427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7859" y="2895228"/>
                    <a:ext cx="1338095" cy="173876"/>
                  </a:xfrm>
                  <a:prstGeom prst="rect">
                    <a:avLst/>
                  </a:prstGeom>
                  <a:grpFill/>
                </p:spPr>
              </p:pic>
              <p:pic>
                <p:nvPicPr>
                  <p:cNvPr id="52" name="Picture 51">
                    <a:extLst>
                      <a:ext uri="{FF2B5EF4-FFF2-40B4-BE49-F238E27FC236}">
                        <a16:creationId xmlns:a16="http://schemas.microsoft.com/office/drawing/2014/main" id="{6E576DF8-A02C-9487-0818-785B75C7DD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7351" y="3119992"/>
                    <a:ext cx="1338095" cy="173876"/>
                  </a:xfrm>
                  <a:prstGeom prst="rect">
                    <a:avLst/>
                  </a:prstGeom>
                  <a:grpFill/>
                </p:spPr>
              </p:pic>
              <p:pic>
                <p:nvPicPr>
                  <p:cNvPr id="53" name="Picture 52">
                    <a:extLst>
                      <a:ext uri="{FF2B5EF4-FFF2-40B4-BE49-F238E27FC236}">
                        <a16:creationId xmlns:a16="http://schemas.microsoft.com/office/drawing/2014/main" id="{ACB3816A-D595-C6AB-F8C6-5821B86D3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0560" y="3343672"/>
                    <a:ext cx="1338095" cy="173876"/>
                  </a:xfrm>
                  <a:prstGeom prst="rect">
                    <a:avLst/>
                  </a:prstGeom>
                  <a:grpFill/>
                </p:spPr>
              </p:pic>
              <p:pic>
                <p:nvPicPr>
                  <p:cNvPr id="54" name="Picture 53">
                    <a:extLst>
                      <a:ext uri="{FF2B5EF4-FFF2-40B4-BE49-F238E27FC236}">
                        <a16:creationId xmlns:a16="http://schemas.microsoft.com/office/drawing/2014/main" id="{35FA6F36-80FD-89D5-BE90-56A243295A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0033" y="3600398"/>
                    <a:ext cx="1338095" cy="173876"/>
                  </a:xfrm>
                  <a:prstGeom prst="rect">
                    <a:avLst/>
                  </a:prstGeom>
                  <a:grpFill/>
                </p:spPr>
              </p:pic>
              <p:pic>
                <p:nvPicPr>
                  <p:cNvPr id="55" name="Picture 54">
                    <a:extLst>
                      <a:ext uri="{FF2B5EF4-FFF2-40B4-BE49-F238E27FC236}">
                        <a16:creationId xmlns:a16="http://schemas.microsoft.com/office/drawing/2014/main" id="{CA80E655-19B5-995B-8C7F-5815E58AD4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000" y="3824078"/>
                    <a:ext cx="1338095" cy="173876"/>
                  </a:xfrm>
                  <a:prstGeom prst="rect">
                    <a:avLst/>
                  </a:prstGeom>
                  <a:grpFill/>
                </p:spPr>
              </p:pic>
              <p:pic>
                <p:nvPicPr>
                  <p:cNvPr id="56" name="Picture 55">
                    <a:extLst>
                      <a:ext uri="{FF2B5EF4-FFF2-40B4-BE49-F238E27FC236}">
                        <a16:creationId xmlns:a16="http://schemas.microsoft.com/office/drawing/2014/main" id="{1A5A557C-0FFA-05B1-1622-1568F5C90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4774" y="4032229"/>
                    <a:ext cx="1338095" cy="173876"/>
                  </a:xfrm>
                  <a:prstGeom prst="rect">
                    <a:avLst/>
                  </a:prstGeom>
                  <a:grpFill/>
                </p:spPr>
              </p:pic>
              <p:pic>
                <p:nvPicPr>
                  <p:cNvPr id="57" name="Picture 56">
                    <a:extLst>
                      <a:ext uri="{FF2B5EF4-FFF2-40B4-BE49-F238E27FC236}">
                        <a16:creationId xmlns:a16="http://schemas.microsoft.com/office/drawing/2014/main" id="{4112A858-BEA8-86B2-E75C-363F22C4D7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4969" y="4719813"/>
                    <a:ext cx="1338095" cy="173876"/>
                  </a:xfrm>
                  <a:prstGeom prst="rect">
                    <a:avLst/>
                  </a:prstGeom>
                  <a:grpFill/>
                </p:spPr>
              </p:pic>
              <p:pic>
                <p:nvPicPr>
                  <p:cNvPr id="58" name="Picture 57">
                    <a:extLst>
                      <a:ext uri="{FF2B5EF4-FFF2-40B4-BE49-F238E27FC236}">
                        <a16:creationId xmlns:a16="http://schemas.microsoft.com/office/drawing/2014/main" id="{B2DFA907-429B-C0F8-5070-24D7EE6A9D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369" y="4948474"/>
                    <a:ext cx="1338095" cy="173876"/>
                  </a:xfrm>
                  <a:prstGeom prst="rect">
                    <a:avLst/>
                  </a:prstGeom>
                  <a:grpFill/>
                </p:spPr>
              </p:pic>
              <p:pic>
                <p:nvPicPr>
                  <p:cNvPr id="59" name="Picture 58">
                    <a:extLst>
                      <a:ext uri="{FF2B5EF4-FFF2-40B4-BE49-F238E27FC236}">
                        <a16:creationId xmlns:a16="http://schemas.microsoft.com/office/drawing/2014/main" id="{09E3D7C2-339D-BC86-D2D1-04BAD28684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483" y="5165918"/>
                    <a:ext cx="1338095" cy="173876"/>
                  </a:xfrm>
                  <a:prstGeom prst="rect">
                    <a:avLst/>
                  </a:prstGeom>
                  <a:grpFill/>
                </p:spPr>
              </p:pic>
              <p:pic>
                <p:nvPicPr>
                  <p:cNvPr id="60" name="Picture 59">
                    <a:extLst>
                      <a:ext uri="{FF2B5EF4-FFF2-40B4-BE49-F238E27FC236}">
                        <a16:creationId xmlns:a16="http://schemas.microsoft.com/office/drawing/2014/main" id="{1F915C2C-AB8C-D0F0-B444-6B1D8155E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9088" y="5381919"/>
                    <a:ext cx="1338095" cy="173876"/>
                  </a:xfrm>
                  <a:prstGeom prst="rect">
                    <a:avLst/>
                  </a:prstGeom>
                  <a:grpFill/>
                </p:spPr>
              </p:pic>
              <p:pic>
                <p:nvPicPr>
                  <p:cNvPr id="61" name="Picture 60">
                    <a:extLst>
                      <a:ext uri="{FF2B5EF4-FFF2-40B4-BE49-F238E27FC236}">
                        <a16:creationId xmlns:a16="http://schemas.microsoft.com/office/drawing/2014/main" id="{DC688689-E1D5-34F0-D714-79FC6437ED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8927" y="4294153"/>
                    <a:ext cx="692070" cy="173875"/>
                  </a:xfrm>
                  <a:prstGeom prst="rect">
                    <a:avLst/>
                  </a:prstGeom>
                  <a:grpFill/>
                </p:spPr>
              </p:pic>
            </p:grpSp>
          </p:grpSp>
          <p:sp>
            <p:nvSpPr>
              <p:cNvPr id="66" name="TextBox 65">
                <a:extLst>
                  <a:ext uri="{FF2B5EF4-FFF2-40B4-BE49-F238E27FC236}">
                    <a16:creationId xmlns:a16="http://schemas.microsoft.com/office/drawing/2014/main" id="{B544C06E-54DA-77BC-9017-40BC5C07577B}"/>
                  </a:ext>
                </a:extLst>
              </p:cNvPr>
              <p:cNvSpPr txBox="1"/>
              <p:nvPr/>
            </p:nvSpPr>
            <p:spPr>
              <a:xfrm>
                <a:off x="796691" y="909393"/>
                <a:ext cx="1556836" cy="369332"/>
              </a:xfrm>
              <a:prstGeom prst="rect">
                <a:avLst/>
              </a:prstGeom>
              <a:grpFill/>
            </p:spPr>
            <p:txBody>
              <a:bodyPr wrap="none" rtlCol="0">
                <a:spAutoFit/>
              </a:bodyPr>
              <a:lstStyle/>
              <a:p>
                <a:r>
                  <a:rPr lang="en-US" dirty="0"/>
                  <a:t>Bare Cavities</a:t>
                </a:r>
              </a:p>
            </p:txBody>
          </p:sp>
          <p:sp>
            <p:nvSpPr>
              <p:cNvPr id="67" name="TextBox 66">
                <a:extLst>
                  <a:ext uri="{FF2B5EF4-FFF2-40B4-BE49-F238E27FC236}">
                    <a16:creationId xmlns:a16="http://schemas.microsoft.com/office/drawing/2014/main" id="{D03E1C3C-80B4-16DB-693A-BBAD7AC69F52}"/>
                  </a:ext>
                </a:extLst>
              </p:cNvPr>
              <p:cNvSpPr txBox="1"/>
              <p:nvPr/>
            </p:nvSpPr>
            <p:spPr>
              <a:xfrm>
                <a:off x="5174011" y="899312"/>
                <a:ext cx="1992853" cy="369332"/>
              </a:xfrm>
              <a:prstGeom prst="rect">
                <a:avLst/>
              </a:prstGeom>
              <a:grpFill/>
            </p:spPr>
            <p:txBody>
              <a:bodyPr wrap="none" rtlCol="0">
                <a:spAutoFit/>
              </a:bodyPr>
              <a:lstStyle/>
              <a:p>
                <a:r>
                  <a:rPr lang="en-US" dirty="0"/>
                  <a:t>Jacketed Cavities</a:t>
                </a:r>
              </a:p>
            </p:txBody>
          </p:sp>
        </p:grpSp>
        <p:sp>
          <p:nvSpPr>
            <p:cNvPr id="72" name="TextBox 71">
              <a:extLst>
                <a:ext uri="{FF2B5EF4-FFF2-40B4-BE49-F238E27FC236}">
                  <a16:creationId xmlns:a16="http://schemas.microsoft.com/office/drawing/2014/main" id="{9ABEC2A6-43A1-FD47-1ADC-B38DCD85CAE0}"/>
                </a:ext>
              </a:extLst>
            </p:cNvPr>
            <p:cNvSpPr txBox="1"/>
            <p:nvPr/>
          </p:nvSpPr>
          <p:spPr>
            <a:xfrm>
              <a:off x="7463884" y="5238710"/>
              <a:ext cx="1428596" cy="369332"/>
            </a:xfrm>
            <a:prstGeom prst="rect">
              <a:avLst/>
            </a:prstGeom>
            <a:noFill/>
          </p:spPr>
          <p:txBody>
            <a:bodyPr wrap="none" rtlCol="0">
              <a:spAutoFit/>
            </a:bodyPr>
            <a:lstStyle/>
            <a:p>
              <a:r>
                <a:rPr lang="en-US" i="1" dirty="0"/>
                <a:t>10</a:t>
              </a:r>
              <a:r>
                <a:rPr lang="en-US" i="1" baseline="30000" dirty="0"/>
                <a:t>th</a:t>
              </a:r>
              <a:r>
                <a:rPr lang="en-US" i="1" dirty="0"/>
                <a:t> Oct. ‘24</a:t>
              </a:r>
            </a:p>
          </p:txBody>
        </p:sp>
      </p:grpSp>
      <p:grpSp>
        <p:nvGrpSpPr>
          <p:cNvPr id="68" name="Group 67">
            <a:extLst>
              <a:ext uri="{FF2B5EF4-FFF2-40B4-BE49-F238E27FC236}">
                <a16:creationId xmlns:a16="http://schemas.microsoft.com/office/drawing/2014/main" id="{233AC7E6-FB5E-68F7-3591-6A8D0A39304E}"/>
              </a:ext>
            </a:extLst>
          </p:cNvPr>
          <p:cNvGrpSpPr/>
          <p:nvPr/>
        </p:nvGrpSpPr>
        <p:grpSpPr>
          <a:xfrm>
            <a:off x="256023" y="837349"/>
            <a:ext cx="8794922" cy="4895907"/>
            <a:chOff x="256023" y="836712"/>
            <a:chExt cx="8794922" cy="4895907"/>
          </a:xfrm>
        </p:grpSpPr>
        <p:pic>
          <p:nvPicPr>
            <p:cNvPr id="5" name="Picture 4" descr="A close-up of a chart&#10;&#10;Description automatically generated">
              <a:extLst>
                <a:ext uri="{FF2B5EF4-FFF2-40B4-BE49-F238E27FC236}">
                  <a16:creationId xmlns:a16="http://schemas.microsoft.com/office/drawing/2014/main" id="{6A21613E-1BEE-E088-1F6B-19F36C48B99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6023" y="836712"/>
              <a:ext cx="8794922" cy="4895907"/>
            </a:xfrm>
            <a:prstGeom prst="rect">
              <a:avLst/>
            </a:prstGeom>
            <a:ln>
              <a:solidFill>
                <a:schemeClr val="tx1"/>
              </a:solidFill>
            </a:ln>
          </p:spPr>
        </p:pic>
        <p:sp>
          <p:nvSpPr>
            <p:cNvPr id="191" name="TextBox 190">
              <a:extLst>
                <a:ext uri="{FF2B5EF4-FFF2-40B4-BE49-F238E27FC236}">
                  <a16:creationId xmlns:a16="http://schemas.microsoft.com/office/drawing/2014/main" id="{083E254F-99CC-7BE0-A897-49BC210EE0A2}"/>
                </a:ext>
              </a:extLst>
            </p:cNvPr>
            <p:cNvSpPr txBox="1"/>
            <p:nvPr/>
          </p:nvSpPr>
          <p:spPr>
            <a:xfrm>
              <a:off x="5339185" y="5015425"/>
              <a:ext cx="3548792" cy="646331"/>
            </a:xfrm>
            <a:prstGeom prst="rect">
              <a:avLst/>
            </a:prstGeom>
            <a:noFill/>
          </p:spPr>
          <p:txBody>
            <a:bodyPr wrap="none" rtlCol="0">
              <a:spAutoFit/>
            </a:bodyPr>
            <a:lstStyle/>
            <a:p>
              <a:r>
                <a:rPr lang="en-US" i="1" dirty="0"/>
                <a:t>7</a:t>
              </a:r>
              <a:r>
                <a:rPr lang="en-US" i="1" baseline="30000" dirty="0"/>
                <a:t>th</a:t>
              </a:r>
              <a:r>
                <a:rPr lang="en-US" i="1" dirty="0"/>
                <a:t> Nov. ’24 following first WP4, </a:t>
              </a:r>
            </a:p>
            <a:p>
              <a:r>
                <a:rPr lang="en-US" i="1" dirty="0"/>
                <a:t>AUP/L2 and QA Offices meeting </a:t>
              </a:r>
            </a:p>
          </p:txBody>
        </p:sp>
      </p:grpSp>
      <p:pic>
        <p:nvPicPr>
          <p:cNvPr id="3" name="Picture 2">
            <a:extLst>
              <a:ext uri="{FF2B5EF4-FFF2-40B4-BE49-F238E27FC236}">
                <a16:creationId xmlns:a16="http://schemas.microsoft.com/office/drawing/2014/main" id="{277FB945-8572-8217-645E-35B315C47A4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71" name="Footer Placeholder 1">
            <a:extLst>
              <a:ext uri="{FF2B5EF4-FFF2-40B4-BE49-F238E27FC236}">
                <a16:creationId xmlns:a16="http://schemas.microsoft.com/office/drawing/2014/main" id="{56D86957-E12F-613B-CE7E-3AEA86B36AA9}"/>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33099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3A0F9-E61D-9B14-7025-90172DA4B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D274D-1B4F-C1F2-1955-3263EBAD51C5}"/>
              </a:ext>
            </a:extLst>
          </p:cNvPr>
          <p:cNvSpPr>
            <a:spLocks noGrp="1"/>
          </p:cNvSpPr>
          <p:nvPr>
            <p:ph type="title"/>
          </p:nvPr>
        </p:nvSpPr>
        <p:spPr>
          <a:xfrm>
            <a:off x="612000" y="44624"/>
            <a:ext cx="7920000" cy="720000"/>
          </a:xfrm>
        </p:spPr>
        <p:txBody>
          <a:bodyPr/>
          <a:lstStyle/>
          <a:p>
            <a:r>
              <a:rPr lang="en-US" dirty="0"/>
              <a:t>Documentation to Start Production</a:t>
            </a:r>
          </a:p>
        </p:txBody>
      </p:sp>
      <p:sp>
        <p:nvSpPr>
          <p:cNvPr id="3" name="Content Placeholder 2">
            <a:extLst>
              <a:ext uri="{FF2B5EF4-FFF2-40B4-BE49-F238E27FC236}">
                <a16:creationId xmlns:a16="http://schemas.microsoft.com/office/drawing/2014/main" id="{83F86BA1-4968-E257-96F0-77EEB8BC618C}"/>
              </a:ext>
            </a:extLst>
          </p:cNvPr>
          <p:cNvSpPr>
            <a:spLocks noGrp="1"/>
          </p:cNvSpPr>
          <p:nvPr>
            <p:ph idx="1"/>
          </p:nvPr>
        </p:nvSpPr>
        <p:spPr>
          <a:xfrm>
            <a:off x="612000" y="1412776"/>
            <a:ext cx="8291264" cy="3888432"/>
          </a:xfrm>
        </p:spPr>
        <p:txBody>
          <a:bodyPr>
            <a:normAutofit fontScale="92500"/>
          </a:bodyPr>
          <a:lstStyle/>
          <a:p>
            <a:r>
              <a:rPr lang="en-US" b="1" dirty="0"/>
              <a:t>In addition to WP4-AUP/L2 interactions, CERN and AUP QA Offices continuous involvement is expected to be necessary and essential.</a:t>
            </a:r>
          </a:p>
          <a:p>
            <a:pPr lvl="1"/>
            <a:r>
              <a:rPr lang="en-US" dirty="0"/>
              <a:t>Jamie Blowers (US-QA) and Hector </a:t>
            </a:r>
            <a:r>
              <a:rPr lang="en-US" dirty="0" err="1"/>
              <a:t>Gavela</a:t>
            </a:r>
            <a:r>
              <a:rPr lang="en-US" dirty="0"/>
              <a:t> (CERN-QA)</a:t>
            </a:r>
          </a:p>
          <a:p>
            <a:endParaRPr lang="en-US" b="1" dirty="0"/>
          </a:p>
          <a:p>
            <a:r>
              <a:rPr lang="en-US" dirty="0"/>
              <a:t>It is a widespread feeling among US SRF technical experts that CERN is requiring construction performance beyond the “state of the art” at existing industrial partners </a:t>
            </a:r>
          </a:p>
        </p:txBody>
      </p:sp>
      <p:sp>
        <p:nvSpPr>
          <p:cNvPr id="4" name="Slide Number Placeholder 3">
            <a:extLst>
              <a:ext uri="{FF2B5EF4-FFF2-40B4-BE49-F238E27FC236}">
                <a16:creationId xmlns:a16="http://schemas.microsoft.com/office/drawing/2014/main" id="{58BFF104-FA2E-AF5E-9991-45CFAF60DDD3}"/>
              </a:ext>
            </a:extLst>
          </p:cNvPr>
          <p:cNvSpPr>
            <a:spLocks noGrp="1"/>
          </p:cNvSpPr>
          <p:nvPr>
            <p:ph type="sldNum" sz="quarter" idx="12"/>
          </p:nvPr>
        </p:nvSpPr>
        <p:spPr>
          <a:xfrm>
            <a:off x="8686800" y="6356350"/>
            <a:ext cx="360000" cy="288112"/>
          </a:xfrm>
        </p:spPr>
        <p:txBody>
          <a:bodyPr/>
          <a:lstStyle/>
          <a:p>
            <a:fld id="{BFDCA1C4-9514-7B4F-976F-D92F7E296653}" type="slidenum">
              <a:rPr lang="fr-FR" smtClean="0">
                <a:solidFill>
                  <a:schemeClr val="bg1"/>
                </a:solidFill>
              </a:rPr>
              <a:pPr/>
              <a:t>16</a:t>
            </a:fld>
            <a:endParaRPr lang="fr-FR" dirty="0">
              <a:solidFill>
                <a:schemeClr val="bg1"/>
              </a:solidFill>
            </a:endParaRPr>
          </a:p>
        </p:txBody>
      </p:sp>
      <p:pic>
        <p:nvPicPr>
          <p:cNvPr id="5" name="Picture 4">
            <a:extLst>
              <a:ext uri="{FF2B5EF4-FFF2-40B4-BE49-F238E27FC236}">
                <a16:creationId xmlns:a16="http://schemas.microsoft.com/office/drawing/2014/main" id="{76065EC2-3838-2386-36B7-EBC16AC73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6" name="Footer Placeholder 1">
            <a:extLst>
              <a:ext uri="{FF2B5EF4-FFF2-40B4-BE49-F238E27FC236}">
                <a16:creationId xmlns:a16="http://schemas.microsoft.com/office/drawing/2014/main" id="{4AC4525D-D145-499B-645A-48F7595692AE}"/>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337367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A04E3-2D20-2B8B-E726-8DD953714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2669-0221-95D4-7C15-AECEA21032C8}"/>
              </a:ext>
            </a:extLst>
          </p:cNvPr>
          <p:cNvSpPr>
            <a:spLocks noGrp="1"/>
          </p:cNvSpPr>
          <p:nvPr>
            <p:ph type="title"/>
          </p:nvPr>
        </p:nvSpPr>
        <p:spPr>
          <a:xfrm>
            <a:off x="899812" y="106176"/>
            <a:ext cx="7344376" cy="720000"/>
          </a:xfrm>
        </p:spPr>
        <p:txBody>
          <a:bodyPr/>
          <a:lstStyle/>
          <a:p>
            <a:r>
              <a:rPr lang="en-US" dirty="0"/>
              <a:t>RFD Crab Cavities </a:t>
            </a:r>
            <a:br>
              <a:rPr lang="en-US" dirty="0"/>
            </a:br>
            <a:r>
              <a:rPr lang="en-US" dirty="0"/>
              <a:t>Technical Progress</a:t>
            </a:r>
          </a:p>
        </p:txBody>
      </p:sp>
      <p:sp>
        <p:nvSpPr>
          <p:cNvPr id="3" name="Content Placeholder 2">
            <a:extLst>
              <a:ext uri="{FF2B5EF4-FFF2-40B4-BE49-F238E27FC236}">
                <a16:creationId xmlns:a16="http://schemas.microsoft.com/office/drawing/2014/main" id="{EF17D75B-A1FD-7294-76AB-19FC96FD0370}"/>
              </a:ext>
            </a:extLst>
          </p:cNvPr>
          <p:cNvSpPr>
            <a:spLocks noGrp="1"/>
          </p:cNvSpPr>
          <p:nvPr>
            <p:ph idx="1"/>
          </p:nvPr>
        </p:nvSpPr>
        <p:spPr>
          <a:xfrm>
            <a:off x="179513" y="1093875"/>
            <a:ext cx="4392488" cy="2868239"/>
          </a:xfrm>
        </p:spPr>
        <p:txBody>
          <a:bodyPr>
            <a:normAutofit/>
          </a:bodyPr>
          <a:lstStyle/>
          <a:p>
            <a:pPr>
              <a:buSzPct val="100000"/>
              <a:buFont typeface="Wingdings" pitchFamily="2" charset="2"/>
              <a:buChar char="§"/>
            </a:pPr>
            <a:r>
              <a:rPr lang="en-US" sz="2200" dirty="0">
                <a:solidFill>
                  <a:srgbClr val="5F5F5F"/>
                </a:solidFill>
              </a:rPr>
              <a:t>Welding of </a:t>
            </a:r>
            <a:r>
              <a:rPr lang="en-US" sz="2200" i="1" dirty="0">
                <a:solidFill>
                  <a:srgbClr val="5F5F5F"/>
                </a:solidFill>
              </a:rPr>
              <a:t>Prototype</a:t>
            </a:r>
            <a:r>
              <a:rPr lang="en-US" sz="2200" dirty="0">
                <a:solidFill>
                  <a:srgbClr val="5F5F5F"/>
                </a:solidFill>
              </a:rPr>
              <a:t> Cavity Helium Tank (</a:t>
            </a:r>
            <a:r>
              <a:rPr lang="en-US" sz="2200" i="1" dirty="0">
                <a:solidFill>
                  <a:srgbClr val="5F5F5F"/>
                </a:solidFill>
              </a:rPr>
              <a:t>not a deliverable</a:t>
            </a:r>
            <a:r>
              <a:rPr lang="en-US" sz="2200" dirty="0">
                <a:solidFill>
                  <a:srgbClr val="5F5F5F"/>
                </a:solidFill>
              </a:rPr>
              <a:t>) completed without surprises and with ~zero frequency shift. </a:t>
            </a:r>
          </a:p>
          <a:p>
            <a:pPr>
              <a:buSzPct val="100000"/>
              <a:buFont typeface="Wingdings" pitchFamily="2" charset="2"/>
              <a:buChar char="§"/>
            </a:pPr>
            <a:r>
              <a:rPr lang="en-US" sz="2200" dirty="0"/>
              <a:t>Cavity is at JLAB waiting for test, to be delivered to TRIUMF for String Assembly check-out (TCM0)</a:t>
            </a:r>
          </a:p>
        </p:txBody>
      </p:sp>
      <p:sp>
        <p:nvSpPr>
          <p:cNvPr id="4" name="Slide Number Placeholder 3">
            <a:extLst>
              <a:ext uri="{FF2B5EF4-FFF2-40B4-BE49-F238E27FC236}">
                <a16:creationId xmlns:a16="http://schemas.microsoft.com/office/drawing/2014/main" id="{FD5F4FAB-C1EF-8FCC-5EB7-409A87868033}"/>
              </a:ext>
            </a:extLst>
          </p:cNvPr>
          <p:cNvSpPr>
            <a:spLocks noGrp="1"/>
          </p:cNvSpPr>
          <p:nvPr>
            <p:ph type="sldNum" sz="quarter" idx="12"/>
          </p:nvPr>
        </p:nvSpPr>
        <p:spPr/>
        <p:txBody>
          <a:bodyPr/>
          <a:lstStyle/>
          <a:p>
            <a:fld id="{BFDCA1C4-9514-7B4F-976F-D92F7E296653}" type="slidenum">
              <a:rPr lang="fr-FR" smtClean="0">
                <a:solidFill>
                  <a:schemeClr val="bg1"/>
                </a:solidFill>
              </a:rPr>
              <a:pPr/>
              <a:t>17</a:t>
            </a:fld>
            <a:endParaRPr lang="fr-FR" dirty="0">
              <a:solidFill>
                <a:schemeClr val="bg1"/>
              </a:solidFill>
            </a:endParaRPr>
          </a:p>
        </p:txBody>
      </p:sp>
      <p:pic>
        <p:nvPicPr>
          <p:cNvPr id="11" name="Picture 10" descr="A large metal box with many round holes&#10;&#10;Description automatically generated">
            <a:extLst>
              <a:ext uri="{FF2B5EF4-FFF2-40B4-BE49-F238E27FC236}">
                <a16:creationId xmlns:a16="http://schemas.microsoft.com/office/drawing/2014/main" id="{BDD1A40D-5EC0-F11C-60A0-7A7C410235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2483769" y="4409834"/>
            <a:ext cx="2032661" cy="1498796"/>
          </a:xfrm>
          <a:prstGeom prst="rect">
            <a:avLst/>
          </a:prstGeom>
          <a:ln w="28575">
            <a:solidFill>
              <a:schemeClr val="tx1"/>
            </a:solidFill>
          </a:ln>
        </p:spPr>
      </p:pic>
      <p:sp>
        <p:nvSpPr>
          <p:cNvPr id="21" name="TextBox 20">
            <a:extLst>
              <a:ext uri="{FF2B5EF4-FFF2-40B4-BE49-F238E27FC236}">
                <a16:creationId xmlns:a16="http://schemas.microsoft.com/office/drawing/2014/main" id="{CC165B05-87AE-71D2-F52D-8D89E0318DA3}"/>
              </a:ext>
            </a:extLst>
          </p:cNvPr>
          <p:cNvSpPr txBox="1"/>
          <p:nvPr/>
        </p:nvSpPr>
        <p:spPr>
          <a:xfrm>
            <a:off x="3173699" y="5723964"/>
            <a:ext cx="775392" cy="369332"/>
          </a:xfrm>
          <a:prstGeom prst="rect">
            <a:avLst/>
          </a:prstGeom>
          <a:solidFill>
            <a:schemeClr val="bg1"/>
          </a:solidFill>
          <a:ln>
            <a:solidFill>
              <a:schemeClr val="tx1"/>
            </a:solidFill>
          </a:ln>
        </p:spPr>
        <p:txBody>
          <a:bodyPr wrap="square" rtlCol="0">
            <a:spAutoFit/>
          </a:bodyPr>
          <a:lstStyle/>
          <a:p>
            <a:pPr algn="ctr"/>
            <a:r>
              <a:rPr lang="en-US" sz="900" i="1" dirty="0"/>
              <a:t>Completed Assembly</a:t>
            </a:r>
          </a:p>
        </p:txBody>
      </p:sp>
      <p:pic>
        <p:nvPicPr>
          <p:cNvPr id="6" name="Picture 5">
            <a:extLst>
              <a:ext uri="{FF2B5EF4-FFF2-40B4-BE49-F238E27FC236}">
                <a16:creationId xmlns:a16="http://schemas.microsoft.com/office/drawing/2014/main" id="{E02FEB1A-387A-581A-183D-05B9B4609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descr="A picture containing indoor, dirty, cluttered, miller&#10;&#10;Description automatically generated">
            <a:extLst>
              <a:ext uri="{FF2B5EF4-FFF2-40B4-BE49-F238E27FC236}">
                <a16:creationId xmlns:a16="http://schemas.microsoft.com/office/drawing/2014/main" id="{399F9059-0BAB-90FE-B33E-359E17D19E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039" y="4409835"/>
            <a:ext cx="2279142" cy="1498795"/>
          </a:xfrm>
          <a:prstGeom prst="rect">
            <a:avLst/>
          </a:prstGeom>
          <a:ln w="28575">
            <a:solidFill>
              <a:schemeClr val="tx1"/>
            </a:solidFill>
          </a:ln>
        </p:spPr>
      </p:pic>
      <p:sp>
        <p:nvSpPr>
          <p:cNvPr id="18" name="TextBox 17">
            <a:extLst>
              <a:ext uri="{FF2B5EF4-FFF2-40B4-BE49-F238E27FC236}">
                <a16:creationId xmlns:a16="http://schemas.microsoft.com/office/drawing/2014/main" id="{E471467B-6687-BF57-39BC-4495E29D763D}"/>
              </a:ext>
            </a:extLst>
          </p:cNvPr>
          <p:cNvSpPr txBox="1"/>
          <p:nvPr/>
        </p:nvSpPr>
        <p:spPr>
          <a:xfrm>
            <a:off x="412470" y="5830897"/>
            <a:ext cx="1158192" cy="230832"/>
          </a:xfrm>
          <a:prstGeom prst="rect">
            <a:avLst/>
          </a:prstGeom>
          <a:solidFill>
            <a:schemeClr val="bg1"/>
          </a:solidFill>
          <a:ln>
            <a:solidFill>
              <a:schemeClr val="tx1"/>
            </a:solidFill>
          </a:ln>
        </p:spPr>
        <p:txBody>
          <a:bodyPr wrap="square" rtlCol="0">
            <a:spAutoFit/>
          </a:bodyPr>
          <a:lstStyle/>
          <a:p>
            <a:pPr algn="ctr"/>
            <a:r>
              <a:rPr lang="en-US" sz="900" i="1"/>
              <a:t>Start of Assembly</a:t>
            </a:r>
            <a:endParaRPr lang="en-US" sz="900" i="1" dirty="0"/>
          </a:p>
        </p:txBody>
      </p:sp>
      <p:pic>
        <p:nvPicPr>
          <p:cNvPr id="7" name="Picture 6" descr="A machine with a metal tube&#10;&#10;Description automatically generated with medium confidence">
            <a:extLst>
              <a:ext uri="{FF2B5EF4-FFF2-40B4-BE49-F238E27FC236}">
                <a16:creationId xmlns:a16="http://schemas.microsoft.com/office/drawing/2014/main" id="{516FD1EF-0AA8-71CF-0F38-20781BBF5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843593" y="4449760"/>
            <a:ext cx="2032663" cy="1524497"/>
          </a:xfrm>
          <a:prstGeom prst="rect">
            <a:avLst/>
          </a:prstGeom>
        </p:spPr>
      </p:pic>
      <p:grpSp>
        <p:nvGrpSpPr>
          <p:cNvPr id="16" name="Group 15">
            <a:extLst>
              <a:ext uri="{FF2B5EF4-FFF2-40B4-BE49-F238E27FC236}">
                <a16:creationId xmlns:a16="http://schemas.microsoft.com/office/drawing/2014/main" id="{5786459F-7D62-F4A5-16A2-EC26E14794CF}"/>
              </a:ext>
            </a:extLst>
          </p:cNvPr>
          <p:cNvGrpSpPr/>
          <p:nvPr/>
        </p:nvGrpSpPr>
        <p:grpSpPr>
          <a:xfrm>
            <a:off x="4564060" y="991529"/>
            <a:ext cx="4602491" cy="2174252"/>
            <a:chOff x="3987789" y="3013778"/>
            <a:chExt cx="4903655" cy="2316524"/>
          </a:xfrm>
        </p:grpSpPr>
        <p:pic>
          <p:nvPicPr>
            <p:cNvPr id="17" name="Picture 16">
              <a:extLst>
                <a:ext uri="{FF2B5EF4-FFF2-40B4-BE49-F238E27FC236}">
                  <a16:creationId xmlns:a16="http://schemas.microsoft.com/office/drawing/2014/main" id="{F01580F9-C636-7102-4047-BD6B09AB082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87789" y="3013778"/>
              <a:ext cx="4903655" cy="2316524"/>
            </a:xfrm>
            <a:prstGeom prst="rect">
              <a:avLst/>
            </a:prstGeom>
          </p:spPr>
        </p:pic>
        <p:cxnSp>
          <p:nvCxnSpPr>
            <p:cNvPr id="19" name="Straight Connector 18">
              <a:extLst>
                <a:ext uri="{FF2B5EF4-FFF2-40B4-BE49-F238E27FC236}">
                  <a16:creationId xmlns:a16="http://schemas.microsoft.com/office/drawing/2014/main" id="{D5641478-A05B-DEAD-DFC5-099C97B8366B}"/>
                </a:ext>
              </a:extLst>
            </p:cNvPr>
            <p:cNvCxnSpPr>
              <a:cxnSpLocks/>
            </p:cNvCxnSpPr>
            <p:nvPr/>
          </p:nvCxnSpPr>
          <p:spPr>
            <a:xfrm>
              <a:off x="6981230" y="3124200"/>
              <a:ext cx="0" cy="1872208"/>
            </a:xfrm>
            <a:prstGeom prst="line">
              <a:avLst/>
            </a:prstGeom>
            <a:ln w="1270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98BA73B-4165-E3DA-DBAE-7493118E48E5}"/>
                </a:ext>
              </a:extLst>
            </p:cNvPr>
            <p:cNvSpPr txBox="1"/>
            <p:nvPr/>
          </p:nvSpPr>
          <p:spPr>
            <a:xfrm>
              <a:off x="6979769" y="3194759"/>
              <a:ext cx="792088" cy="184666"/>
            </a:xfrm>
            <a:prstGeom prst="rect">
              <a:avLst/>
            </a:prstGeom>
            <a:noFill/>
          </p:spPr>
          <p:txBody>
            <a:bodyPr wrap="square" rtlCol="0">
              <a:spAutoFit/>
            </a:bodyPr>
            <a:lstStyle/>
            <a:p>
              <a:r>
                <a:rPr lang="en-US" sz="600">
                  <a:solidFill>
                    <a:schemeClr val="bg2"/>
                  </a:solidFill>
                </a:rPr>
                <a:t>Admin. Limit</a:t>
              </a:r>
            </a:p>
          </p:txBody>
        </p:sp>
        <p:sp>
          <p:nvSpPr>
            <p:cNvPr id="29" name="TextBox 28">
              <a:extLst>
                <a:ext uri="{FF2B5EF4-FFF2-40B4-BE49-F238E27FC236}">
                  <a16:creationId xmlns:a16="http://schemas.microsoft.com/office/drawing/2014/main" id="{AC99942C-98A8-D50C-89B8-CBF600E55525}"/>
                </a:ext>
              </a:extLst>
            </p:cNvPr>
            <p:cNvSpPr txBox="1"/>
            <p:nvPr/>
          </p:nvSpPr>
          <p:spPr>
            <a:xfrm>
              <a:off x="4438776" y="3117815"/>
              <a:ext cx="1565705" cy="261610"/>
            </a:xfrm>
            <a:prstGeom prst="rect">
              <a:avLst/>
            </a:prstGeom>
            <a:noFill/>
          </p:spPr>
          <p:txBody>
            <a:bodyPr wrap="square" rtlCol="0">
              <a:spAutoFit/>
            </a:bodyPr>
            <a:lstStyle/>
            <a:p>
              <a:r>
                <a:rPr lang="en-US" sz="1050" i="1"/>
                <a:t>Plot by A. Castilla</a:t>
              </a:r>
            </a:p>
          </p:txBody>
        </p:sp>
      </p:grpSp>
      <p:sp>
        <p:nvSpPr>
          <p:cNvPr id="31" name="TextBox 30">
            <a:extLst>
              <a:ext uri="{FF2B5EF4-FFF2-40B4-BE49-F238E27FC236}">
                <a16:creationId xmlns:a16="http://schemas.microsoft.com/office/drawing/2014/main" id="{2E534E71-A40C-077E-5073-77E2938F6742}"/>
              </a:ext>
            </a:extLst>
          </p:cNvPr>
          <p:cNvSpPr txBox="1"/>
          <p:nvPr/>
        </p:nvSpPr>
        <p:spPr>
          <a:xfrm>
            <a:off x="5424438" y="776913"/>
            <a:ext cx="2980303" cy="369332"/>
          </a:xfrm>
          <a:prstGeom prst="rect">
            <a:avLst/>
          </a:prstGeom>
          <a:noFill/>
        </p:spPr>
        <p:txBody>
          <a:bodyPr wrap="none" rtlCol="0">
            <a:spAutoFit/>
          </a:bodyPr>
          <a:lstStyle/>
          <a:p>
            <a:r>
              <a:rPr lang="en-US" u="sng" dirty="0"/>
              <a:t>Pre-Series #2 Performance</a:t>
            </a:r>
          </a:p>
        </p:txBody>
      </p:sp>
      <p:sp>
        <p:nvSpPr>
          <p:cNvPr id="32" name="TextBox 31">
            <a:extLst>
              <a:ext uri="{FF2B5EF4-FFF2-40B4-BE49-F238E27FC236}">
                <a16:creationId xmlns:a16="http://schemas.microsoft.com/office/drawing/2014/main" id="{4687CC75-6F25-63D8-EB6F-E51CAE71E431}"/>
              </a:ext>
            </a:extLst>
          </p:cNvPr>
          <p:cNvSpPr txBox="1"/>
          <p:nvPr/>
        </p:nvSpPr>
        <p:spPr>
          <a:xfrm>
            <a:off x="4897957" y="4082886"/>
            <a:ext cx="1906291" cy="523220"/>
          </a:xfrm>
          <a:prstGeom prst="rect">
            <a:avLst/>
          </a:prstGeom>
          <a:solidFill>
            <a:schemeClr val="bg1"/>
          </a:solidFill>
          <a:ln>
            <a:solidFill>
              <a:schemeClr val="tx2">
                <a:lumMod val="75000"/>
              </a:schemeClr>
            </a:solidFill>
          </a:ln>
        </p:spPr>
        <p:txBody>
          <a:bodyPr wrap="none" rtlCol="0">
            <a:spAutoFit/>
          </a:bodyPr>
          <a:lstStyle/>
          <a:p>
            <a:r>
              <a:rPr lang="en-US" sz="1400" u="sng" dirty="0"/>
              <a:t>Series #3 Completed </a:t>
            </a:r>
          </a:p>
          <a:p>
            <a:r>
              <a:rPr lang="en-US" sz="1400" u="sng" dirty="0"/>
              <a:t>at ZANON </a:t>
            </a:r>
          </a:p>
        </p:txBody>
      </p:sp>
      <p:sp>
        <p:nvSpPr>
          <p:cNvPr id="5" name="Content Placeholder 2">
            <a:extLst>
              <a:ext uri="{FF2B5EF4-FFF2-40B4-BE49-F238E27FC236}">
                <a16:creationId xmlns:a16="http://schemas.microsoft.com/office/drawing/2014/main" id="{71733388-41A9-D5F7-E9A3-21579006DE21}"/>
              </a:ext>
            </a:extLst>
          </p:cNvPr>
          <p:cNvSpPr txBox="1">
            <a:spLocks/>
          </p:cNvSpPr>
          <p:nvPr/>
        </p:nvSpPr>
        <p:spPr>
          <a:xfrm>
            <a:off x="4718345" y="3126704"/>
            <a:ext cx="4392488" cy="917105"/>
          </a:xfrm>
          <a:prstGeom prst="rect">
            <a:avLst/>
          </a:prstGeom>
        </p:spPr>
        <p:txBody>
          <a:bodyPr vert="horz" lIns="0" tIns="0" rIns="0" bIns="0" rtlCol="0">
            <a:normAutofit fontScale="92500" lnSpcReduction="1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itchFamily="2" charset="2"/>
              <a:buChar char="§"/>
            </a:pPr>
            <a:r>
              <a:rPr lang="en-US" sz="2200" dirty="0"/>
              <a:t>Pre-Series #1 requires more BCP</a:t>
            </a:r>
          </a:p>
          <a:p>
            <a:pPr>
              <a:buSzPct val="100000"/>
              <a:buFont typeface="Wingdings" pitchFamily="2" charset="2"/>
              <a:buChar char="§"/>
            </a:pPr>
            <a:r>
              <a:rPr lang="en-US" sz="2200" dirty="0"/>
              <a:t>Invaluable help from CERN with ceramic feedthroughs for HOMs</a:t>
            </a:r>
          </a:p>
        </p:txBody>
      </p:sp>
      <p:pic>
        <p:nvPicPr>
          <p:cNvPr id="10" name="Picture 9" descr="A group of stainless steel containers&#10;&#10;Description automatically generated">
            <a:extLst>
              <a:ext uri="{FF2B5EF4-FFF2-40B4-BE49-F238E27FC236}">
                <a16:creationId xmlns:a16="http://schemas.microsoft.com/office/drawing/2014/main" id="{F87B7652-5F6B-A29F-129F-4BEDE47EDA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6902507" y="4398058"/>
            <a:ext cx="2348889" cy="1761667"/>
          </a:xfrm>
          <a:prstGeom prst="rect">
            <a:avLst/>
          </a:prstGeom>
        </p:spPr>
      </p:pic>
      <p:sp>
        <p:nvSpPr>
          <p:cNvPr id="9" name="TextBox 8">
            <a:extLst>
              <a:ext uri="{FF2B5EF4-FFF2-40B4-BE49-F238E27FC236}">
                <a16:creationId xmlns:a16="http://schemas.microsoft.com/office/drawing/2014/main" id="{29AA65B8-C03A-E7E9-9CA5-F5CFD033767B}"/>
              </a:ext>
            </a:extLst>
          </p:cNvPr>
          <p:cNvSpPr txBox="1"/>
          <p:nvPr/>
        </p:nvSpPr>
        <p:spPr>
          <a:xfrm>
            <a:off x="5270073" y="5860144"/>
            <a:ext cx="2717411" cy="461665"/>
          </a:xfrm>
          <a:prstGeom prst="rect">
            <a:avLst/>
          </a:prstGeom>
          <a:solidFill>
            <a:schemeClr val="bg1"/>
          </a:solidFill>
          <a:ln>
            <a:solidFill>
              <a:schemeClr val="tx2">
                <a:lumMod val="75000"/>
              </a:schemeClr>
            </a:solidFill>
          </a:ln>
        </p:spPr>
        <p:txBody>
          <a:bodyPr wrap="none" rtlCol="0">
            <a:spAutoFit/>
          </a:bodyPr>
          <a:lstStyle/>
          <a:p>
            <a:r>
              <a:rPr lang="en-US" sz="1200" i="1" dirty="0">
                <a:highlight>
                  <a:srgbClr val="FFFF00"/>
                </a:highlight>
              </a:rPr>
              <a:t>Issue on missing QC step (C-SCAN) </a:t>
            </a:r>
          </a:p>
          <a:p>
            <a:r>
              <a:rPr lang="en-US" sz="1200" i="1" dirty="0">
                <a:highlight>
                  <a:srgbClr val="FFFF00"/>
                </a:highlight>
              </a:rPr>
              <a:t>for brazed flanges on Series #3-to-#6</a:t>
            </a:r>
          </a:p>
        </p:txBody>
      </p:sp>
      <p:sp>
        <p:nvSpPr>
          <p:cNvPr id="12" name="TextBox 11">
            <a:extLst>
              <a:ext uri="{FF2B5EF4-FFF2-40B4-BE49-F238E27FC236}">
                <a16:creationId xmlns:a16="http://schemas.microsoft.com/office/drawing/2014/main" id="{60024A07-4323-85FD-98DC-82CC4A7BD291}"/>
              </a:ext>
            </a:extLst>
          </p:cNvPr>
          <p:cNvSpPr txBox="1"/>
          <p:nvPr/>
        </p:nvSpPr>
        <p:spPr>
          <a:xfrm>
            <a:off x="7215699" y="4077072"/>
            <a:ext cx="1776448" cy="523220"/>
          </a:xfrm>
          <a:prstGeom prst="rect">
            <a:avLst/>
          </a:prstGeom>
          <a:solidFill>
            <a:schemeClr val="bg1"/>
          </a:solidFill>
          <a:ln>
            <a:solidFill>
              <a:schemeClr val="tx2">
                <a:lumMod val="75000"/>
              </a:schemeClr>
            </a:solidFill>
          </a:ln>
        </p:spPr>
        <p:txBody>
          <a:bodyPr wrap="none" rtlCol="0">
            <a:spAutoFit/>
          </a:bodyPr>
          <a:lstStyle/>
          <a:p>
            <a:r>
              <a:rPr lang="en-US" sz="1400" u="sng" dirty="0"/>
              <a:t>Parts for cavities </a:t>
            </a:r>
          </a:p>
          <a:p>
            <a:r>
              <a:rPr lang="en-US" sz="1400" u="sng" dirty="0"/>
              <a:t>#4-to-#6 at ZANON </a:t>
            </a:r>
          </a:p>
        </p:txBody>
      </p:sp>
      <p:sp>
        <p:nvSpPr>
          <p:cNvPr id="13" name="Footer Placeholder 1">
            <a:extLst>
              <a:ext uri="{FF2B5EF4-FFF2-40B4-BE49-F238E27FC236}">
                <a16:creationId xmlns:a16="http://schemas.microsoft.com/office/drawing/2014/main" id="{167B0724-5C3C-A2DD-50F4-BB4577EB29BB}"/>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120908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C24C-DFDC-3419-D9B7-688DBEC50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84A71-ABD0-542D-C317-84DD7F74BE8D}"/>
              </a:ext>
            </a:extLst>
          </p:cNvPr>
          <p:cNvSpPr>
            <a:spLocks noGrp="1"/>
          </p:cNvSpPr>
          <p:nvPr>
            <p:ph type="title"/>
          </p:nvPr>
        </p:nvSpPr>
        <p:spPr>
          <a:xfrm>
            <a:off x="612000" y="44624"/>
            <a:ext cx="7920000" cy="720000"/>
          </a:xfrm>
        </p:spPr>
        <p:txBody>
          <a:bodyPr/>
          <a:lstStyle/>
          <a:p>
            <a:r>
              <a:rPr lang="en-US" dirty="0"/>
              <a:t>Technical Production </a:t>
            </a:r>
            <a:br>
              <a:rPr lang="en-US" dirty="0"/>
            </a:br>
            <a:r>
              <a:rPr lang="en-US" dirty="0"/>
              <a:t>Areas of Attention (cont.)</a:t>
            </a:r>
          </a:p>
        </p:txBody>
      </p:sp>
      <p:sp>
        <p:nvSpPr>
          <p:cNvPr id="3" name="Content Placeholder 2">
            <a:extLst>
              <a:ext uri="{FF2B5EF4-FFF2-40B4-BE49-F238E27FC236}">
                <a16:creationId xmlns:a16="http://schemas.microsoft.com/office/drawing/2014/main" id="{021C383B-BF76-5630-9C40-24979F8E3A32}"/>
              </a:ext>
            </a:extLst>
          </p:cNvPr>
          <p:cNvSpPr>
            <a:spLocks noGrp="1"/>
          </p:cNvSpPr>
          <p:nvPr>
            <p:ph idx="1"/>
          </p:nvPr>
        </p:nvSpPr>
        <p:spPr>
          <a:xfrm>
            <a:off x="575536" y="883742"/>
            <a:ext cx="8291264" cy="5209554"/>
          </a:xfrm>
        </p:spPr>
        <p:txBody>
          <a:bodyPr>
            <a:normAutofit fontScale="92500"/>
          </a:bodyPr>
          <a:lstStyle/>
          <a:p>
            <a:r>
              <a:rPr lang="en-US" dirty="0"/>
              <a:t>Bare cavities production </a:t>
            </a:r>
            <a:r>
              <a:rPr lang="en-US" i="1" dirty="0">
                <a:highlight>
                  <a:srgbClr val="FFFF00"/>
                </a:highlight>
              </a:rPr>
              <a:t>completely</a:t>
            </a:r>
            <a:r>
              <a:rPr lang="en-US" dirty="0">
                <a:highlight>
                  <a:srgbClr val="FFFF00"/>
                </a:highlight>
              </a:rPr>
              <a:t> </a:t>
            </a:r>
            <a:r>
              <a:rPr lang="en-US" i="1" dirty="0">
                <a:highlight>
                  <a:srgbClr val="FFFF00"/>
                </a:highlight>
              </a:rPr>
              <a:t>paused at this time</a:t>
            </a:r>
            <a:r>
              <a:rPr lang="en-US" dirty="0"/>
              <a:t> on AUP decision pending clarification of NCRs.</a:t>
            </a:r>
          </a:p>
          <a:p>
            <a:pPr lvl="1"/>
            <a:r>
              <a:rPr lang="en-US" dirty="0"/>
              <a:t>NCR needed to address a QC step (C-SCAN on brazed flanges) included in the Engineering Specs and “</a:t>
            </a:r>
            <a:r>
              <a:rPr lang="en-US" i="1" dirty="0"/>
              <a:t>slipped through the cracks</a:t>
            </a:r>
            <a:r>
              <a:rPr lang="en-US" dirty="0"/>
              <a:t>” during production of the first 4 units.</a:t>
            </a:r>
          </a:p>
          <a:p>
            <a:pPr lvl="2"/>
            <a:r>
              <a:rPr lang="en-US" dirty="0"/>
              <a:t>NCRs to address continuation of assembly (or removal from production line) for Series Cavities #3-to-#6 (draft EDMS 3181073)</a:t>
            </a:r>
          </a:p>
          <a:p>
            <a:pPr lvl="2"/>
            <a:r>
              <a:rPr lang="en-US" dirty="0"/>
              <a:t>CERN help appears to be available for quick turn-around C-SCAN of brazed flanges for cavities #7-to-#12</a:t>
            </a:r>
          </a:p>
          <a:p>
            <a:pPr lvl="1"/>
            <a:r>
              <a:rPr lang="en-US" dirty="0"/>
              <a:t>Metrology NCR</a:t>
            </a:r>
          </a:p>
          <a:p>
            <a:r>
              <a:rPr lang="en-US" dirty="0"/>
              <a:t>Jacketed cavities </a:t>
            </a:r>
            <a:r>
              <a:rPr lang="en-US" i="1" dirty="0">
                <a:highlight>
                  <a:srgbClr val="FFFF00"/>
                </a:highlight>
              </a:rPr>
              <a:t>documentation completion and sign-off on a timely basis a categorical condition</a:t>
            </a:r>
            <a:r>
              <a:rPr lang="en-US" dirty="0"/>
              <a:t> before production start.</a:t>
            </a:r>
          </a:p>
        </p:txBody>
      </p:sp>
      <p:sp>
        <p:nvSpPr>
          <p:cNvPr id="4" name="Slide Number Placeholder 3">
            <a:extLst>
              <a:ext uri="{FF2B5EF4-FFF2-40B4-BE49-F238E27FC236}">
                <a16:creationId xmlns:a16="http://schemas.microsoft.com/office/drawing/2014/main" id="{795CAD4A-77F5-8DEA-C56C-1DF1DD63CF16}"/>
              </a:ext>
            </a:extLst>
          </p:cNvPr>
          <p:cNvSpPr>
            <a:spLocks noGrp="1"/>
          </p:cNvSpPr>
          <p:nvPr>
            <p:ph type="sldNum" sz="quarter" idx="12"/>
          </p:nvPr>
        </p:nvSpPr>
        <p:spPr>
          <a:xfrm>
            <a:off x="8686800" y="6356350"/>
            <a:ext cx="360000" cy="288112"/>
          </a:xfrm>
        </p:spPr>
        <p:txBody>
          <a:bodyPr/>
          <a:lstStyle/>
          <a:p>
            <a:fld id="{BFDCA1C4-9514-7B4F-976F-D92F7E296653}" type="slidenum">
              <a:rPr lang="fr-FR" smtClean="0">
                <a:solidFill>
                  <a:schemeClr val="bg1"/>
                </a:solidFill>
              </a:rPr>
              <a:pPr/>
              <a:t>18</a:t>
            </a:fld>
            <a:endParaRPr lang="fr-FR" dirty="0">
              <a:solidFill>
                <a:schemeClr val="bg1"/>
              </a:solidFill>
            </a:endParaRPr>
          </a:p>
        </p:txBody>
      </p:sp>
      <p:sp>
        <p:nvSpPr>
          <p:cNvPr id="5" name="Footer Placeholder 1">
            <a:extLst>
              <a:ext uri="{FF2B5EF4-FFF2-40B4-BE49-F238E27FC236}">
                <a16:creationId xmlns:a16="http://schemas.microsoft.com/office/drawing/2014/main" id="{D14CBB45-A6C2-579B-4954-BB29B9B94033}"/>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pic>
        <p:nvPicPr>
          <p:cNvPr id="7" name="Picture 6">
            <a:extLst>
              <a:ext uri="{FF2B5EF4-FFF2-40B4-BE49-F238E27FC236}">
                <a16:creationId xmlns:a16="http://schemas.microsoft.com/office/drawing/2014/main" id="{B59137C3-04CC-3EEE-26AA-1D93B916C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extLst>
      <p:ext uri="{BB962C8B-B14F-4D97-AF65-F5344CB8AC3E}">
        <p14:creationId xmlns:p14="http://schemas.microsoft.com/office/powerpoint/2010/main" val="409417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EB3C-E136-C789-D1C3-C6A3AC6A7178}"/>
              </a:ext>
            </a:extLst>
          </p:cNvPr>
          <p:cNvSpPr>
            <a:spLocks noGrp="1"/>
          </p:cNvSpPr>
          <p:nvPr>
            <p:ph type="title"/>
          </p:nvPr>
        </p:nvSpPr>
        <p:spPr>
          <a:xfrm>
            <a:off x="612000" y="44624"/>
            <a:ext cx="7920000" cy="720000"/>
          </a:xfrm>
        </p:spPr>
        <p:txBody>
          <a:bodyPr/>
          <a:lstStyle/>
          <a:p>
            <a:r>
              <a:rPr lang="en-US" dirty="0"/>
              <a:t>RFD Related NCRs</a:t>
            </a:r>
          </a:p>
        </p:txBody>
      </p:sp>
      <p:sp>
        <p:nvSpPr>
          <p:cNvPr id="3" name="Content Placeholder 2">
            <a:extLst>
              <a:ext uri="{FF2B5EF4-FFF2-40B4-BE49-F238E27FC236}">
                <a16:creationId xmlns:a16="http://schemas.microsoft.com/office/drawing/2014/main" id="{6D7F4D67-94F3-E419-80D1-107EAC316318}"/>
              </a:ext>
            </a:extLst>
          </p:cNvPr>
          <p:cNvSpPr>
            <a:spLocks noGrp="1"/>
          </p:cNvSpPr>
          <p:nvPr>
            <p:ph idx="1"/>
          </p:nvPr>
        </p:nvSpPr>
        <p:spPr>
          <a:xfrm>
            <a:off x="459600" y="833931"/>
            <a:ext cx="7920000" cy="5475389"/>
          </a:xfrm>
        </p:spPr>
        <p:txBody>
          <a:bodyPr>
            <a:normAutofit fontScale="47500" lnSpcReduction="20000"/>
          </a:bodyPr>
          <a:lstStyle/>
          <a:p>
            <a:r>
              <a:rPr lang="en-US" sz="4200" dirty="0"/>
              <a:t>Pre-series NCRs (Cavities #1-#2)</a:t>
            </a:r>
          </a:p>
          <a:p>
            <a:pPr lvl="1"/>
            <a:r>
              <a:rPr lang="en-US" sz="3800" b="0" i="0" u="sng" strike="noStrike" dirty="0">
                <a:solidFill>
                  <a:srgbClr val="0078D7"/>
                </a:solidFill>
                <a:effectLst/>
                <a:latin typeface="Calibri" panose="020F0502020204030204" pitchFamily="34" charset="0"/>
                <a:hlinkClick r:id="rId2" tooltip="https://edms.cern.ch/document/3190827/1"/>
              </a:rPr>
              <a:t>EDMS 3190827 “NCR-NRFD01/02 Brazed Joints Nb/SS qualifications</a:t>
            </a:r>
            <a:r>
              <a:rPr lang="en-US" sz="3800" b="0" i="0" u="none" strike="noStrike" dirty="0">
                <a:solidFill>
                  <a:srgbClr val="212121"/>
                </a:solidFill>
                <a:effectLst/>
                <a:latin typeface="Calibri" panose="020F0502020204030204" pitchFamily="34" charset="0"/>
              </a:rPr>
              <a:t>”: </a:t>
            </a:r>
            <a:endParaRPr lang="en-US" sz="3800" dirty="0">
              <a:solidFill>
                <a:srgbClr val="212121"/>
              </a:solidFill>
              <a:latin typeface="Aptos" panose="020B0004020202020204" pitchFamily="34" charset="0"/>
            </a:endParaRPr>
          </a:p>
          <a:p>
            <a:pPr lvl="2"/>
            <a:r>
              <a:rPr lang="en-US" sz="3400" b="0" i="0" u="none" strike="noStrike" dirty="0">
                <a:solidFill>
                  <a:srgbClr val="212121"/>
                </a:solidFill>
                <a:effectLst/>
                <a:latin typeface="Calibri" panose="020F0502020204030204" pitchFamily="34" charset="0"/>
              </a:rPr>
              <a:t>CERN to approve the NCR for the Brazing Joints made at ANL and qualified at CERN (bureaucracy)</a:t>
            </a:r>
            <a:endParaRPr lang="en-US" sz="3400" b="0" i="0" u="none" strike="noStrike" dirty="0">
              <a:solidFill>
                <a:srgbClr val="212121"/>
              </a:solidFill>
              <a:effectLst/>
              <a:latin typeface="Aptos" panose="020B0004020202020204" pitchFamily="34" charset="0"/>
            </a:endParaRPr>
          </a:p>
          <a:p>
            <a:pPr lvl="1">
              <a:buFont typeface="Wingdings" pitchFamily="2" charset="2"/>
              <a:buChar char="§"/>
            </a:pPr>
            <a:r>
              <a:rPr lang="en-US" sz="3800" b="0" i="0" u="sng" strike="noStrike" dirty="0">
                <a:solidFill>
                  <a:srgbClr val="0078D7"/>
                </a:solidFill>
                <a:effectLst/>
                <a:latin typeface="Calibri" panose="020F0502020204030204" pitchFamily="34" charset="0"/>
                <a:hlinkClick r:id="rId3" tooltip="https://edms.cern.ch/document/3172667/0.2"/>
              </a:rPr>
              <a:t>EDMS 3172667 “NCR: RF measurements at cold – HCAACFCA002-UP000001 &amp; 2</a:t>
            </a:r>
            <a:r>
              <a:rPr lang="en-US" sz="3800" b="0" i="0" u="none" strike="noStrike" dirty="0">
                <a:solidFill>
                  <a:srgbClr val="212121"/>
                </a:solidFill>
                <a:effectLst/>
                <a:latin typeface="Calibri" panose="020F0502020204030204" pitchFamily="34" charset="0"/>
              </a:rPr>
              <a:t>”</a:t>
            </a:r>
            <a:endParaRPr lang="en-US" sz="3800" dirty="0">
              <a:solidFill>
                <a:srgbClr val="212121"/>
              </a:solidFill>
              <a:latin typeface="Aptos" panose="020B0004020202020204" pitchFamily="34" charset="0"/>
            </a:endParaRPr>
          </a:p>
          <a:p>
            <a:pPr lvl="2">
              <a:buFont typeface="Wingdings" pitchFamily="2" charset="2"/>
              <a:buChar char="§"/>
            </a:pPr>
            <a:r>
              <a:rPr lang="en-US" sz="3400" b="0" i="0" u="none" strike="noStrike" dirty="0">
                <a:solidFill>
                  <a:srgbClr val="212121"/>
                </a:solidFill>
                <a:effectLst/>
                <a:latin typeface="Calibri" panose="020F0502020204030204" pitchFamily="34" charset="0"/>
              </a:rPr>
              <a:t>Accepted with warnings by CERN. Additional information should be provided to close the loop (such as 3D metrology for multipoles simulation and beam aperture…)</a:t>
            </a:r>
            <a:endParaRPr lang="en-US" sz="3400" b="0" i="0" u="none" strike="noStrike" dirty="0">
              <a:solidFill>
                <a:srgbClr val="212121"/>
              </a:solidFill>
              <a:effectLst/>
              <a:latin typeface="Aptos" panose="020B0004020202020204" pitchFamily="34" charset="0"/>
            </a:endParaRPr>
          </a:p>
          <a:p>
            <a:pPr lvl="1">
              <a:buFont typeface="Wingdings" pitchFamily="2" charset="2"/>
              <a:buChar char="§"/>
            </a:pPr>
            <a:r>
              <a:rPr lang="en-US" sz="3800" b="0" i="0" u="sng" strike="noStrike" dirty="0">
                <a:solidFill>
                  <a:srgbClr val="0078D7"/>
                </a:solidFill>
                <a:effectLst/>
                <a:latin typeface="Calibri" panose="020F0502020204030204" pitchFamily="34" charset="0"/>
                <a:hlinkClick r:id="rId4" tooltip="https://edms.cern.ch/document/3189970/1"/>
              </a:rPr>
              <a:t>EDMS 3189970 “CERN analysis of metrology reports for bare cavities RFD1 and RFD2</a:t>
            </a:r>
            <a:r>
              <a:rPr lang="en-US" sz="3800" b="0" i="0" u="none" strike="noStrike" dirty="0">
                <a:solidFill>
                  <a:srgbClr val="212121"/>
                </a:solidFill>
                <a:effectLst/>
                <a:latin typeface="Calibri" panose="020F0502020204030204" pitchFamily="34" charset="0"/>
              </a:rPr>
              <a:t>”</a:t>
            </a:r>
            <a:endParaRPr lang="en-US" sz="3800" dirty="0">
              <a:solidFill>
                <a:srgbClr val="212121"/>
              </a:solidFill>
              <a:latin typeface="Aptos" panose="020B0004020202020204" pitchFamily="34" charset="0"/>
            </a:endParaRPr>
          </a:p>
          <a:p>
            <a:pPr lvl="2">
              <a:buFont typeface="Wingdings" pitchFamily="2" charset="2"/>
              <a:buChar char="§"/>
            </a:pPr>
            <a:r>
              <a:rPr lang="en-US" sz="3400" b="0" i="0" u="none" strike="noStrike" dirty="0">
                <a:solidFill>
                  <a:srgbClr val="212121"/>
                </a:solidFill>
                <a:effectLst/>
                <a:latin typeface="Calibri" panose="020F0502020204030204" pitchFamily="34" charset="0"/>
              </a:rPr>
              <a:t>NCR to be generated by AUP after internal discussion to reply to CERN metrology analysis. All the minor NCR related to the subcomponents will be closed if this NCR will be approved by CERN.</a:t>
            </a:r>
          </a:p>
          <a:p>
            <a:pPr lvl="2">
              <a:buFont typeface="Wingdings" pitchFamily="2" charset="2"/>
              <a:buChar char="§"/>
            </a:pPr>
            <a:r>
              <a:rPr lang="en-US" sz="3400" dirty="0"/>
              <a:t>Finding difficulties to get ZANON agreement on additional measurement to satisfy resolution of NCR</a:t>
            </a:r>
            <a:endParaRPr lang="en-US" sz="3400" b="0" i="0" u="none" strike="noStrike" dirty="0">
              <a:solidFill>
                <a:srgbClr val="212121"/>
              </a:solidFill>
              <a:effectLst/>
              <a:latin typeface="Aptos" panose="020B0004020202020204" pitchFamily="34" charset="0"/>
            </a:endParaRPr>
          </a:p>
          <a:p>
            <a:pPr algn="l">
              <a:buFont typeface="Wingdings" pitchFamily="2" charset="2"/>
              <a:buChar char="§"/>
            </a:pPr>
            <a:r>
              <a:rPr lang="en-US" sz="4200" b="0" i="0" u="none" strike="noStrike" dirty="0">
                <a:solidFill>
                  <a:srgbClr val="212121"/>
                </a:solidFill>
                <a:effectLst/>
                <a:latin typeface="Calibri" panose="020F0502020204030204" pitchFamily="34" charset="0"/>
              </a:rPr>
              <a:t>Series Cavities NCRs (Cavities #3 - #12):</a:t>
            </a:r>
            <a:endParaRPr lang="en-US" sz="4200" b="0" i="0" u="none" strike="noStrike" dirty="0">
              <a:solidFill>
                <a:srgbClr val="212121"/>
              </a:solidFill>
              <a:effectLst/>
              <a:latin typeface="Aptos" panose="020B0004020202020204" pitchFamily="34" charset="0"/>
            </a:endParaRPr>
          </a:p>
          <a:p>
            <a:pPr lvl="1">
              <a:buFont typeface="Wingdings" pitchFamily="2" charset="2"/>
              <a:buChar char="§"/>
            </a:pPr>
            <a:r>
              <a:rPr lang="en-US" sz="3800" b="0" i="0" u="sng" strike="noStrike" dirty="0">
                <a:solidFill>
                  <a:srgbClr val="0078D7"/>
                </a:solidFill>
                <a:effectLst/>
                <a:latin typeface="Calibri" panose="020F0502020204030204" pitchFamily="34" charset="0"/>
                <a:hlinkClick r:id="rId5" tooltip="https://edms.cern.ch/document/3181073/0.7"/>
              </a:rPr>
              <a:t>EDMS 3181073 “NCR for lack of UT “C” scan reports for brazed joints</a:t>
            </a:r>
            <a:r>
              <a:rPr lang="en-US" sz="3800" b="0" i="0" u="none" strike="noStrike" dirty="0">
                <a:solidFill>
                  <a:srgbClr val="212121"/>
                </a:solidFill>
                <a:effectLst/>
                <a:latin typeface="Calibri" panose="020F0502020204030204" pitchFamily="34" charset="0"/>
              </a:rPr>
              <a:t>”</a:t>
            </a:r>
            <a:endParaRPr lang="en-US" sz="3800" b="0" i="0" u="none" strike="noStrike" dirty="0">
              <a:solidFill>
                <a:srgbClr val="212121"/>
              </a:solidFill>
              <a:effectLst/>
              <a:latin typeface="Aptos" panose="020B0004020202020204" pitchFamily="34" charset="0"/>
            </a:endParaRPr>
          </a:p>
          <a:p>
            <a:pPr marL="1200150" lvl="2" indent="-342900">
              <a:buFont typeface="Wingdings" pitchFamily="2" charset="2"/>
              <a:buChar char="§"/>
            </a:pPr>
            <a:r>
              <a:rPr lang="en-US" sz="3400" b="0" i="0" u="none" strike="noStrike" dirty="0">
                <a:solidFill>
                  <a:srgbClr val="212121"/>
                </a:solidFill>
                <a:effectLst/>
                <a:latin typeface="Calibri" panose="020F0502020204030204" pitchFamily="34" charset="0"/>
              </a:rPr>
              <a:t>Comments have been provided on EDMS but not the official outcome.</a:t>
            </a:r>
          </a:p>
          <a:p>
            <a:pPr marL="742950" lvl="1" indent="-285750" algn="l">
              <a:buFont typeface="Courier New" panose="02070309020205020404" pitchFamily="49" charset="0"/>
              <a:buChar char="o"/>
            </a:pPr>
            <a:endParaRPr lang="en-US" sz="3200" dirty="0">
              <a:solidFill>
                <a:srgbClr val="212121"/>
              </a:solidFill>
              <a:latin typeface="Calibri" panose="020F0502020204030204" pitchFamily="34" charset="0"/>
            </a:endParaRPr>
          </a:p>
          <a:p>
            <a:r>
              <a:rPr lang="en-US" sz="4200" dirty="0"/>
              <a:t>Jacketed Cavities</a:t>
            </a:r>
          </a:p>
          <a:p>
            <a:pPr lvl="1"/>
            <a:r>
              <a:rPr lang="en-US" sz="3800" dirty="0"/>
              <a:t>(Expected) NCR on Ti-SS brazing</a:t>
            </a:r>
            <a:endParaRPr lang="en-US" sz="3200" dirty="0"/>
          </a:p>
          <a:p>
            <a:pPr marL="742950" lvl="1" indent="-285750" algn="l">
              <a:buFont typeface="Courier New" panose="02070309020205020404" pitchFamily="49" charset="0"/>
              <a:buChar char="o"/>
            </a:pPr>
            <a:endParaRPr lang="en-US" sz="2900" b="0" i="0" u="none" strike="noStrike" dirty="0">
              <a:solidFill>
                <a:srgbClr val="212121"/>
              </a:solidFill>
              <a:effectLst/>
              <a:latin typeface="Aptos" panose="020B0004020202020204" pitchFamily="34" charset="0"/>
            </a:endParaRP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68E97A84-9761-60E0-487A-F8671876BA22}"/>
              </a:ext>
            </a:extLst>
          </p:cNvPr>
          <p:cNvSpPr>
            <a:spLocks noGrp="1"/>
          </p:cNvSpPr>
          <p:nvPr>
            <p:ph type="sldNum" sz="quarter" idx="12"/>
          </p:nvPr>
        </p:nvSpPr>
        <p:spPr/>
        <p:txBody>
          <a:bodyPr/>
          <a:lstStyle/>
          <a:p>
            <a:fld id="{BFDCA1C4-9514-7B4F-976F-D92F7E296653}" type="slidenum">
              <a:rPr lang="fr-FR" smtClean="0">
                <a:solidFill>
                  <a:schemeClr val="bg1"/>
                </a:solidFill>
              </a:rPr>
              <a:pPr/>
              <a:t>19</a:t>
            </a:fld>
            <a:endParaRPr lang="fr-FR" dirty="0">
              <a:solidFill>
                <a:schemeClr val="bg1"/>
              </a:solidFill>
            </a:endParaRPr>
          </a:p>
        </p:txBody>
      </p:sp>
      <p:pic>
        <p:nvPicPr>
          <p:cNvPr id="6" name="Picture 5">
            <a:extLst>
              <a:ext uri="{FF2B5EF4-FFF2-40B4-BE49-F238E27FC236}">
                <a16:creationId xmlns:a16="http://schemas.microsoft.com/office/drawing/2014/main" id="{B6AE8767-63FF-BEB4-7397-EAE269A003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7" name="Footer Placeholder 1">
            <a:extLst>
              <a:ext uri="{FF2B5EF4-FFF2-40B4-BE49-F238E27FC236}">
                <a16:creationId xmlns:a16="http://schemas.microsoft.com/office/drawing/2014/main" id="{5AC1F8CD-070C-EB7A-EF05-1AC9115FE2C2}"/>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199474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4704"/>
            <a:ext cx="7920000" cy="720000"/>
          </a:xfrm>
        </p:spPr>
        <p:txBody>
          <a:bodyPr/>
          <a:lstStyle/>
          <a:p>
            <a:r>
              <a:rPr lang="en-US" sz="3200"/>
              <a:t>Plans for Today</a:t>
            </a:r>
            <a:endParaRPr lang="en-US" sz="3200" i="1"/>
          </a:p>
        </p:txBody>
      </p:sp>
      <p:sp>
        <p:nvSpPr>
          <p:cNvPr id="3" name="Content Placeholder 2"/>
          <p:cNvSpPr>
            <a:spLocks noGrp="1"/>
          </p:cNvSpPr>
          <p:nvPr>
            <p:ph idx="1"/>
          </p:nvPr>
        </p:nvSpPr>
        <p:spPr>
          <a:xfrm>
            <a:off x="467545" y="764704"/>
            <a:ext cx="8219255" cy="5448196"/>
          </a:xfrm>
          <a:solidFill>
            <a:schemeClr val="bg1"/>
          </a:solidFill>
        </p:spPr>
        <p:txBody>
          <a:bodyPr>
            <a:normAutofit/>
          </a:bodyPr>
          <a:lstStyle/>
          <a:p>
            <a:r>
              <a:rPr lang="en-US" dirty="0">
                <a:solidFill>
                  <a:schemeClr val="tx1"/>
                </a:solidFill>
              </a:rPr>
              <a:t>AUP Status – Apollinari/</a:t>
            </a:r>
            <a:r>
              <a:rPr lang="en-US" dirty="0" err="1">
                <a:solidFill>
                  <a:schemeClr val="tx1"/>
                </a:solidFill>
              </a:rPr>
              <a:t>Sabbi</a:t>
            </a:r>
            <a:r>
              <a:rPr lang="en-US" dirty="0">
                <a:solidFill>
                  <a:schemeClr val="tx1"/>
                </a:solidFill>
              </a:rPr>
              <a:t>/Lombardo</a:t>
            </a:r>
          </a:p>
          <a:p>
            <a:pPr lvl="1"/>
            <a:r>
              <a:rPr lang="en-US" dirty="0">
                <a:solidFill>
                  <a:schemeClr val="tx1"/>
                </a:solidFill>
              </a:rPr>
              <a:t>Funding</a:t>
            </a:r>
            <a:endParaRPr lang="en-US" i="1" dirty="0">
              <a:solidFill>
                <a:schemeClr val="tx1"/>
              </a:solidFill>
            </a:endParaRPr>
          </a:p>
          <a:p>
            <a:pPr lvl="1"/>
            <a:r>
              <a:rPr lang="en-US" dirty="0">
                <a:solidFill>
                  <a:schemeClr val="tx1"/>
                </a:solidFill>
              </a:rPr>
              <a:t>CERN Cost &amp; Schedule 2024 Review</a:t>
            </a: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marL="0" indent="0">
              <a:buNone/>
            </a:pPr>
            <a:endParaRPr lang="en-US" dirty="0">
              <a:solidFill>
                <a:schemeClr val="tx1"/>
              </a:solidFill>
            </a:endParaRPr>
          </a:p>
          <a:p>
            <a:r>
              <a:rPr lang="en-US" dirty="0">
                <a:solidFill>
                  <a:schemeClr val="tx1"/>
                </a:solidFill>
              </a:rPr>
              <a:t>Next PMG:</a:t>
            </a:r>
          </a:p>
          <a:p>
            <a:pPr lvl="1"/>
            <a:r>
              <a:rPr lang="en-US" dirty="0">
                <a:solidFill>
                  <a:schemeClr val="tx1"/>
                </a:solidFill>
              </a:rPr>
              <a:t>Planned for Tue. Dec. 17</a:t>
            </a:r>
            <a:r>
              <a:rPr lang="en-US" baseline="30000" dirty="0">
                <a:solidFill>
                  <a:schemeClr val="tx1"/>
                </a:solidFill>
              </a:rPr>
              <a:t>th</a:t>
            </a:r>
            <a:r>
              <a:rPr lang="en-US" dirty="0">
                <a:solidFill>
                  <a:schemeClr val="tx1"/>
                </a:solidFill>
              </a:rPr>
              <a:t>  or Tue. Jan. 21</a:t>
            </a:r>
            <a:r>
              <a:rPr lang="en-US" baseline="30000" dirty="0">
                <a:solidFill>
                  <a:schemeClr val="tx1"/>
                </a:solidFill>
              </a:rPr>
              <a:t>st</a:t>
            </a:r>
            <a:r>
              <a:rPr lang="en-US" dirty="0">
                <a:solidFill>
                  <a:schemeClr val="tx1"/>
                </a:solidFill>
              </a:rPr>
              <a:t> </a:t>
            </a:r>
          </a:p>
          <a:p>
            <a:pPr marL="914400" lvl="2" indent="0">
              <a:buNone/>
            </a:pPr>
            <a:endParaRPr lang="en-US" dirty="0">
              <a:solidFill>
                <a:schemeClr val="tx1"/>
              </a:solidFill>
            </a:endParaRPr>
          </a:p>
          <a:p>
            <a:pPr marL="0" indent="0">
              <a:buNone/>
            </a:pPr>
            <a:endParaRPr lang="en-US" dirty="0"/>
          </a:p>
          <a:p>
            <a:pPr marL="0" indent="0">
              <a:buNone/>
            </a:pPr>
            <a:endParaRPr lang="en-US" dirty="0"/>
          </a:p>
          <a:p>
            <a:endParaRPr lang="en-US" dirty="0"/>
          </a:p>
        </p:txBody>
      </p:sp>
      <p:sp>
        <p:nvSpPr>
          <p:cNvPr id="7" name="Slide Number Placeholder 6"/>
          <p:cNvSpPr>
            <a:spLocks noGrp="1"/>
          </p:cNvSpPr>
          <p:nvPr>
            <p:ph type="sldNum" sz="quarter" idx="12"/>
          </p:nvPr>
        </p:nvSpPr>
        <p:spPr>
          <a:ln>
            <a:noFill/>
          </a:ln>
        </p:spPr>
        <p:txBody>
          <a:bodyPr/>
          <a:lstStyle/>
          <a:p>
            <a:fld id="{BFDCA1C4-9514-7B4F-976F-D92F7E296653}" type="slidenum">
              <a:rPr lang="fr-FR" smtClean="0">
                <a:solidFill>
                  <a:schemeClr val="bg1"/>
                </a:solidFill>
              </a:rPr>
              <a:pPr/>
              <a:t>2</a:t>
            </a:fld>
            <a:endParaRPr lang="fr-FR">
              <a:solidFill>
                <a:schemeClr val="bg1"/>
              </a:solidFill>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4" name="Footer Placeholder 1">
            <a:extLst>
              <a:ext uri="{FF2B5EF4-FFF2-40B4-BE49-F238E27FC236}">
                <a16:creationId xmlns:a16="http://schemas.microsoft.com/office/drawing/2014/main" id="{3DC70D8A-6027-2221-8D63-2860C90CD636}"/>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397047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BE1D-B301-A9BE-7EE0-1640DA8BA0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0F7C36-F315-D83D-38D5-1386D0B05FA1}"/>
              </a:ext>
            </a:extLst>
          </p:cNvPr>
          <p:cNvSpPr>
            <a:spLocks noGrp="1"/>
          </p:cNvSpPr>
          <p:nvPr>
            <p:ph type="sldNum" sz="quarter" idx="12"/>
          </p:nvPr>
        </p:nvSpPr>
        <p:spPr>
          <a:xfrm>
            <a:off x="8686800" y="6356350"/>
            <a:ext cx="360000" cy="385018"/>
          </a:xfrm>
        </p:spPr>
        <p:txBody>
          <a:bodyPr/>
          <a:lstStyle/>
          <a:p>
            <a:fld id="{BFDCA1C4-9514-7B4F-976F-D92F7E296653}" type="slidenum">
              <a:rPr lang="fr-FR" smtClean="0">
                <a:solidFill>
                  <a:schemeClr val="bg1"/>
                </a:solidFill>
              </a:rPr>
              <a:pPr/>
              <a:t>20</a:t>
            </a:fld>
            <a:endParaRPr lang="fr-FR" dirty="0">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D473E09E-C2D9-F81F-994C-EA8C9C0865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024" y="620688"/>
            <a:ext cx="8529464" cy="3672408"/>
          </a:xfrm>
          <a:prstGeom prst="rect">
            <a:avLst/>
          </a:prstGeom>
          <a:ln>
            <a:solidFill>
              <a:schemeClr val="tx1"/>
            </a:solidFill>
          </a:ln>
        </p:spPr>
      </p:pic>
      <p:sp>
        <p:nvSpPr>
          <p:cNvPr id="8" name="Rounded Rectangle 7">
            <a:extLst>
              <a:ext uri="{FF2B5EF4-FFF2-40B4-BE49-F238E27FC236}">
                <a16:creationId xmlns:a16="http://schemas.microsoft.com/office/drawing/2014/main" id="{91346BF1-2471-15B0-1136-DD71FF5DA9E8}"/>
              </a:ext>
            </a:extLst>
          </p:cNvPr>
          <p:cNvSpPr/>
          <p:nvPr/>
        </p:nvSpPr>
        <p:spPr>
          <a:xfrm>
            <a:off x="595300" y="1700808"/>
            <a:ext cx="8219256" cy="129614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35BF24-BC42-DC85-E0EF-970330C79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3" name="Content Placeholder 2">
            <a:extLst>
              <a:ext uri="{FF2B5EF4-FFF2-40B4-BE49-F238E27FC236}">
                <a16:creationId xmlns:a16="http://schemas.microsoft.com/office/drawing/2014/main" id="{C7A1213A-856C-3187-A25A-42EE8AA12690}"/>
              </a:ext>
            </a:extLst>
          </p:cNvPr>
          <p:cNvSpPr>
            <a:spLocks noGrp="1"/>
          </p:cNvSpPr>
          <p:nvPr>
            <p:ph idx="1"/>
          </p:nvPr>
        </p:nvSpPr>
        <p:spPr>
          <a:xfrm>
            <a:off x="621904" y="4509120"/>
            <a:ext cx="8064896" cy="1728192"/>
          </a:xfrm>
        </p:spPr>
        <p:txBody>
          <a:bodyPr>
            <a:normAutofit fontScale="85000" lnSpcReduction="10000"/>
          </a:bodyPr>
          <a:lstStyle/>
          <a:p>
            <a:r>
              <a:rPr lang="en-US" dirty="0"/>
              <a:t>Other approaches (to be) considered:</a:t>
            </a:r>
          </a:p>
          <a:p>
            <a:pPr lvl="1"/>
            <a:r>
              <a:rPr lang="en-US" dirty="0"/>
              <a:t>Allow ZANON to complete Bare Cavities by existing contract</a:t>
            </a:r>
          </a:p>
          <a:p>
            <a:pPr lvl="1"/>
            <a:r>
              <a:rPr lang="en-US" dirty="0"/>
              <a:t>Test Cavities in the US</a:t>
            </a:r>
          </a:p>
          <a:p>
            <a:pPr lvl="1"/>
            <a:r>
              <a:rPr lang="en-US" dirty="0"/>
              <a:t>Once performance is established, work on metrology to fulfill CERN needs </a:t>
            </a:r>
            <a:r>
              <a:rPr lang="en-US"/>
              <a:t>and requirements.</a:t>
            </a:r>
            <a:endParaRPr lang="en-US" dirty="0"/>
          </a:p>
        </p:txBody>
      </p:sp>
      <p:sp>
        <p:nvSpPr>
          <p:cNvPr id="6" name="Footer Placeholder 1">
            <a:extLst>
              <a:ext uri="{FF2B5EF4-FFF2-40B4-BE49-F238E27FC236}">
                <a16:creationId xmlns:a16="http://schemas.microsoft.com/office/drawing/2014/main" id="{33107CAA-77E2-7B32-BA24-6BE6E6F9A6EA}"/>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265976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C149-F3E6-CFEE-F09E-6A0447CA8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45C5F-917B-6569-1700-6466B576DB19}"/>
              </a:ext>
            </a:extLst>
          </p:cNvPr>
          <p:cNvSpPr>
            <a:spLocks noGrp="1"/>
          </p:cNvSpPr>
          <p:nvPr>
            <p:ph type="title"/>
          </p:nvPr>
        </p:nvSpPr>
        <p:spPr/>
        <p:txBody>
          <a:bodyPr/>
          <a:lstStyle/>
          <a:p>
            <a:r>
              <a:rPr lang="en-US" dirty="0"/>
              <a:t>Conclusions on RFD Crab Cavities</a:t>
            </a:r>
          </a:p>
        </p:txBody>
      </p:sp>
      <p:sp>
        <p:nvSpPr>
          <p:cNvPr id="3" name="Content Placeholder 2">
            <a:extLst>
              <a:ext uri="{FF2B5EF4-FFF2-40B4-BE49-F238E27FC236}">
                <a16:creationId xmlns:a16="http://schemas.microsoft.com/office/drawing/2014/main" id="{E671722B-29F2-3372-53F5-BDDE21C8AC3F}"/>
              </a:ext>
            </a:extLst>
          </p:cNvPr>
          <p:cNvSpPr>
            <a:spLocks noGrp="1"/>
          </p:cNvSpPr>
          <p:nvPr>
            <p:ph idx="1"/>
          </p:nvPr>
        </p:nvSpPr>
        <p:spPr>
          <a:xfrm>
            <a:off x="752859" y="975518"/>
            <a:ext cx="7920000" cy="4906963"/>
          </a:xfrm>
        </p:spPr>
        <p:txBody>
          <a:bodyPr>
            <a:normAutofit/>
          </a:bodyPr>
          <a:lstStyle/>
          <a:p>
            <a:r>
              <a:rPr lang="en-US" dirty="0"/>
              <a:t>Documentation approval of upmost importance</a:t>
            </a:r>
          </a:p>
          <a:p>
            <a:endParaRPr lang="en-US" dirty="0"/>
          </a:p>
          <a:p>
            <a:r>
              <a:rPr lang="en-US" dirty="0"/>
              <a:t>Convergence on NCRs will be critical for success of this part of the Project.</a:t>
            </a:r>
          </a:p>
          <a:p>
            <a:pPr marL="457200" lvl="1" indent="0">
              <a:buNone/>
            </a:pPr>
            <a:endParaRPr lang="en-US" dirty="0"/>
          </a:p>
          <a:p>
            <a:r>
              <a:rPr lang="en-US" dirty="0"/>
              <a:t>Expect step-wise modifications in plans as we move forward</a:t>
            </a:r>
          </a:p>
          <a:p>
            <a:pPr marL="0" indent="0">
              <a:buNone/>
            </a:pPr>
            <a:endParaRPr lang="en-US" dirty="0"/>
          </a:p>
        </p:txBody>
      </p:sp>
      <p:sp>
        <p:nvSpPr>
          <p:cNvPr id="5" name="Slide Number Placeholder 4">
            <a:extLst>
              <a:ext uri="{FF2B5EF4-FFF2-40B4-BE49-F238E27FC236}">
                <a16:creationId xmlns:a16="http://schemas.microsoft.com/office/drawing/2014/main" id="{2174DEC6-16D3-A6C0-44AD-1DEE0168AB5D}"/>
              </a:ext>
            </a:extLst>
          </p:cNvPr>
          <p:cNvSpPr>
            <a:spLocks noGrp="1"/>
          </p:cNvSpPr>
          <p:nvPr>
            <p:ph type="sldNum" sz="quarter" idx="12"/>
          </p:nvPr>
        </p:nvSpPr>
        <p:spPr/>
        <p:txBody>
          <a:bodyPr/>
          <a:lstStyle/>
          <a:p>
            <a:fld id="{BFDCA1C4-9514-7B4F-976F-D92F7E296653}" type="slidenum">
              <a:rPr lang="fr-FR" smtClean="0">
                <a:solidFill>
                  <a:schemeClr val="bg1"/>
                </a:solidFill>
              </a:rPr>
              <a:pPr/>
              <a:t>21</a:t>
            </a:fld>
            <a:endParaRPr lang="fr-FR" dirty="0">
              <a:solidFill>
                <a:schemeClr val="bg1"/>
              </a:solidFill>
            </a:endParaRPr>
          </a:p>
        </p:txBody>
      </p:sp>
      <p:pic>
        <p:nvPicPr>
          <p:cNvPr id="6" name="Picture 5">
            <a:extLst>
              <a:ext uri="{FF2B5EF4-FFF2-40B4-BE49-F238E27FC236}">
                <a16:creationId xmlns:a16="http://schemas.microsoft.com/office/drawing/2014/main" id="{B89B0296-0BCB-4816-EF7B-BCADB9D91A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4" name="Footer Placeholder 1">
            <a:extLst>
              <a:ext uri="{FF2B5EF4-FFF2-40B4-BE49-F238E27FC236}">
                <a16:creationId xmlns:a16="http://schemas.microsoft.com/office/drawing/2014/main" id="{D7F9B65C-2A81-580E-1C4B-80419552891F}"/>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104389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23DCE-EB0B-7641-A619-A124A61B1B8F}"/>
              </a:ext>
            </a:extLst>
          </p:cNvPr>
          <p:cNvSpPr>
            <a:spLocks noGrp="1"/>
          </p:cNvSpPr>
          <p:nvPr>
            <p:ph type="sldNum" sz="quarter" idx="12"/>
          </p:nvPr>
        </p:nvSpPr>
        <p:spPr/>
        <p:txBody>
          <a:bodyPr/>
          <a:lstStyle/>
          <a:p>
            <a:fld id="{BFDCA1C4-9514-7B4F-976F-D92F7E296653}" type="slidenum">
              <a:rPr lang="fr-FR" smtClean="0">
                <a:solidFill>
                  <a:schemeClr val="bg1"/>
                </a:solidFill>
              </a:rPr>
              <a:pPr/>
              <a:t>3</a:t>
            </a:fld>
            <a:endParaRPr lang="fr-FR">
              <a:solidFill>
                <a:schemeClr val="bg1"/>
              </a:solidFill>
            </a:endParaRPr>
          </a:p>
        </p:txBody>
      </p:sp>
      <p:graphicFrame>
        <p:nvGraphicFramePr>
          <p:cNvPr id="4" name="Object 3">
            <a:extLst>
              <a:ext uri="{FF2B5EF4-FFF2-40B4-BE49-F238E27FC236}">
                <a16:creationId xmlns:a16="http://schemas.microsoft.com/office/drawing/2014/main" id="{B4382642-2C08-E94D-9DF8-2D19F66F8D9F}"/>
              </a:ext>
            </a:extLst>
          </p:cNvPr>
          <p:cNvGraphicFramePr>
            <a:graphicFrameLocks noChangeAspect="1"/>
          </p:cNvGraphicFramePr>
          <p:nvPr>
            <p:extLst>
              <p:ext uri="{D42A27DB-BD31-4B8C-83A1-F6EECF244321}">
                <p14:modId xmlns:p14="http://schemas.microsoft.com/office/powerpoint/2010/main" val="3618808079"/>
              </p:ext>
            </p:extLst>
          </p:nvPr>
        </p:nvGraphicFramePr>
        <p:xfrm>
          <a:off x="1302355" y="523386"/>
          <a:ext cx="6539289" cy="2329550"/>
        </p:xfrm>
        <a:graphic>
          <a:graphicData uri="http://schemas.openxmlformats.org/presentationml/2006/ole">
            <mc:AlternateContent xmlns:mc="http://schemas.openxmlformats.org/markup-compatibility/2006">
              <mc:Choice xmlns:v="urn:schemas-microsoft-com:vml" Requires="v">
                <p:oleObj name="Microsoft Excel Worksheet" r:id="rId2" imgW="5334000" imgH="2108200" progId="">
                  <p:embed/>
                </p:oleObj>
              </mc:Choice>
              <mc:Fallback>
                <p:oleObj name="Microsoft Excel Worksheet" r:id="rId2" imgW="5334000" imgH="2108200" progId="">
                  <p:embed/>
                  <p:pic>
                    <p:nvPicPr>
                      <p:cNvPr id="4" name="Object 3">
                        <a:extLst>
                          <a:ext uri="{FF2B5EF4-FFF2-40B4-BE49-F238E27FC236}">
                            <a16:creationId xmlns:a16="http://schemas.microsoft.com/office/drawing/2014/main" id="{B4382642-2C08-E94D-9DF8-2D19F66F8D9F}"/>
                          </a:ext>
                        </a:extLst>
                      </p:cNvPr>
                      <p:cNvPicPr>
                        <a:picLocks noChangeAspect="1" noChangeArrowheads="1"/>
                      </p:cNvPicPr>
                      <p:nvPr/>
                    </p:nvPicPr>
                    <p:blipFill>
                      <a:blip r:embed="rId3"/>
                      <a:srcRect/>
                      <a:stretch>
                        <a:fillRect/>
                      </a:stretch>
                    </p:blipFill>
                    <p:spPr bwMode="auto">
                      <a:xfrm>
                        <a:off x="1302355" y="523386"/>
                        <a:ext cx="6539289" cy="2329550"/>
                      </a:xfrm>
                      <a:prstGeom prst="rect">
                        <a:avLst/>
                      </a:prstGeom>
                      <a:noFill/>
                      <a:ln>
                        <a:noFill/>
                      </a:ln>
                    </p:spPr>
                  </p:pic>
                </p:oleObj>
              </mc:Fallback>
            </mc:AlternateContent>
          </a:graphicData>
        </a:graphic>
      </p:graphicFrame>
      <p:sp>
        <p:nvSpPr>
          <p:cNvPr id="5" name="Content Placeholder 2">
            <a:extLst>
              <a:ext uri="{FF2B5EF4-FFF2-40B4-BE49-F238E27FC236}">
                <a16:creationId xmlns:a16="http://schemas.microsoft.com/office/drawing/2014/main" id="{9CD150E2-05B9-5A48-A5CD-912DBAE69B3F}"/>
              </a:ext>
            </a:extLst>
          </p:cNvPr>
          <p:cNvSpPr txBox="1">
            <a:spLocks/>
          </p:cNvSpPr>
          <p:nvPr/>
        </p:nvSpPr>
        <p:spPr>
          <a:xfrm>
            <a:off x="107504" y="3027237"/>
            <a:ext cx="8939296" cy="2434733"/>
          </a:xfrm>
          <a:prstGeom prst="rect">
            <a:avLst/>
          </a:prstGeom>
        </p:spPr>
        <p:txBody>
          <a:bodyPr>
            <a:normAutofit fontScale="92500" lnSpcReduction="1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AUP is fully funded at the </a:t>
            </a:r>
            <a:r>
              <a:rPr lang="en-US" sz="2400" err="1"/>
              <a:t>rebaseline</a:t>
            </a:r>
            <a:r>
              <a:rPr lang="en-US" sz="2400"/>
              <a:t> TPC level ($266M)</a:t>
            </a:r>
          </a:p>
          <a:p>
            <a:r>
              <a:rPr lang="en-US" sz="2400"/>
              <a:t>FY24-FY26 are “Carry-forward years”, with FNAL funds supporting activities at BNL and LBNL, if necessary</a:t>
            </a:r>
          </a:p>
          <a:p>
            <a:pPr lvl="1"/>
            <a:r>
              <a:rPr lang="en-US" sz="2000"/>
              <a:t>No transfer to BNL expected. </a:t>
            </a:r>
          </a:p>
          <a:p>
            <a:pPr lvl="1"/>
            <a:r>
              <a:rPr lang="en-US" sz="2000"/>
              <a:t>Completed a $2M transfer of funds from FNAL to LBNL.</a:t>
            </a:r>
          </a:p>
          <a:p>
            <a:pPr lvl="2"/>
            <a:r>
              <a:rPr lang="en-US" sz="1600"/>
              <a:t>Further BCRs and Manual EAC adjustment might require additional corrections.</a:t>
            </a:r>
          </a:p>
          <a:p>
            <a:pPr lvl="1"/>
            <a:r>
              <a:rPr lang="en-US" sz="2000"/>
              <a:t>Followed on monthly basis, might be impacted by future BCRs</a:t>
            </a:r>
          </a:p>
          <a:p>
            <a:pPr marL="0" indent="0">
              <a:buNone/>
            </a:pPr>
            <a:endParaRPr lang="en-US" sz="2400"/>
          </a:p>
          <a:p>
            <a:pPr lvl="1"/>
            <a:endParaRPr lang="en-US" sz="2000"/>
          </a:p>
        </p:txBody>
      </p:sp>
      <p:pic>
        <p:nvPicPr>
          <p:cNvPr id="6" name="Picture 5">
            <a:extLst>
              <a:ext uri="{FF2B5EF4-FFF2-40B4-BE49-F238E27FC236}">
                <a16:creationId xmlns:a16="http://schemas.microsoft.com/office/drawing/2014/main" id="{4DAEF5AD-BAA8-954A-89D0-DB0ED92517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8" name="Title 1">
            <a:extLst>
              <a:ext uri="{FF2B5EF4-FFF2-40B4-BE49-F238E27FC236}">
                <a16:creationId xmlns:a16="http://schemas.microsoft.com/office/drawing/2014/main" id="{0AE7897B-B773-F64D-91AF-F191FCF145E4}"/>
              </a:ext>
            </a:extLst>
          </p:cNvPr>
          <p:cNvSpPr txBox="1">
            <a:spLocks/>
          </p:cNvSpPr>
          <p:nvPr/>
        </p:nvSpPr>
        <p:spPr>
          <a:xfrm>
            <a:off x="612000" y="44704"/>
            <a:ext cx="7920000" cy="503976"/>
          </a:xfrm>
          <a:prstGeom prst="rect">
            <a:avLst/>
          </a:prstGeom>
        </p:spPr>
        <p:txBody>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sz="2400"/>
              <a:t>Project Manager Summary Assessment and Funding</a:t>
            </a:r>
          </a:p>
        </p:txBody>
      </p:sp>
      <p:sp>
        <p:nvSpPr>
          <p:cNvPr id="9" name="Rectangle 1">
            <a:extLst>
              <a:ext uri="{FF2B5EF4-FFF2-40B4-BE49-F238E27FC236}">
                <a16:creationId xmlns:a16="http://schemas.microsoft.com/office/drawing/2014/main" id="{41523E38-1527-5D1C-BC7A-04AC24A3D0B2}"/>
              </a:ext>
            </a:extLst>
          </p:cNvPr>
          <p:cNvSpPr>
            <a:spLocks noChangeArrowheads="1"/>
          </p:cNvSpPr>
          <p:nvPr/>
        </p:nvSpPr>
        <p:spPr bwMode="auto">
          <a:xfrm>
            <a:off x="1475656" y="5143136"/>
            <a:ext cx="6984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5" name="Straight Connector 14">
            <a:extLst>
              <a:ext uri="{FF2B5EF4-FFF2-40B4-BE49-F238E27FC236}">
                <a16:creationId xmlns:a16="http://schemas.microsoft.com/office/drawing/2014/main" id="{9A0F0E73-7D21-2FE7-3D9E-648F0D177CE7}"/>
              </a:ext>
            </a:extLst>
          </p:cNvPr>
          <p:cNvCxnSpPr>
            <a:cxnSpLocks/>
          </p:cNvCxnSpPr>
          <p:nvPr/>
        </p:nvCxnSpPr>
        <p:spPr>
          <a:xfrm>
            <a:off x="8686800" y="4511794"/>
            <a:ext cx="0" cy="1777458"/>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a:extLst>
              <a:ext uri="{FF2B5EF4-FFF2-40B4-BE49-F238E27FC236}">
                <a16:creationId xmlns:a16="http://schemas.microsoft.com/office/drawing/2014/main" id="{B9D42F4C-9F4E-5914-C6E0-E0533C9EC897}"/>
              </a:ext>
            </a:extLst>
          </p:cNvPr>
          <p:cNvCxnSpPr>
            <a:cxnSpLocks/>
          </p:cNvCxnSpPr>
          <p:nvPr/>
        </p:nvCxnSpPr>
        <p:spPr>
          <a:xfrm>
            <a:off x="7264205" y="6289252"/>
            <a:ext cx="1422595"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5797D6FD-53F7-EA48-4D28-C4F1E96D6F1D}"/>
              </a:ext>
            </a:extLst>
          </p:cNvPr>
          <p:cNvCxnSpPr>
            <a:cxnSpLocks/>
          </p:cNvCxnSpPr>
          <p:nvPr/>
        </p:nvCxnSpPr>
        <p:spPr>
          <a:xfrm flipH="1">
            <a:off x="7020272" y="4501692"/>
            <a:ext cx="169218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3" name="Table 12">
            <a:extLst>
              <a:ext uri="{FF2B5EF4-FFF2-40B4-BE49-F238E27FC236}">
                <a16:creationId xmlns:a16="http://schemas.microsoft.com/office/drawing/2014/main" id="{BC0963B9-8197-EA18-4527-D605F65BADCF}"/>
              </a:ext>
            </a:extLst>
          </p:cNvPr>
          <p:cNvGraphicFramePr>
            <a:graphicFrameLocks noGrp="1"/>
          </p:cNvGraphicFramePr>
          <p:nvPr>
            <p:extLst>
              <p:ext uri="{D42A27DB-BD31-4B8C-83A1-F6EECF244321}">
                <p14:modId xmlns:p14="http://schemas.microsoft.com/office/powerpoint/2010/main" val="3688690445"/>
              </p:ext>
            </p:extLst>
          </p:nvPr>
        </p:nvGraphicFramePr>
        <p:xfrm>
          <a:off x="1446372" y="5501474"/>
          <a:ext cx="5645908" cy="864096"/>
        </p:xfrm>
        <a:graphic>
          <a:graphicData uri="http://schemas.openxmlformats.org/drawingml/2006/table">
            <a:tbl>
              <a:tblPr firstRow="1" firstCol="1" bandRow="1">
                <a:tableStyleId>{5C22544A-7EE6-4342-B048-85BDC9FD1C3A}</a:tableStyleId>
              </a:tblPr>
              <a:tblGrid>
                <a:gridCol w="646787">
                  <a:extLst>
                    <a:ext uri="{9D8B030D-6E8A-4147-A177-3AD203B41FA5}">
                      <a16:colId xmlns:a16="http://schemas.microsoft.com/office/drawing/2014/main" val="337872501"/>
                    </a:ext>
                  </a:extLst>
                </a:gridCol>
                <a:gridCol w="1158826">
                  <a:extLst>
                    <a:ext uri="{9D8B030D-6E8A-4147-A177-3AD203B41FA5}">
                      <a16:colId xmlns:a16="http://schemas.microsoft.com/office/drawing/2014/main" val="2170114380"/>
                    </a:ext>
                  </a:extLst>
                </a:gridCol>
                <a:gridCol w="1064503">
                  <a:extLst>
                    <a:ext uri="{9D8B030D-6E8A-4147-A177-3AD203B41FA5}">
                      <a16:colId xmlns:a16="http://schemas.microsoft.com/office/drawing/2014/main" val="2253687629"/>
                    </a:ext>
                  </a:extLst>
                </a:gridCol>
                <a:gridCol w="1428320">
                  <a:extLst>
                    <a:ext uri="{9D8B030D-6E8A-4147-A177-3AD203B41FA5}">
                      <a16:colId xmlns:a16="http://schemas.microsoft.com/office/drawing/2014/main" val="933675456"/>
                    </a:ext>
                  </a:extLst>
                </a:gridCol>
                <a:gridCol w="1347472">
                  <a:extLst>
                    <a:ext uri="{9D8B030D-6E8A-4147-A177-3AD203B41FA5}">
                      <a16:colId xmlns:a16="http://schemas.microsoft.com/office/drawing/2014/main" val="541803811"/>
                    </a:ext>
                  </a:extLst>
                </a:gridCol>
              </a:tblGrid>
              <a:tr h="365760">
                <a:tc>
                  <a:txBody>
                    <a:bodyPr/>
                    <a:lstStyle/>
                    <a:p>
                      <a:pPr marL="0" marR="0">
                        <a:spcBef>
                          <a:spcPts val="0"/>
                        </a:spcBef>
                        <a:spcAft>
                          <a:spcPts val="0"/>
                        </a:spcAft>
                      </a:pPr>
                      <a:r>
                        <a:rPr lang="en-US" sz="1100">
                          <a:effectLst/>
                        </a:rPr>
                        <a:t> </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ctr">
                        <a:spcBef>
                          <a:spcPts val="0"/>
                        </a:spcBef>
                        <a:spcAft>
                          <a:spcPts val="0"/>
                        </a:spcAft>
                      </a:pPr>
                      <a:r>
                        <a:rPr lang="en-US" sz="1100">
                          <a:effectLst/>
                        </a:rPr>
                        <a:t>Funding Received to Date</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ctr">
                        <a:spcBef>
                          <a:spcPts val="0"/>
                        </a:spcBef>
                        <a:spcAft>
                          <a:spcPts val="0"/>
                        </a:spcAft>
                      </a:pPr>
                      <a:r>
                        <a:rPr lang="en-US" sz="1100">
                          <a:effectLst/>
                        </a:rPr>
                        <a:t>ACWP+OC to date</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ctr">
                        <a:spcBef>
                          <a:spcPts val="0"/>
                        </a:spcBef>
                        <a:spcAft>
                          <a:spcPts val="0"/>
                        </a:spcAft>
                      </a:pPr>
                      <a:r>
                        <a:rPr lang="en-US" sz="1100">
                          <a:effectLst/>
                        </a:rPr>
                        <a:t>Remaining Funds at CD-4 (Based on BAC)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ctr">
                        <a:spcBef>
                          <a:spcPts val="0"/>
                        </a:spcBef>
                        <a:spcAft>
                          <a:spcPts val="0"/>
                        </a:spcAft>
                      </a:pPr>
                      <a:r>
                        <a:rPr lang="en-US" sz="1100">
                          <a:effectLst/>
                        </a:rPr>
                        <a:t>Remaining Funds at CD-4 (Based on EAC)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4118954785"/>
                  </a:ext>
                </a:extLst>
              </a:tr>
              <a:tr h="182880">
                <a:tc>
                  <a:txBody>
                    <a:bodyPr/>
                    <a:lstStyle/>
                    <a:p>
                      <a:pPr marL="0" marR="0">
                        <a:spcBef>
                          <a:spcPts val="0"/>
                        </a:spcBef>
                        <a:spcAft>
                          <a:spcPts val="0"/>
                        </a:spcAft>
                      </a:pPr>
                      <a:r>
                        <a:rPr lang="en-US" sz="1100">
                          <a:effectLst/>
                        </a:rPr>
                        <a:t>BNL</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a:effectLst/>
                        </a:rPr>
                        <a:t>45,541</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38,334</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latin typeface="Aptos" panose="020B0004020202020204" pitchFamily="34" charset="0"/>
                          <a:ea typeface="Aptos" panose="020B0004020202020204" pitchFamily="34" charset="0"/>
                          <a:cs typeface="Aptos" panose="020B0004020202020204" pitchFamily="34" charset="0"/>
                        </a:rPr>
                        <a:t>602</a:t>
                      </a:r>
                    </a:p>
                  </a:txBody>
                  <a:tcPr marL="68580" marR="68580" marT="0" marB="0" anchor="b"/>
                </a:tc>
                <a:tc>
                  <a:txBody>
                    <a:bodyPr/>
                    <a:lstStyle/>
                    <a:p>
                      <a:pPr marL="0" marR="0" algn="r">
                        <a:spcBef>
                          <a:spcPts val="0"/>
                        </a:spcBef>
                        <a:spcAft>
                          <a:spcPts val="0"/>
                        </a:spcAft>
                      </a:pPr>
                      <a:r>
                        <a:rPr lang="en-US" sz="1100" dirty="0">
                          <a:effectLst/>
                          <a:latin typeface="Aptos" panose="020B0004020202020204" pitchFamily="34" charset="0"/>
                          <a:ea typeface="Aptos" panose="020B0004020202020204" pitchFamily="34" charset="0"/>
                          <a:cs typeface="Aptos" panose="020B0004020202020204" pitchFamily="34" charset="0"/>
                        </a:rPr>
                        <a:t>604</a:t>
                      </a:r>
                    </a:p>
                  </a:txBody>
                  <a:tcPr marL="68580" marR="68580" marT="0" marB="0" anchor="b"/>
                </a:tc>
                <a:extLst>
                  <a:ext uri="{0D108BD9-81ED-4DB2-BD59-A6C34878D82A}">
                    <a16:rowId xmlns:a16="http://schemas.microsoft.com/office/drawing/2014/main" val="4238433085"/>
                  </a:ext>
                </a:extLst>
              </a:tr>
              <a:tr h="178296">
                <a:tc>
                  <a:txBody>
                    <a:bodyPr/>
                    <a:lstStyle/>
                    <a:p>
                      <a:pPr marL="0" marR="0">
                        <a:spcBef>
                          <a:spcPts val="0"/>
                        </a:spcBef>
                        <a:spcAft>
                          <a:spcPts val="0"/>
                        </a:spcAft>
                      </a:pPr>
                      <a:r>
                        <a:rPr lang="en-US" sz="1100" dirty="0">
                          <a:effectLst/>
                        </a:rPr>
                        <a:t>LBNL</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46,634</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latin typeface="Aptos" panose="020B0004020202020204" pitchFamily="34" charset="0"/>
                          <a:ea typeface="Aptos" panose="020B0004020202020204" pitchFamily="34" charset="0"/>
                          <a:cs typeface="Aptos" panose="020B0004020202020204" pitchFamily="34" charset="0"/>
                        </a:rPr>
                        <a:t>44,153</a:t>
                      </a:r>
                    </a:p>
                  </a:txBody>
                  <a:tcPr marL="68580" marR="68580" marT="0" marB="0" anchor="b"/>
                </a:tc>
                <a:tc>
                  <a:txBody>
                    <a:bodyPr/>
                    <a:lstStyle/>
                    <a:p>
                      <a:pPr marL="0" marR="0" algn="r">
                        <a:spcBef>
                          <a:spcPts val="0"/>
                        </a:spcBef>
                        <a:spcAft>
                          <a:spcPts val="0"/>
                        </a:spcAft>
                      </a:pPr>
                      <a:r>
                        <a:rPr lang="en-US" sz="1100" dirty="0">
                          <a:solidFill>
                            <a:sysClr val="windowText" lastClr="000000"/>
                          </a:solidFill>
                          <a:effectLst/>
                          <a:latin typeface="Aptos" panose="020B0004020202020204" pitchFamily="34" charset="0"/>
                          <a:ea typeface="Aptos" panose="020B0004020202020204" pitchFamily="34" charset="0"/>
                          <a:cs typeface="Aptos" panose="020B0004020202020204" pitchFamily="34" charset="0"/>
                        </a:rPr>
                        <a:t>-910</a:t>
                      </a:r>
                      <a:endParaRPr lang="en-US" sz="11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solidFill>
                            <a:sysClr val="windowText" lastClr="000000"/>
                          </a:solidFill>
                          <a:effectLst/>
                          <a:latin typeface="Aptos" panose="020B0004020202020204" pitchFamily="34" charset="0"/>
                          <a:ea typeface="Aptos" panose="020B0004020202020204" pitchFamily="34" charset="0"/>
                          <a:cs typeface="Aptos" panose="020B0004020202020204" pitchFamily="34" charset="0"/>
                        </a:rPr>
                        <a:t>-926</a:t>
                      </a:r>
                      <a:endParaRPr lang="en-US" sz="11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487321531"/>
                  </a:ext>
                </a:extLst>
              </a:tr>
            </a:tbl>
          </a:graphicData>
        </a:graphic>
      </p:graphicFrame>
      <p:sp>
        <p:nvSpPr>
          <p:cNvPr id="14" name="Rectangle: Rounded Corners 10">
            <a:extLst>
              <a:ext uri="{FF2B5EF4-FFF2-40B4-BE49-F238E27FC236}">
                <a16:creationId xmlns:a16="http://schemas.microsoft.com/office/drawing/2014/main" id="{5985F386-EF69-FED5-A101-CA42D1806A18}"/>
              </a:ext>
            </a:extLst>
          </p:cNvPr>
          <p:cNvSpPr/>
          <p:nvPr/>
        </p:nvSpPr>
        <p:spPr>
          <a:xfrm>
            <a:off x="6472117" y="6179157"/>
            <a:ext cx="792088" cy="202171"/>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17C68E9-3313-8682-F5E1-AFD44CA420D4}"/>
              </a:ext>
            </a:extLst>
          </p:cNvPr>
          <p:cNvSpPr txBox="1"/>
          <p:nvPr/>
        </p:nvSpPr>
        <p:spPr>
          <a:xfrm>
            <a:off x="1576948" y="6438528"/>
            <a:ext cx="2808312" cy="230832"/>
          </a:xfrm>
          <a:prstGeom prst="rect">
            <a:avLst/>
          </a:prstGeom>
          <a:noFill/>
        </p:spPr>
        <p:txBody>
          <a:bodyPr wrap="square" rtlCol="0">
            <a:spAutoFit/>
          </a:bodyPr>
          <a:lstStyle/>
          <a:p>
            <a:r>
              <a:rPr lang="en-US" sz="900" i="1" dirty="0"/>
              <a:t>Updated Oct 2024</a:t>
            </a:r>
          </a:p>
        </p:txBody>
      </p:sp>
      <p:sp>
        <p:nvSpPr>
          <p:cNvPr id="2" name="Footer Placeholder 1">
            <a:extLst>
              <a:ext uri="{FF2B5EF4-FFF2-40B4-BE49-F238E27FC236}">
                <a16:creationId xmlns:a16="http://schemas.microsoft.com/office/drawing/2014/main" id="{FBE8DA77-4A84-A974-F696-EDAF391E58B3}"/>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383564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FB5F4A-B207-1DE1-0ACD-50998E7EC1C1}"/>
              </a:ext>
            </a:extLst>
          </p:cNvPr>
          <p:cNvSpPr>
            <a:spLocks noGrp="1"/>
          </p:cNvSpPr>
          <p:nvPr>
            <p:ph type="ftr" sz="quarter" idx="11"/>
          </p:nvPr>
        </p:nvSpPr>
        <p:spPr/>
        <p:txBody>
          <a:bodyPr/>
          <a:lstStyle/>
          <a:p>
            <a:r>
              <a:rPr lang="en-US" noProof="0" dirty="0"/>
              <a:t>PMG Meeting 11/19/2024</a:t>
            </a:r>
            <a:endParaRPr lang="en-GB" noProof="0" dirty="0"/>
          </a:p>
        </p:txBody>
      </p:sp>
      <p:sp>
        <p:nvSpPr>
          <p:cNvPr id="3" name="Slide Number Placeholder 2">
            <a:extLst>
              <a:ext uri="{FF2B5EF4-FFF2-40B4-BE49-F238E27FC236}">
                <a16:creationId xmlns:a16="http://schemas.microsoft.com/office/drawing/2014/main" id="{FEF87839-CB8E-7312-24A9-A779485154D5}"/>
              </a:ext>
            </a:extLst>
          </p:cNvPr>
          <p:cNvSpPr>
            <a:spLocks noGrp="1"/>
          </p:cNvSpPr>
          <p:nvPr>
            <p:ph type="sldNum" sz="quarter" idx="12"/>
          </p:nvPr>
        </p:nvSpPr>
        <p:spPr/>
        <p:txBody>
          <a:bodyPr/>
          <a:lstStyle/>
          <a:p>
            <a:fld id="{BFDCA1C4-9514-7B4F-976F-D92F7E296653}" type="slidenum">
              <a:rPr lang="fr-FR" smtClean="0">
                <a:solidFill>
                  <a:schemeClr val="bg1"/>
                </a:solidFill>
              </a:rPr>
              <a:pPr/>
              <a:t>4</a:t>
            </a:fld>
            <a:endParaRPr lang="fr-FR" dirty="0">
              <a:solidFill>
                <a:schemeClr val="bg1"/>
              </a:solidFill>
            </a:endParaRPr>
          </a:p>
        </p:txBody>
      </p:sp>
      <p:sp>
        <p:nvSpPr>
          <p:cNvPr id="4" name="Title 1">
            <a:extLst>
              <a:ext uri="{FF2B5EF4-FFF2-40B4-BE49-F238E27FC236}">
                <a16:creationId xmlns:a16="http://schemas.microsoft.com/office/drawing/2014/main" id="{AABEC347-FE60-A724-FA64-DFBF04990CAC}"/>
              </a:ext>
            </a:extLst>
          </p:cNvPr>
          <p:cNvSpPr txBox="1">
            <a:spLocks/>
          </p:cNvSpPr>
          <p:nvPr/>
        </p:nvSpPr>
        <p:spPr>
          <a:xfrm>
            <a:off x="827584" y="141650"/>
            <a:ext cx="7920000" cy="720000"/>
          </a:xfrm>
          <a:prstGeom prst="rect">
            <a:avLst/>
          </a:prstGeom>
        </p:spPr>
        <p:txBody>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dirty="0"/>
              <a:t>CERN Cost &amp; Schedule Review 2024</a:t>
            </a:r>
          </a:p>
        </p:txBody>
      </p:sp>
      <p:sp>
        <p:nvSpPr>
          <p:cNvPr id="5" name="Content Placeholder 2">
            <a:extLst>
              <a:ext uri="{FF2B5EF4-FFF2-40B4-BE49-F238E27FC236}">
                <a16:creationId xmlns:a16="http://schemas.microsoft.com/office/drawing/2014/main" id="{A2D3DCEA-EADF-1AE9-A2BA-3E5CBF9D38D7}"/>
              </a:ext>
            </a:extLst>
          </p:cNvPr>
          <p:cNvSpPr txBox="1">
            <a:spLocks/>
          </p:cNvSpPr>
          <p:nvPr/>
        </p:nvSpPr>
        <p:spPr>
          <a:xfrm>
            <a:off x="539552" y="692696"/>
            <a:ext cx="8280920" cy="5400600"/>
          </a:xfrm>
          <a:prstGeom prst="rect">
            <a:avLst/>
          </a:prstGeom>
        </p:spPr>
        <p:txBody>
          <a:bodyPr>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Appreciation of </a:t>
            </a:r>
            <a:r>
              <a:rPr lang="en-US" i="1" dirty="0"/>
              <a:t>Threshold vs. Objective KPPs </a:t>
            </a:r>
            <a:r>
              <a:rPr lang="en-US" dirty="0"/>
              <a:t>and </a:t>
            </a:r>
            <a:r>
              <a:rPr lang="en-US" i="1" dirty="0"/>
              <a:t>IPR Management Recommendation to start addressing Scope Contingency</a:t>
            </a:r>
          </a:p>
          <a:p>
            <a:pPr lvl="1"/>
            <a:r>
              <a:rPr lang="en-US" dirty="0"/>
              <a:t>CERN is giving upmost priority to Q1/Q3 cryomodules</a:t>
            </a:r>
          </a:p>
          <a:p>
            <a:pPr lvl="1"/>
            <a:r>
              <a:rPr lang="en-US" dirty="0"/>
              <a:t>(All) Crab Cavities delays at center-stage during C&amp;S, with discussions of delayed installation</a:t>
            </a:r>
          </a:p>
          <a:p>
            <a:pPr marL="0" indent="0">
              <a:buNone/>
            </a:pPr>
            <a:r>
              <a:rPr lang="en-US" dirty="0"/>
              <a:t> </a:t>
            </a:r>
          </a:p>
        </p:txBody>
      </p:sp>
      <p:pic>
        <p:nvPicPr>
          <p:cNvPr id="7" name="Picture 6" descr="A screenshot of a computer&#10;&#10;Description automatically generated">
            <a:extLst>
              <a:ext uri="{FF2B5EF4-FFF2-40B4-BE49-F238E27FC236}">
                <a16:creationId xmlns:a16="http://schemas.microsoft.com/office/drawing/2014/main" id="{95A57948-2E9F-3E7B-BEDE-CCDF3918DA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553" y="5121681"/>
            <a:ext cx="8208911" cy="899607"/>
          </a:xfrm>
          <a:prstGeom prst="rect">
            <a:avLst/>
          </a:prstGeom>
          <a:ln>
            <a:solidFill>
              <a:schemeClr val="tx1"/>
            </a:solidFill>
          </a:ln>
        </p:spPr>
      </p:pic>
      <p:pic>
        <p:nvPicPr>
          <p:cNvPr id="9" name="Picture 8" descr="A screenshot of a computer&#10;&#10;Description automatically generated">
            <a:extLst>
              <a:ext uri="{FF2B5EF4-FFF2-40B4-BE49-F238E27FC236}">
                <a16:creationId xmlns:a16="http://schemas.microsoft.com/office/drawing/2014/main" id="{1E5547E9-498F-B92F-9CA4-6B5FAD252A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3" y="3465497"/>
            <a:ext cx="8208911" cy="1512168"/>
          </a:xfrm>
          <a:prstGeom prst="rect">
            <a:avLst/>
          </a:prstGeom>
          <a:ln>
            <a:solidFill>
              <a:schemeClr val="tx1"/>
            </a:solidFill>
          </a:ln>
        </p:spPr>
      </p:pic>
      <p:pic>
        <p:nvPicPr>
          <p:cNvPr id="10" name="Picture 9">
            <a:extLst>
              <a:ext uri="{FF2B5EF4-FFF2-40B4-BE49-F238E27FC236}">
                <a16:creationId xmlns:a16="http://schemas.microsoft.com/office/drawing/2014/main" id="{1437FF55-BE14-513B-C578-27764AD94C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1" name="Rounded Rectangle 10">
            <a:extLst>
              <a:ext uri="{FF2B5EF4-FFF2-40B4-BE49-F238E27FC236}">
                <a16:creationId xmlns:a16="http://schemas.microsoft.com/office/drawing/2014/main" id="{D3C77B1D-E67E-5BDD-8409-BD1861E28D2E}"/>
              </a:ext>
            </a:extLst>
          </p:cNvPr>
          <p:cNvSpPr/>
          <p:nvPr/>
        </p:nvSpPr>
        <p:spPr>
          <a:xfrm>
            <a:off x="3203848" y="5733256"/>
            <a:ext cx="2088232" cy="21602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55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464A-859D-7CAE-D6E4-745A18963287}"/>
              </a:ext>
            </a:extLst>
          </p:cNvPr>
          <p:cNvSpPr>
            <a:spLocks noGrp="1"/>
          </p:cNvSpPr>
          <p:nvPr>
            <p:ph type="title"/>
          </p:nvPr>
        </p:nvSpPr>
        <p:spPr>
          <a:xfrm>
            <a:off x="612000" y="44624"/>
            <a:ext cx="7920000" cy="720000"/>
          </a:xfrm>
        </p:spPr>
        <p:txBody>
          <a:bodyPr/>
          <a:lstStyle/>
          <a:p>
            <a:r>
              <a:rPr lang="en-US" dirty="0"/>
              <a:t>DOE IPR Review – July 2024</a:t>
            </a:r>
          </a:p>
        </p:txBody>
      </p:sp>
      <p:sp>
        <p:nvSpPr>
          <p:cNvPr id="3" name="Content Placeholder 2">
            <a:extLst>
              <a:ext uri="{FF2B5EF4-FFF2-40B4-BE49-F238E27FC236}">
                <a16:creationId xmlns:a16="http://schemas.microsoft.com/office/drawing/2014/main" id="{652E7B52-2F64-BEA9-9347-AAF6371D102C}"/>
              </a:ext>
            </a:extLst>
          </p:cNvPr>
          <p:cNvSpPr>
            <a:spLocks noGrp="1"/>
          </p:cNvSpPr>
          <p:nvPr>
            <p:ph idx="1"/>
          </p:nvPr>
        </p:nvSpPr>
        <p:spPr>
          <a:xfrm>
            <a:off x="467544" y="764704"/>
            <a:ext cx="8373285" cy="5462394"/>
          </a:xfrm>
        </p:spPr>
        <p:txBody>
          <a:bodyPr>
            <a:normAutofit fontScale="92500" lnSpcReduction="10000"/>
          </a:bodyPr>
          <a:lstStyle/>
          <a:p>
            <a:r>
              <a:rPr lang="en-US" dirty="0"/>
              <a:t>Successful completion of July ’24 IPR Review (thanks to </a:t>
            </a:r>
            <a:r>
              <a:rPr lang="en-US" dirty="0" err="1"/>
              <a:t>HiLumi</a:t>
            </a:r>
            <a:r>
              <a:rPr lang="en-US" dirty="0"/>
              <a:t> PO for the participation)</a:t>
            </a:r>
          </a:p>
          <a:p>
            <a:pPr lvl="1"/>
            <a:r>
              <a:rPr lang="en-US" dirty="0"/>
              <a:t>1 “Management” Recommendation:</a:t>
            </a:r>
          </a:p>
          <a:p>
            <a:pPr marL="457200" lvl="1" indent="0">
              <a:buNone/>
            </a:pPr>
            <a:endParaRPr lang="en-US" dirty="0"/>
          </a:p>
          <a:p>
            <a:pPr marL="457200" lvl="1" indent="0">
              <a:buNone/>
            </a:pPr>
            <a:r>
              <a:rPr lang="en-US" i="1" dirty="0">
                <a:solidFill>
                  <a:srgbClr val="0070C0"/>
                </a:solidFill>
                <a:effectLst/>
                <a:latin typeface="Times New Roman" panose="02020603050405020304" pitchFamily="18" charset="0"/>
                <a:ea typeface="Times New Roman" panose="02020603050405020304" pitchFamily="18" charset="0"/>
              </a:rPr>
              <a:t>Review and document the criteria by which the decision will be made to exercise </a:t>
            </a:r>
            <a:r>
              <a:rPr lang="en-US" i="1" u="sng" dirty="0">
                <a:solidFill>
                  <a:srgbClr val="0070C0"/>
                </a:solidFill>
                <a:effectLst/>
                <a:latin typeface="Times New Roman" panose="02020603050405020304" pitchFamily="18" charset="0"/>
                <a:ea typeface="Times New Roman" panose="02020603050405020304" pitchFamily="18" charset="0"/>
              </a:rPr>
              <a:t>scope contingency</a:t>
            </a:r>
            <a:r>
              <a:rPr lang="en-US" i="1" dirty="0">
                <a:solidFill>
                  <a:srgbClr val="0070C0"/>
                </a:solidFill>
                <a:effectLst/>
                <a:latin typeface="Times New Roman" panose="02020603050405020304" pitchFamily="18" charset="0"/>
                <a:ea typeface="Times New Roman" panose="02020603050405020304" pitchFamily="18" charset="0"/>
              </a:rPr>
              <a:t>. Update all project planning as needed based on this review. Complete by the end of October 2024.</a:t>
            </a:r>
          </a:p>
          <a:p>
            <a:pPr marL="457200" lvl="1" indent="0" algn="ctr">
              <a:buNone/>
            </a:pPr>
            <a:endParaRPr lang="en-US" i="1" dirty="0">
              <a:solidFill>
                <a:srgbClr val="0070C0"/>
              </a:solidFill>
              <a:latin typeface="Times New Roman" panose="02020603050405020304" pitchFamily="18" charset="0"/>
              <a:ea typeface="Times New Roman" panose="02020603050405020304" pitchFamily="18" charset="0"/>
            </a:endParaRPr>
          </a:p>
          <a:p>
            <a:pPr marL="457200" lvl="1" indent="0">
              <a:buNone/>
            </a:pPr>
            <a:r>
              <a:rPr lang="en-US" i="1" dirty="0">
                <a:solidFill>
                  <a:srgbClr val="0070C0"/>
                </a:solidFill>
                <a:latin typeface="Times New Roman" panose="02020603050405020304" pitchFamily="18" charset="0"/>
                <a:ea typeface="Times New Roman" panose="02020603050405020304" pitchFamily="18" charset="0"/>
              </a:rPr>
              <a:t>						</a:t>
            </a:r>
            <a:r>
              <a:rPr lang="en-US" b="1" u="sng" dirty="0">
                <a:solidFill>
                  <a:srgbClr val="000000"/>
                </a:solidFill>
                <a:latin typeface="Times New Roman" panose="02020603050405020304" pitchFamily="18" charset="0"/>
                <a:ea typeface="Times New Roman" panose="02020603050405020304" pitchFamily="18" charset="0"/>
              </a:rPr>
              <a:t>STRATEGY</a:t>
            </a:r>
          </a:p>
          <a:p>
            <a:pPr marL="514350" indent="-514350">
              <a:buFont typeface="+mj-lt"/>
              <a:buAutoNum type="arabicPeriod"/>
            </a:pPr>
            <a:r>
              <a:rPr lang="en-US" dirty="0"/>
              <a:t>Maintain control of expenditures and introduce, wherever possible, </a:t>
            </a:r>
            <a:r>
              <a:rPr lang="en-US" i="1" dirty="0"/>
              <a:t>cost-reduction</a:t>
            </a:r>
            <a:r>
              <a:rPr lang="en-US" dirty="0"/>
              <a:t> measures to insure AUP “Objective Goals” are likely to be achieved.</a:t>
            </a:r>
          </a:p>
          <a:p>
            <a:pPr marL="514350" indent="-514350">
              <a:buFont typeface="+mj-lt"/>
              <a:buAutoNum type="arabicPeriod"/>
            </a:pPr>
            <a:r>
              <a:rPr lang="en-US" dirty="0"/>
              <a:t>First pass at Scope Contingency Criteria shared with IPT(DOE) on 9/16, and with CERN on 10/4. Further progress at </a:t>
            </a:r>
            <a:r>
              <a:rPr lang="en-US" dirty="0" err="1"/>
              <a:t>HiLumi</a:t>
            </a:r>
            <a:r>
              <a:rPr lang="en-US" dirty="0"/>
              <a:t> CM and on 10/29 &amp; 11/27</a:t>
            </a: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p:txBody>
      </p:sp>
      <p:sp>
        <p:nvSpPr>
          <p:cNvPr id="5" name="Slide Number Placeholder 4">
            <a:extLst>
              <a:ext uri="{FF2B5EF4-FFF2-40B4-BE49-F238E27FC236}">
                <a16:creationId xmlns:a16="http://schemas.microsoft.com/office/drawing/2014/main" id="{73F97BC9-274A-1FEB-BF19-EEFB0C71A4DF}"/>
              </a:ext>
            </a:extLst>
          </p:cNvPr>
          <p:cNvSpPr>
            <a:spLocks noGrp="1"/>
          </p:cNvSpPr>
          <p:nvPr>
            <p:ph type="sldNum" sz="quarter" idx="12"/>
          </p:nvPr>
        </p:nvSpPr>
        <p:spPr/>
        <p:txBody>
          <a:bodyPr/>
          <a:lstStyle/>
          <a:p>
            <a:fld id="{BFDCA1C4-9514-7B4F-976F-D92F7E296653}" type="slidenum">
              <a:rPr lang="fr-FR" smtClean="0">
                <a:solidFill>
                  <a:schemeClr val="bg1"/>
                </a:solidFill>
              </a:rPr>
              <a:pPr/>
              <a:t>5</a:t>
            </a:fld>
            <a:endParaRPr lang="fr-FR" dirty="0">
              <a:solidFill>
                <a:schemeClr val="bg1"/>
              </a:solidFill>
            </a:endParaRPr>
          </a:p>
        </p:txBody>
      </p:sp>
      <p:pic>
        <p:nvPicPr>
          <p:cNvPr id="10" name="Picture 9">
            <a:extLst>
              <a:ext uri="{FF2B5EF4-FFF2-40B4-BE49-F238E27FC236}">
                <a16:creationId xmlns:a16="http://schemas.microsoft.com/office/drawing/2014/main" id="{A24B1FF7-5F64-6EBB-EBB2-596201B386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6" name="Footer Placeholder 1">
            <a:extLst>
              <a:ext uri="{FF2B5EF4-FFF2-40B4-BE49-F238E27FC236}">
                <a16:creationId xmlns:a16="http://schemas.microsoft.com/office/drawing/2014/main" id="{E3275FDD-7E0A-DD14-284D-BBE121B3BC03}"/>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69373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DC0A-FFCF-4974-334B-B33396FB1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A0B19-F669-161C-BB43-0104B89D20D4}"/>
              </a:ext>
            </a:extLst>
          </p:cNvPr>
          <p:cNvSpPr>
            <a:spLocks noGrp="1"/>
          </p:cNvSpPr>
          <p:nvPr>
            <p:ph type="title"/>
          </p:nvPr>
        </p:nvSpPr>
        <p:spPr>
          <a:xfrm>
            <a:off x="612000" y="44704"/>
            <a:ext cx="7920000" cy="720000"/>
          </a:xfrm>
        </p:spPr>
        <p:txBody>
          <a:bodyPr/>
          <a:lstStyle/>
          <a:p>
            <a:r>
              <a:rPr lang="en-US" dirty="0"/>
              <a:t>Cost Reduction Measure</a:t>
            </a:r>
            <a:br>
              <a:rPr lang="en-US" dirty="0"/>
            </a:br>
            <a:r>
              <a:rPr lang="en-US" dirty="0"/>
              <a:t>Magnet Vertical Test Decision</a:t>
            </a:r>
          </a:p>
        </p:txBody>
      </p:sp>
      <p:sp>
        <p:nvSpPr>
          <p:cNvPr id="3" name="Content Placeholder 2">
            <a:extLst>
              <a:ext uri="{FF2B5EF4-FFF2-40B4-BE49-F238E27FC236}">
                <a16:creationId xmlns:a16="http://schemas.microsoft.com/office/drawing/2014/main" id="{334EC3F9-6E2B-888F-93F2-13841F9EDAF3}"/>
              </a:ext>
            </a:extLst>
          </p:cNvPr>
          <p:cNvSpPr>
            <a:spLocks noGrp="1"/>
          </p:cNvSpPr>
          <p:nvPr>
            <p:ph idx="1"/>
          </p:nvPr>
        </p:nvSpPr>
        <p:spPr>
          <a:xfrm>
            <a:off x="612000" y="861730"/>
            <a:ext cx="8208472" cy="1991206"/>
          </a:xfrm>
        </p:spPr>
        <p:txBody>
          <a:bodyPr>
            <a:normAutofit/>
          </a:bodyPr>
          <a:lstStyle/>
          <a:p>
            <a:r>
              <a:rPr lang="en-US" sz="2300" dirty="0"/>
              <a:t>Decision: </a:t>
            </a:r>
            <a:r>
              <a:rPr lang="en-US" sz="2300" b="1" i="1" dirty="0"/>
              <a:t>Test all remaining MQXFA Magnets vertically through only TC1 and reduce number of magnetic measurements at BNL. </a:t>
            </a:r>
          </a:p>
          <a:p>
            <a:r>
              <a:rPr lang="en-US" sz="2300" dirty="0"/>
              <a:t>BCR implemented in Nov. ’24 schedule, with an AUP cost savings of ~1M$</a:t>
            </a:r>
          </a:p>
          <a:p>
            <a:endParaRPr lang="en-US" sz="2400" b="1" i="1" dirty="0"/>
          </a:p>
          <a:p>
            <a:pPr lvl="1"/>
            <a:endParaRPr lang="en-US" dirty="0"/>
          </a:p>
        </p:txBody>
      </p:sp>
      <p:sp>
        <p:nvSpPr>
          <p:cNvPr id="4" name="Slide Number Placeholder 3">
            <a:extLst>
              <a:ext uri="{FF2B5EF4-FFF2-40B4-BE49-F238E27FC236}">
                <a16:creationId xmlns:a16="http://schemas.microsoft.com/office/drawing/2014/main" id="{3D8D4F0A-8F5B-1FE7-5852-6A46108165DD}"/>
              </a:ext>
            </a:extLst>
          </p:cNvPr>
          <p:cNvSpPr>
            <a:spLocks noGrp="1"/>
          </p:cNvSpPr>
          <p:nvPr>
            <p:ph type="sldNum" sz="quarter" idx="12"/>
          </p:nvPr>
        </p:nvSpPr>
        <p:spPr/>
        <p:txBody>
          <a:bodyPr/>
          <a:lstStyle/>
          <a:p>
            <a:fld id="{BFDCA1C4-9514-7B4F-976F-D92F7E296653}" type="slidenum">
              <a:rPr lang="fr-FR" smtClean="0">
                <a:solidFill>
                  <a:schemeClr val="bg1"/>
                </a:solidFill>
              </a:rPr>
              <a:pPr/>
              <a:t>6</a:t>
            </a:fld>
            <a:endParaRPr lang="fr-FR" dirty="0">
              <a:solidFill>
                <a:schemeClr val="bg1"/>
              </a:solidFill>
            </a:endParaRPr>
          </a:p>
        </p:txBody>
      </p:sp>
      <p:pic>
        <p:nvPicPr>
          <p:cNvPr id="9" name="Picture 8" descr="A screenshot of a computer&#10;&#10;Description automatically generated">
            <a:extLst>
              <a:ext uri="{FF2B5EF4-FFF2-40B4-BE49-F238E27FC236}">
                <a16:creationId xmlns:a16="http://schemas.microsoft.com/office/drawing/2014/main" id="{2C033E94-3595-03DA-161D-7DEA9DD545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7528" y="2632289"/>
            <a:ext cx="3603193" cy="3749039"/>
          </a:xfrm>
          <a:prstGeom prst="rect">
            <a:avLst/>
          </a:prstGeom>
        </p:spPr>
      </p:pic>
      <p:pic>
        <p:nvPicPr>
          <p:cNvPr id="7" name="Picture 6">
            <a:extLst>
              <a:ext uri="{FF2B5EF4-FFF2-40B4-BE49-F238E27FC236}">
                <a16:creationId xmlns:a16="http://schemas.microsoft.com/office/drawing/2014/main" id="{C9791661-C338-87E6-5733-0E15FEBE90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6" name="Content Placeholder 2">
            <a:extLst>
              <a:ext uri="{FF2B5EF4-FFF2-40B4-BE49-F238E27FC236}">
                <a16:creationId xmlns:a16="http://schemas.microsoft.com/office/drawing/2014/main" id="{4999F53C-C412-9E4E-4485-797806E5E516}"/>
              </a:ext>
            </a:extLst>
          </p:cNvPr>
          <p:cNvSpPr txBox="1">
            <a:spLocks/>
          </p:cNvSpPr>
          <p:nvPr/>
        </p:nvSpPr>
        <p:spPr>
          <a:xfrm>
            <a:off x="612000" y="2744884"/>
            <a:ext cx="4752528" cy="4068492"/>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a:t>Pros:</a:t>
            </a:r>
            <a:r>
              <a:rPr lang="en-US" sz="2400" dirty="0"/>
              <a:t> </a:t>
            </a:r>
          </a:p>
          <a:p>
            <a:pPr lvl="2"/>
            <a:r>
              <a:rPr lang="en-US" dirty="0"/>
              <a:t>Reduce considerably risks for LQXFA/B, eliminating the necessity to carry forward a cryomodule re-assembly in the baseline schedule</a:t>
            </a:r>
          </a:p>
          <a:p>
            <a:pPr lvl="2"/>
            <a:r>
              <a:rPr lang="en-US" dirty="0"/>
              <a:t>Reduces costs and anticipates schedule</a:t>
            </a:r>
          </a:p>
          <a:p>
            <a:r>
              <a:rPr lang="en-US" sz="2300" dirty="0"/>
              <a:t>Cons:</a:t>
            </a:r>
          </a:p>
          <a:p>
            <a:pPr lvl="2"/>
            <a:r>
              <a:rPr lang="en-US" dirty="0"/>
              <a:t>Training memory establishment delayed from Vertical Test to LQXFAB Horizontal Test </a:t>
            </a:r>
          </a:p>
        </p:txBody>
      </p:sp>
      <p:sp>
        <p:nvSpPr>
          <p:cNvPr id="8" name="Footer Placeholder 1">
            <a:extLst>
              <a:ext uri="{FF2B5EF4-FFF2-40B4-BE49-F238E27FC236}">
                <a16:creationId xmlns:a16="http://schemas.microsoft.com/office/drawing/2014/main" id="{B1E9E366-4EE4-F915-DBED-460D8BE1424B}"/>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229412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754-1BB6-9315-14CB-D58C7FFCA159}"/>
              </a:ext>
            </a:extLst>
          </p:cNvPr>
          <p:cNvSpPr>
            <a:spLocks noGrp="1"/>
          </p:cNvSpPr>
          <p:nvPr>
            <p:ph type="title"/>
          </p:nvPr>
        </p:nvSpPr>
        <p:spPr/>
        <p:txBody>
          <a:bodyPr/>
          <a:lstStyle/>
          <a:p>
            <a:r>
              <a:rPr lang="en-US"/>
              <a:t>Objective vs. Threshold KPPs</a:t>
            </a:r>
            <a:br>
              <a:rPr lang="en-US"/>
            </a:br>
            <a:r>
              <a:rPr lang="en-US"/>
              <a:t>Criteria for Decision Making</a:t>
            </a:r>
          </a:p>
        </p:txBody>
      </p:sp>
      <p:sp>
        <p:nvSpPr>
          <p:cNvPr id="4" name="Slide Number Placeholder 3">
            <a:extLst>
              <a:ext uri="{FF2B5EF4-FFF2-40B4-BE49-F238E27FC236}">
                <a16:creationId xmlns:a16="http://schemas.microsoft.com/office/drawing/2014/main" id="{125DF939-B267-DCEC-7EB8-8E21AE715AD5}"/>
              </a:ext>
            </a:extLst>
          </p:cNvPr>
          <p:cNvSpPr>
            <a:spLocks noGrp="1"/>
          </p:cNvSpPr>
          <p:nvPr>
            <p:ph type="sldNum" sz="quarter" idx="12"/>
          </p:nvPr>
        </p:nvSpPr>
        <p:spPr/>
        <p:txBody>
          <a:bodyPr/>
          <a:lstStyle/>
          <a:p>
            <a:fld id="{BFDCA1C4-9514-7B4F-976F-D92F7E296653}" type="slidenum">
              <a:rPr lang="fr-FR" smtClean="0">
                <a:solidFill>
                  <a:schemeClr val="bg1"/>
                </a:solidFill>
              </a:rPr>
              <a:pPr/>
              <a:t>7</a:t>
            </a:fld>
            <a:endParaRPr lang="fr-FR">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D156FB58-E040-D2B5-8F8A-D814C56854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1052736"/>
            <a:ext cx="3600400" cy="5060022"/>
          </a:xfrm>
          <a:prstGeom prst="rect">
            <a:avLst/>
          </a:prstGeom>
        </p:spPr>
      </p:pic>
      <p:sp>
        <p:nvSpPr>
          <p:cNvPr id="8" name="Content Placeholder 2">
            <a:extLst>
              <a:ext uri="{FF2B5EF4-FFF2-40B4-BE49-F238E27FC236}">
                <a16:creationId xmlns:a16="http://schemas.microsoft.com/office/drawing/2014/main" id="{CE2BE03A-9976-C083-4FBE-377D9A8355E8}"/>
              </a:ext>
            </a:extLst>
          </p:cNvPr>
          <p:cNvSpPr>
            <a:spLocks noGrp="1"/>
          </p:cNvSpPr>
          <p:nvPr>
            <p:ph idx="1"/>
          </p:nvPr>
        </p:nvSpPr>
        <p:spPr>
          <a:xfrm>
            <a:off x="3995936" y="1219200"/>
            <a:ext cx="4536064" cy="4906963"/>
          </a:xfrm>
        </p:spPr>
        <p:txBody>
          <a:bodyPr/>
          <a:lstStyle/>
          <a:p>
            <a:r>
              <a:rPr lang="en-US"/>
              <a:t>Criteria to </a:t>
            </a:r>
            <a:r>
              <a:rPr lang="en-US" i="1" u="sng"/>
              <a:t>trigger</a:t>
            </a:r>
            <a:r>
              <a:rPr lang="en-US"/>
              <a:t> discussion with CERN on scope Reduction:</a:t>
            </a:r>
          </a:p>
          <a:p>
            <a:pPr lvl="1"/>
            <a:r>
              <a:rPr lang="en-US"/>
              <a:t>Based on decreasing contingency performance </a:t>
            </a:r>
          </a:p>
          <a:p>
            <a:r>
              <a:rPr lang="en-US"/>
              <a:t>Criteria to </a:t>
            </a:r>
            <a:r>
              <a:rPr lang="en-US" i="1" u="sng"/>
              <a:t>execute</a:t>
            </a:r>
            <a:r>
              <a:rPr lang="en-US"/>
              <a:t> scope Reduction:</a:t>
            </a:r>
          </a:p>
          <a:p>
            <a:pPr lvl="1"/>
            <a:r>
              <a:rPr lang="en-US"/>
              <a:t>Based on preserving success for overall HL-LHC endeavor</a:t>
            </a:r>
          </a:p>
          <a:p>
            <a:pPr marL="0" indent="0">
              <a:buNone/>
            </a:pPr>
            <a:endParaRPr lang="en-US"/>
          </a:p>
        </p:txBody>
      </p:sp>
      <p:pic>
        <p:nvPicPr>
          <p:cNvPr id="3" name="Picture 2">
            <a:extLst>
              <a:ext uri="{FF2B5EF4-FFF2-40B4-BE49-F238E27FC236}">
                <a16:creationId xmlns:a16="http://schemas.microsoft.com/office/drawing/2014/main" id="{AF83D881-59A3-70A3-EC63-3897AAB8D8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9" name="Footer Placeholder 1">
            <a:extLst>
              <a:ext uri="{FF2B5EF4-FFF2-40B4-BE49-F238E27FC236}">
                <a16:creationId xmlns:a16="http://schemas.microsoft.com/office/drawing/2014/main" id="{4B68035F-9D34-CC41-F4F6-4F79BC4E47C8}"/>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273416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754-1BB6-9315-14CB-D58C7FFCA159}"/>
              </a:ext>
            </a:extLst>
          </p:cNvPr>
          <p:cNvSpPr>
            <a:spLocks noGrp="1"/>
          </p:cNvSpPr>
          <p:nvPr>
            <p:ph type="title"/>
          </p:nvPr>
        </p:nvSpPr>
        <p:spPr>
          <a:xfrm>
            <a:off x="612000" y="23387"/>
            <a:ext cx="7920000" cy="720000"/>
          </a:xfrm>
        </p:spPr>
        <p:txBody>
          <a:bodyPr/>
          <a:lstStyle/>
          <a:p>
            <a:r>
              <a:rPr lang="en-US" dirty="0"/>
              <a:t>Scope Contingency - Trigger Criteria</a:t>
            </a:r>
          </a:p>
        </p:txBody>
      </p:sp>
      <p:sp>
        <p:nvSpPr>
          <p:cNvPr id="4" name="Slide Number Placeholder 3">
            <a:extLst>
              <a:ext uri="{FF2B5EF4-FFF2-40B4-BE49-F238E27FC236}">
                <a16:creationId xmlns:a16="http://schemas.microsoft.com/office/drawing/2014/main" id="{125DF939-B267-DCEC-7EB8-8E21AE715AD5}"/>
              </a:ext>
            </a:extLst>
          </p:cNvPr>
          <p:cNvSpPr>
            <a:spLocks noGrp="1"/>
          </p:cNvSpPr>
          <p:nvPr>
            <p:ph type="sldNum" sz="quarter" idx="12"/>
          </p:nvPr>
        </p:nvSpPr>
        <p:spPr/>
        <p:txBody>
          <a:bodyPr/>
          <a:lstStyle/>
          <a:p>
            <a:fld id="{BFDCA1C4-9514-7B4F-976F-D92F7E296653}" type="slidenum">
              <a:rPr lang="fr-FR" smtClean="0">
                <a:solidFill>
                  <a:schemeClr val="bg1"/>
                </a:solidFill>
              </a:rPr>
              <a:pPr/>
              <a:t>8</a:t>
            </a:fld>
            <a:endParaRPr lang="fr-FR">
              <a:solidFill>
                <a:schemeClr val="bg1"/>
              </a:solidFill>
            </a:endParaRPr>
          </a:p>
        </p:txBody>
      </p:sp>
      <p:sp>
        <p:nvSpPr>
          <p:cNvPr id="8" name="Content Placeholder 2">
            <a:extLst>
              <a:ext uri="{FF2B5EF4-FFF2-40B4-BE49-F238E27FC236}">
                <a16:creationId xmlns:a16="http://schemas.microsoft.com/office/drawing/2014/main" id="{CE2BE03A-9976-C083-4FBE-377D9A8355E8}"/>
              </a:ext>
            </a:extLst>
          </p:cNvPr>
          <p:cNvSpPr>
            <a:spLocks noGrp="1"/>
          </p:cNvSpPr>
          <p:nvPr>
            <p:ph idx="1"/>
          </p:nvPr>
        </p:nvSpPr>
        <p:spPr>
          <a:xfrm>
            <a:off x="480534" y="620688"/>
            <a:ext cx="8411946" cy="1394305"/>
          </a:xfrm>
        </p:spPr>
        <p:txBody>
          <a:bodyPr>
            <a:normAutofit lnSpcReduction="10000"/>
          </a:bodyPr>
          <a:lstStyle/>
          <a:p>
            <a:r>
              <a:rPr lang="en-US" sz="2400" dirty="0"/>
              <a:t>AUP strives to have sufficient Contingency to maintain C.L. for Risk Coverage at the 90% level. </a:t>
            </a:r>
          </a:p>
          <a:p>
            <a:r>
              <a:rPr lang="en-US" sz="2400" dirty="0"/>
              <a:t>C.L. fell at ~80% level at IPR time (June ‘24), ~70% by Sep. ‘24</a:t>
            </a:r>
          </a:p>
          <a:p>
            <a:endParaRPr lang="en-US" dirty="0"/>
          </a:p>
        </p:txBody>
      </p:sp>
      <p:sp>
        <p:nvSpPr>
          <p:cNvPr id="9" name="TextBox 8">
            <a:extLst>
              <a:ext uri="{FF2B5EF4-FFF2-40B4-BE49-F238E27FC236}">
                <a16:creationId xmlns:a16="http://schemas.microsoft.com/office/drawing/2014/main" id="{5274826F-1059-CE74-1C65-7DED3EDFEF46}"/>
              </a:ext>
            </a:extLst>
          </p:cNvPr>
          <p:cNvSpPr txBox="1"/>
          <p:nvPr/>
        </p:nvSpPr>
        <p:spPr>
          <a:xfrm>
            <a:off x="554749" y="2062589"/>
            <a:ext cx="8132051" cy="923330"/>
          </a:xfrm>
          <a:prstGeom prst="rect">
            <a:avLst/>
          </a:prstGeom>
          <a:solidFill>
            <a:srgbClr val="FFE699"/>
          </a:solidFill>
          <a:ln>
            <a:solidFill>
              <a:schemeClr val="tx1"/>
            </a:solidFill>
          </a:ln>
        </p:spPr>
        <p:txBody>
          <a:bodyPr wrap="square">
            <a:spAutoFit/>
          </a:bodyPr>
          <a:lstStyle/>
          <a:p>
            <a:r>
              <a:rPr lang="en-US" b="1">
                <a:effectLst/>
                <a:latin typeface="Helvetica" pitchFamily="2" charset="0"/>
              </a:rPr>
              <a:t>Criteria #1: Discussions with CERN on </a:t>
            </a:r>
            <a:r>
              <a:rPr lang="en-US" b="1" i="1">
                <a:effectLst/>
                <a:latin typeface="Helvetica" pitchFamily="2" charset="0"/>
              </a:rPr>
              <a:t>Scope Reduction </a:t>
            </a:r>
            <a:r>
              <a:rPr lang="en-US" b="1">
                <a:effectLst/>
                <a:latin typeface="Helvetica" pitchFamily="2" charset="0"/>
              </a:rPr>
              <a:t>to recover Scope Contingency will be triggered by 3 consecutive reporting periods with a Confidence Level to cover extant Risks at - or below - 75%.</a:t>
            </a:r>
          </a:p>
        </p:txBody>
      </p:sp>
      <p:sp>
        <p:nvSpPr>
          <p:cNvPr id="5" name="TextBox 4">
            <a:extLst>
              <a:ext uri="{FF2B5EF4-FFF2-40B4-BE49-F238E27FC236}">
                <a16:creationId xmlns:a16="http://schemas.microsoft.com/office/drawing/2014/main" id="{6EB8F699-E300-E9D6-D3D6-3D53D0A39491}"/>
              </a:ext>
            </a:extLst>
          </p:cNvPr>
          <p:cNvSpPr txBox="1"/>
          <p:nvPr/>
        </p:nvSpPr>
        <p:spPr>
          <a:xfrm>
            <a:off x="554749" y="3214717"/>
            <a:ext cx="8132051" cy="923330"/>
          </a:xfrm>
          <a:prstGeom prst="rect">
            <a:avLst/>
          </a:prstGeom>
          <a:solidFill>
            <a:srgbClr val="FFE699"/>
          </a:solidFill>
          <a:ln>
            <a:solidFill>
              <a:schemeClr val="tx1"/>
            </a:solidFill>
          </a:ln>
        </p:spPr>
        <p:txBody>
          <a:bodyPr wrap="square">
            <a:spAutoFit/>
          </a:bodyPr>
          <a:lstStyle/>
          <a:p>
            <a:r>
              <a:rPr lang="en-US" b="1">
                <a:effectLst/>
                <a:latin typeface="Helvetica" pitchFamily="2" charset="0"/>
              </a:rPr>
              <a:t>Criteria #2: Any </a:t>
            </a:r>
            <a:r>
              <a:rPr lang="en-US" b="1" i="1">
                <a:effectLst/>
                <a:latin typeface="Helvetica" pitchFamily="2" charset="0"/>
              </a:rPr>
              <a:t>Scope Reduction </a:t>
            </a:r>
            <a:r>
              <a:rPr lang="en-US" b="1">
                <a:effectLst/>
                <a:latin typeface="Helvetica" pitchFamily="2" charset="0"/>
              </a:rPr>
              <a:t>must ensure that </a:t>
            </a:r>
            <a:r>
              <a:rPr lang="en-US" b="1" u="sng">
                <a:effectLst/>
                <a:latin typeface="Helvetica" pitchFamily="2" charset="0"/>
              </a:rPr>
              <a:t>capabilities and resources</a:t>
            </a:r>
            <a:r>
              <a:rPr lang="en-US" b="1">
                <a:effectLst/>
                <a:latin typeface="Helvetica" pitchFamily="2" charset="0"/>
              </a:rPr>
              <a:t> exist at other participating Labs (most notably CERN) to complete HL-LHC per approved design.</a:t>
            </a:r>
          </a:p>
        </p:txBody>
      </p:sp>
      <p:sp>
        <p:nvSpPr>
          <p:cNvPr id="6" name="TextBox 5">
            <a:extLst>
              <a:ext uri="{FF2B5EF4-FFF2-40B4-BE49-F238E27FC236}">
                <a16:creationId xmlns:a16="http://schemas.microsoft.com/office/drawing/2014/main" id="{4728ADC1-C4F1-85C3-888A-00703CA96E97}"/>
              </a:ext>
            </a:extLst>
          </p:cNvPr>
          <p:cNvSpPr txBox="1"/>
          <p:nvPr/>
        </p:nvSpPr>
        <p:spPr>
          <a:xfrm>
            <a:off x="554749" y="4366845"/>
            <a:ext cx="8132051" cy="646331"/>
          </a:xfrm>
          <a:prstGeom prst="rect">
            <a:avLst/>
          </a:prstGeom>
          <a:solidFill>
            <a:srgbClr val="FFE699"/>
          </a:solidFill>
          <a:ln>
            <a:solidFill>
              <a:schemeClr val="tx1"/>
            </a:solidFill>
          </a:ln>
        </p:spPr>
        <p:txBody>
          <a:bodyPr wrap="square">
            <a:spAutoFit/>
          </a:bodyPr>
          <a:lstStyle/>
          <a:p>
            <a:r>
              <a:rPr lang="en-US" b="1">
                <a:effectLst/>
                <a:latin typeface="Helvetica" pitchFamily="2" charset="0"/>
              </a:rPr>
              <a:t>Criteria #3 </a:t>
            </a:r>
            <a:r>
              <a:rPr lang="en-US" i="1">
                <a:effectLst/>
                <a:latin typeface="Helvetica" pitchFamily="2" charset="0"/>
              </a:rPr>
              <a:t>(almost a Corollary to Criteria #2)</a:t>
            </a:r>
            <a:r>
              <a:rPr lang="en-US" b="1">
                <a:effectLst/>
                <a:latin typeface="Helvetica" pitchFamily="2" charset="0"/>
              </a:rPr>
              <a:t>: Any </a:t>
            </a:r>
            <a:r>
              <a:rPr lang="en-US" b="1" i="1">
                <a:effectLst/>
                <a:latin typeface="Helvetica" pitchFamily="2" charset="0"/>
              </a:rPr>
              <a:t>Scope Reduction </a:t>
            </a:r>
            <a:r>
              <a:rPr lang="en-US" b="1">
                <a:effectLst/>
                <a:latin typeface="Helvetica" pitchFamily="2" charset="0"/>
              </a:rPr>
              <a:t>will prioritize execution in the US of Hard Scope* over Soft Scope*.</a:t>
            </a:r>
          </a:p>
        </p:txBody>
      </p:sp>
      <p:pic>
        <p:nvPicPr>
          <p:cNvPr id="7" name="Picture 6">
            <a:extLst>
              <a:ext uri="{FF2B5EF4-FFF2-40B4-BE49-F238E27FC236}">
                <a16:creationId xmlns:a16="http://schemas.microsoft.com/office/drawing/2014/main" id="{FA243F57-26FE-A254-B5A7-3FAC0DE6A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0" name="Content Placeholder 2">
            <a:extLst>
              <a:ext uri="{FF2B5EF4-FFF2-40B4-BE49-F238E27FC236}">
                <a16:creationId xmlns:a16="http://schemas.microsoft.com/office/drawing/2014/main" id="{251E1AE4-6C08-9908-7155-081D25AF79B7}"/>
              </a:ext>
            </a:extLst>
          </p:cNvPr>
          <p:cNvSpPr txBox="1">
            <a:spLocks/>
          </p:cNvSpPr>
          <p:nvPr/>
        </p:nvSpPr>
        <p:spPr>
          <a:xfrm>
            <a:off x="480534" y="5241974"/>
            <a:ext cx="8280480" cy="923330"/>
          </a:xfrm>
          <a:prstGeom prst="rect">
            <a:avLst/>
          </a:prstGeom>
        </p:spPr>
        <p:txBody>
          <a:bodyPr vert="horz" lIns="0" tIns="0" rIns="0" bIns="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Discussions with CERN on help to AUP for activities that can be performed on European soil (ex: test of Cryomodules).</a:t>
            </a:r>
          </a:p>
          <a:p>
            <a:endParaRPr lang="en-US" dirty="0"/>
          </a:p>
        </p:txBody>
      </p:sp>
      <p:sp>
        <p:nvSpPr>
          <p:cNvPr id="3" name="Footer Placeholder 1">
            <a:extLst>
              <a:ext uri="{FF2B5EF4-FFF2-40B4-BE49-F238E27FC236}">
                <a16:creationId xmlns:a16="http://schemas.microsoft.com/office/drawing/2014/main" id="{C75BBF29-C101-93DA-1FCA-0F22628ABAD7}"/>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223133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721D-E050-552B-B3FC-C96C03F2C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B7E01-55AE-A3CE-1425-D8A3E36059D1}"/>
              </a:ext>
            </a:extLst>
          </p:cNvPr>
          <p:cNvSpPr>
            <a:spLocks noGrp="1"/>
          </p:cNvSpPr>
          <p:nvPr>
            <p:ph type="title"/>
          </p:nvPr>
        </p:nvSpPr>
        <p:spPr>
          <a:xfrm>
            <a:off x="612000" y="44624"/>
            <a:ext cx="7920000" cy="720000"/>
          </a:xfrm>
        </p:spPr>
        <p:txBody>
          <a:bodyPr/>
          <a:lstStyle/>
          <a:p>
            <a:r>
              <a:rPr lang="en-US" dirty="0"/>
              <a:t>Examples of Potential Solutions for </a:t>
            </a:r>
            <a:br>
              <a:rPr lang="en-US" dirty="0"/>
            </a:br>
            <a:r>
              <a:rPr lang="en-US" dirty="0"/>
              <a:t>Scope Contingency</a:t>
            </a:r>
          </a:p>
        </p:txBody>
      </p:sp>
      <p:sp>
        <p:nvSpPr>
          <p:cNvPr id="5" name="Slide Number Placeholder 4">
            <a:extLst>
              <a:ext uri="{FF2B5EF4-FFF2-40B4-BE49-F238E27FC236}">
                <a16:creationId xmlns:a16="http://schemas.microsoft.com/office/drawing/2014/main" id="{64865F7F-40F9-50A0-9317-6EC356CE3926}"/>
              </a:ext>
            </a:extLst>
          </p:cNvPr>
          <p:cNvSpPr>
            <a:spLocks noGrp="1"/>
          </p:cNvSpPr>
          <p:nvPr>
            <p:ph type="sldNum" sz="quarter" idx="12"/>
          </p:nvPr>
        </p:nvSpPr>
        <p:spPr/>
        <p:txBody>
          <a:bodyPr/>
          <a:lstStyle/>
          <a:p>
            <a:fld id="{BFDCA1C4-9514-7B4F-976F-D92F7E296653}" type="slidenum">
              <a:rPr lang="fr-FR" smtClean="0">
                <a:solidFill>
                  <a:schemeClr val="bg1"/>
                </a:solidFill>
              </a:rPr>
              <a:pPr/>
              <a:t>9</a:t>
            </a:fld>
            <a:endParaRPr lang="fr-FR" dirty="0">
              <a:solidFill>
                <a:schemeClr val="bg1"/>
              </a:solidFill>
            </a:endParaRPr>
          </a:p>
        </p:txBody>
      </p:sp>
      <p:pic>
        <p:nvPicPr>
          <p:cNvPr id="6" name="Picture 5" descr="A screenshot of a computer screen&#10;&#10;Description automatically generated">
            <a:extLst>
              <a:ext uri="{FF2B5EF4-FFF2-40B4-BE49-F238E27FC236}">
                <a16:creationId xmlns:a16="http://schemas.microsoft.com/office/drawing/2014/main" id="{88B03EF4-6CA1-19D3-8112-421C1B4A11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76264" y="764704"/>
            <a:ext cx="8219257" cy="288435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5FFAD68-DC3A-7BB2-458D-17AF228D1E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8BD18C2-708E-233A-E997-2408FFE737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5784" y="3645024"/>
            <a:ext cx="8160219" cy="2638948"/>
          </a:xfrm>
          <a:prstGeom prst="rect">
            <a:avLst/>
          </a:prstGeom>
          <a:ln>
            <a:noFill/>
          </a:ln>
          <a:extLst>
            <a:ext uri="{53640926-AAD7-44D8-BBD7-CCE9431645EC}">
              <a14:shadowObscured xmlns:a14="http://schemas.microsoft.com/office/drawing/2010/main"/>
            </a:ext>
          </a:extLst>
        </p:spPr>
      </p:pic>
      <p:grpSp>
        <p:nvGrpSpPr>
          <p:cNvPr id="24" name="Group 23">
            <a:extLst>
              <a:ext uri="{FF2B5EF4-FFF2-40B4-BE49-F238E27FC236}">
                <a16:creationId xmlns:a16="http://schemas.microsoft.com/office/drawing/2014/main" id="{21E262D9-5995-7148-2311-0044343D457E}"/>
              </a:ext>
            </a:extLst>
          </p:cNvPr>
          <p:cNvGrpSpPr/>
          <p:nvPr/>
        </p:nvGrpSpPr>
        <p:grpSpPr>
          <a:xfrm>
            <a:off x="2599109" y="1010107"/>
            <a:ext cx="5789315" cy="1220482"/>
            <a:chOff x="2599109" y="1010107"/>
            <a:chExt cx="5789315" cy="1220482"/>
          </a:xfrm>
        </p:grpSpPr>
        <p:sp>
          <p:nvSpPr>
            <p:cNvPr id="3" name="TextBox 2">
              <a:extLst>
                <a:ext uri="{FF2B5EF4-FFF2-40B4-BE49-F238E27FC236}">
                  <a16:creationId xmlns:a16="http://schemas.microsoft.com/office/drawing/2014/main" id="{9672B8A9-E1AF-5DFF-A51A-CBEBC55DA488}"/>
                </a:ext>
              </a:extLst>
            </p:cNvPr>
            <p:cNvSpPr txBox="1"/>
            <p:nvPr/>
          </p:nvSpPr>
          <p:spPr>
            <a:xfrm>
              <a:off x="2599109" y="1584258"/>
              <a:ext cx="4690130" cy="646331"/>
            </a:xfrm>
            <a:prstGeom prst="rect">
              <a:avLst/>
            </a:prstGeom>
            <a:solidFill>
              <a:schemeClr val="accent6">
                <a:lumMod val="20000"/>
                <a:lumOff val="80000"/>
              </a:schemeClr>
            </a:solidFill>
            <a:ln>
              <a:solidFill>
                <a:schemeClr val="tx1"/>
              </a:solidFill>
            </a:ln>
          </p:spPr>
          <p:txBody>
            <a:bodyPr wrap="none" rtlCol="0">
              <a:spAutoFit/>
            </a:bodyPr>
            <a:lstStyle/>
            <a:p>
              <a:r>
                <a:rPr lang="en-US" b="1" dirty="0"/>
                <a:t>Hard Scope: Magnet Assembly</a:t>
              </a:r>
            </a:p>
            <a:p>
              <a:r>
                <a:rPr lang="en-US" i="1" dirty="0"/>
                <a:t>AUP commitment to produce last 2 magnets</a:t>
              </a:r>
            </a:p>
          </p:txBody>
        </p:sp>
        <p:sp>
          <p:nvSpPr>
            <p:cNvPr id="8" name="Rectangle 7">
              <a:extLst>
                <a:ext uri="{FF2B5EF4-FFF2-40B4-BE49-F238E27FC236}">
                  <a16:creationId xmlns:a16="http://schemas.microsoft.com/office/drawing/2014/main" id="{F4595A09-34F3-882D-A6FB-367209D62EAB}"/>
                </a:ext>
              </a:extLst>
            </p:cNvPr>
            <p:cNvSpPr/>
            <p:nvPr/>
          </p:nvSpPr>
          <p:spPr>
            <a:xfrm>
              <a:off x="7596336" y="1010107"/>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a:extLst>
                <a:ext uri="{FF2B5EF4-FFF2-40B4-BE49-F238E27FC236}">
                  <a16:creationId xmlns:a16="http://schemas.microsoft.com/office/drawing/2014/main" id="{DA2411AC-11D1-463B-AB7F-830C8B8A01E4}"/>
                </a:ext>
              </a:extLst>
            </p:cNvPr>
            <p:cNvCxnSpPr>
              <a:stCxn id="3" idx="3"/>
              <a:endCxn id="8" idx="2"/>
            </p:cNvCxnSpPr>
            <p:nvPr/>
          </p:nvCxnSpPr>
          <p:spPr>
            <a:xfrm flipV="1">
              <a:off x="7289239" y="1628800"/>
              <a:ext cx="703141" cy="278624"/>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8877E8A2-6E98-2F0A-695D-FC48BDB78DF1}"/>
              </a:ext>
            </a:extLst>
          </p:cNvPr>
          <p:cNvGrpSpPr/>
          <p:nvPr/>
        </p:nvGrpSpPr>
        <p:grpSpPr>
          <a:xfrm>
            <a:off x="35496" y="2643836"/>
            <a:ext cx="6192688" cy="2142283"/>
            <a:chOff x="35496" y="2564904"/>
            <a:chExt cx="6192688" cy="2142283"/>
          </a:xfrm>
        </p:grpSpPr>
        <p:sp>
          <p:nvSpPr>
            <p:cNvPr id="13" name="Rectangle 12">
              <a:extLst>
                <a:ext uri="{FF2B5EF4-FFF2-40B4-BE49-F238E27FC236}">
                  <a16:creationId xmlns:a16="http://schemas.microsoft.com/office/drawing/2014/main" id="{55344942-5D86-A680-A35F-8C84DC2B10F0}"/>
                </a:ext>
              </a:extLst>
            </p:cNvPr>
            <p:cNvSpPr/>
            <p:nvPr/>
          </p:nvSpPr>
          <p:spPr>
            <a:xfrm>
              <a:off x="2987824" y="2572061"/>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2CA35-0028-0571-A847-8C60DC7E463A}"/>
                </a:ext>
              </a:extLst>
            </p:cNvPr>
            <p:cNvSpPr/>
            <p:nvPr/>
          </p:nvSpPr>
          <p:spPr>
            <a:xfrm>
              <a:off x="3779912" y="2564904"/>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1C8354-D4B1-58F1-485A-59A39CC428EA}"/>
                </a:ext>
              </a:extLst>
            </p:cNvPr>
            <p:cNvSpPr/>
            <p:nvPr/>
          </p:nvSpPr>
          <p:spPr>
            <a:xfrm>
              <a:off x="5436096" y="2572061"/>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F9B67BE-18D5-DE5D-3F3F-C528794B3B10}"/>
                </a:ext>
              </a:extLst>
            </p:cNvPr>
            <p:cNvGrpSpPr/>
            <p:nvPr/>
          </p:nvGrpSpPr>
          <p:grpSpPr>
            <a:xfrm>
              <a:off x="35496" y="3183597"/>
              <a:ext cx="5796644" cy="1523590"/>
              <a:chOff x="35496" y="3183597"/>
              <a:chExt cx="5796644" cy="1523590"/>
            </a:xfrm>
          </p:grpSpPr>
          <p:sp>
            <p:nvSpPr>
              <p:cNvPr id="4" name="TextBox 3">
                <a:extLst>
                  <a:ext uri="{FF2B5EF4-FFF2-40B4-BE49-F238E27FC236}">
                    <a16:creationId xmlns:a16="http://schemas.microsoft.com/office/drawing/2014/main" id="{AD9DF046-50A2-CE03-3581-04A6FDFDF042}"/>
                  </a:ext>
                </a:extLst>
              </p:cNvPr>
              <p:cNvSpPr txBox="1"/>
              <p:nvPr/>
            </p:nvSpPr>
            <p:spPr>
              <a:xfrm>
                <a:off x="35496" y="3229859"/>
                <a:ext cx="3090991" cy="1477328"/>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t>Soft Scope: </a:t>
                </a:r>
                <a:r>
                  <a:rPr lang="en-US" b="1" dirty="0" err="1"/>
                  <a:t>CryoM</a:t>
                </a:r>
                <a:r>
                  <a:rPr lang="en-US" b="1" dirty="0"/>
                  <a:t>. Test</a:t>
                </a:r>
              </a:p>
              <a:p>
                <a:r>
                  <a:rPr lang="en-US" i="1" dirty="0"/>
                  <a:t>Potential help for some cryomodule tests at CERN partially funded by AUP at nominal ~75k$/test</a:t>
                </a:r>
              </a:p>
            </p:txBody>
          </p:sp>
          <p:cxnSp>
            <p:nvCxnSpPr>
              <p:cNvPr id="17" name="Elbow Connector 16">
                <a:extLst>
                  <a:ext uri="{FF2B5EF4-FFF2-40B4-BE49-F238E27FC236}">
                    <a16:creationId xmlns:a16="http://schemas.microsoft.com/office/drawing/2014/main" id="{5D1F48CB-F32B-18A6-F94F-B53A24965F01}"/>
                  </a:ext>
                </a:extLst>
              </p:cNvPr>
              <p:cNvCxnSpPr>
                <a:cxnSpLocks/>
              </p:cNvCxnSpPr>
              <p:nvPr/>
            </p:nvCxnSpPr>
            <p:spPr>
              <a:xfrm flipV="1">
                <a:off x="3131840" y="3190754"/>
                <a:ext cx="299013" cy="362271"/>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B35F28AF-DA14-F29E-A1ED-151B92F6CB93}"/>
                  </a:ext>
                </a:extLst>
              </p:cNvPr>
              <p:cNvCxnSpPr>
                <a:cxnSpLocks/>
                <a:endCxn id="14" idx="2"/>
              </p:cNvCxnSpPr>
              <p:nvPr/>
            </p:nvCxnSpPr>
            <p:spPr>
              <a:xfrm flipV="1">
                <a:off x="3131840" y="3183597"/>
                <a:ext cx="1044116" cy="369428"/>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272BA658-2ABA-B3A7-93A0-30807E45951D}"/>
                  </a:ext>
                </a:extLst>
              </p:cNvPr>
              <p:cNvCxnSpPr>
                <a:cxnSpLocks/>
                <a:endCxn id="15" idx="2"/>
              </p:cNvCxnSpPr>
              <p:nvPr/>
            </p:nvCxnSpPr>
            <p:spPr>
              <a:xfrm flipV="1">
                <a:off x="3126487" y="3190754"/>
                <a:ext cx="2705653" cy="362271"/>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10" name="Footer Placeholder 1">
            <a:extLst>
              <a:ext uri="{FF2B5EF4-FFF2-40B4-BE49-F238E27FC236}">
                <a16:creationId xmlns:a16="http://schemas.microsoft.com/office/drawing/2014/main" id="{D9A76E27-BF5D-2C5C-E3B0-9C1563C6736A}"/>
              </a:ext>
            </a:extLst>
          </p:cNvPr>
          <p:cNvSpPr>
            <a:spLocks noGrp="1"/>
          </p:cNvSpPr>
          <p:nvPr>
            <p:ph type="ftr" sz="quarter" idx="11"/>
          </p:nvPr>
        </p:nvSpPr>
        <p:spPr>
          <a:xfrm>
            <a:off x="1981200" y="6356350"/>
            <a:ext cx="6553200" cy="360000"/>
          </a:xfrm>
        </p:spPr>
        <p:txBody>
          <a:bodyPr/>
          <a:lstStyle/>
          <a:p>
            <a:r>
              <a:rPr lang="en-US" noProof="0" dirty="0"/>
              <a:t>PMG Meeting 11/19/2024</a:t>
            </a:r>
            <a:endParaRPr lang="en-GB" noProof="0" dirty="0"/>
          </a:p>
        </p:txBody>
      </p:sp>
    </p:spTree>
    <p:extLst>
      <p:ext uri="{BB962C8B-B14F-4D97-AF65-F5344CB8AC3E}">
        <p14:creationId xmlns:p14="http://schemas.microsoft.com/office/powerpoint/2010/main" val="33855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788E0F19526F440B8E8AAF73A1F5F2F" ma:contentTypeVersion="10" ma:contentTypeDescription="Create a new document." ma:contentTypeScope="" ma:versionID="780572e66b433a30be30c9018918022d">
  <xsd:schema xmlns:xsd="http://www.w3.org/2001/XMLSchema" xmlns:xs="http://www.w3.org/2001/XMLSchema" xmlns:p="http://schemas.microsoft.com/office/2006/metadata/properties" xmlns:ns2="3c193e6c-6e3b-402d-bd50-2724693fb6d8" targetNamespace="http://schemas.microsoft.com/office/2006/metadata/properties" ma:root="true" ma:fieldsID="c64206e3cdc22ca9738adab5d4afcb9e" ns2:_="">
    <xsd:import namespace="3c193e6c-6e3b-402d-bd50-2724693fb6d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93e6c-6e3b-402d-bd50-2724693fb6d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c193e6c-6e3b-402d-bd50-2724693fb6d8">U56HFXRV3UV3-648-3982</_dlc_DocId>
    <_dlc_DocIdUrl xmlns="3c193e6c-6e3b-402d-bd50-2724693fb6d8">
      <Url>https://fermipoint.fnal.gov/org/ocoo/ippm/POG/_layouts/15/DocIdRedir.aspx?ID=U56HFXRV3UV3-648-3982</Url>
      <Description>U56HFXRV3UV3-648-3982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0BAA6-3084-4264-99FD-07C45DE80718}">
  <ds:schemaRefs>
    <ds:schemaRef ds:uri="http://schemas.microsoft.com/sharepoint/events"/>
  </ds:schemaRefs>
</ds:datastoreItem>
</file>

<file path=customXml/itemProps2.xml><?xml version="1.0" encoding="utf-8"?>
<ds:datastoreItem xmlns:ds="http://schemas.openxmlformats.org/officeDocument/2006/customXml" ds:itemID="{25D0A6F8-E413-42A1-8AE3-22C11AA2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93e6c-6e3b-402d-bd50-2724693f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http://schemas.microsoft.com/office/infopath/2007/PartnerControls"/>
    <ds:schemaRef ds:uri="http://schemas.microsoft.com/office/2006/documentManagement/types"/>
    <ds:schemaRef ds:uri="http://www.w3.org/XML/1998/namespace"/>
    <ds:schemaRef ds:uri="3c193e6c-6e3b-402d-bd50-2724693fb6d8"/>
    <ds:schemaRef ds:uri="http://purl.org/dc/terms/"/>
    <ds:schemaRef ds:uri="http://purl.org/dc/dcmitype/"/>
    <ds:schemaRef ds:uri="http://purl.org/dc/elements/1.1/"/>
    <ds:schemaRef ds:uri="http://schemas.microsoft.com/office/2006/metadata/properties"/>
    <ds:schemaRef ds:uri="http://schemas.openxmlformats.org/package/2006/metadata/core-properties"/>
  </ds:schemaRefs>
</ds:datastoreItem>
</file>

<file path=customXml/itemProps4.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155607</TotalTime>
  <Words>1689</Words>
  <Application>Microsoft Macintosh PowerPoint</Application>
  <PresentationFormat>On-screen Show (4:3)</PresentationFormat>
  <Paragraphs>256</Paragraphs>
  <Slides>21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Aptos</vt:lpstr>
      <vt:lpstr>Arial</vt:lpstr>
      <vt:lpstr>Calibri</vt:lpstr>
      <vt:lpstr>Courier New</vt:lpstr>
      <vt:lpstr>Helvetica</vt:lpstr>
      <vt:lpstr>Times New Roman</vt:lpstr>
      <vt:lpstr>Wingdings</vt:lpstr>
      <vt:lpstr>Thème Office</vt:lpstr>
      <vt:lpstr>Microsoft Excel Worksheet</vt:lpstr>
      <vt:lpstr>HL-LHC Accelerator Upgrade Project  PMG #65</vt:lpstr>
      <vt:lpstr>Plans for Today</vt:lpstr>
      <vt:lpstr>PowerPoint Presentation</vt:lpstr>
      <vt:lpstr>PowerPoint Presentation</vt:lpstr>
      <vt:lpstr>DOE IPR Review – July 2024</vt:lpstr>
      <vt:lpstr>Cost Reduction Measure Magnet Vertical Test Decision</vt:lpstr>
      <vt:lpstr>Objective vs. Threshold KPPs Criteria for Decision Making</vt:lpstr>
      <vt:lpstr>Scope Contingency - Trigger Criteria</vt:lpstr>
      <vt:lpstr>Examples of Potential Solutions for  Scope Contingency</vt:lpstr>
      <vt:lpstr>PowerPoint Presentation</vt:lpstr>
      <vt:lpstr>Additional Coils</vt:lpstr>
      <vt:lpstr>Conclusions on Q1/Q3 CryoAssemblies</vt:lpstr>
      <vt:lpstr>RFD Crab Cavities</vt:lpstr>
      <vt:lpstr>PowerPoint Presentation</vt:lpstr>
      <vt:lpstr>RFD Documentation</vt:lpstr>
      <vt:lpstr>Documentation to Start Production</vt:lpstr>
      <vt:lpstr>RFD Crab Cavities  Technical Progress</vt:lpstr>
      <vt:lpstr>Technical Production  Areas of Attention (cont.)</vt:lpstr>
      <vt:lpstr>RFD Related NCRs</vt:lpstr>
      <vt:lpstr>PowerPoint Presentation</vt:lpstr>
      <vt:lpstr>Conclusions on RFD Crab Cavities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giorgioapollina@gmail.com</cp:lastModifiedBy>
  <cp:revision>2125</cp:revision>
  <cp:lastPrinted>2024-05-16T14:21:39Z</cp:lastPrinted>
  <dcterms:created xsi:type="dcterms:W3CDTF">2016-03-23T12:58:39Z</dcterms:created>
  <dcterms:modified xsi:type="dcterms:W3CDTF">2024-11-19T19:33:43Z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0x0101009788E0F19526F440B8E8AAF73A1F5F2F</vt:lpwstr>
  </property>
  <property fmtid="{D5CDD505-2E9C-101B-9397-08002B2CF9AE}" pid="3" name="_dlc_DocIdItemGuid">
    <vt:lpwstr>7e5c799d-dca0-475a-b621-6c07515ef004</vt:lpwstr>
  </property>
</Properties>
</file>