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82" r:id="rId2"/>
    <p:sldMasterId id="2147484110" r:id="rId3"/>
  </p:sldMasterIdLst>
  <p:notesMasterIdLst>
    <p:notesMasterId r:id="rId10"/>
  </p:notesMasterIdLst>
  <p:handoutMasterIdLst>
    <p:handoutMasterId r:id="rId11"/>
  </p:handoutMasterIdLst>
  <p:sldIdLst>
    <p:sldId id="265" r:id="rId4"/>
    <p:sldId id="286" r:id="rId5"/>
    <p:sldId id="345" r:id="rId6"/>
    <p:sldId id="335" r:id="rId7"/>
    <p:sldId id="342" r:id="rId8"/>
    <p:sldId id="311" r:id="rId9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DD5483-647A-4871-82F6-421C1F86154A}">
          <p14:sldIdLst>
            <p14:sldId id="265"/>
            <p14:sldId id="286"/>
            <p14:sldId id="345"/>
            <p14:sldId id="335"/>
            <p14:sldId id="342"/>
            <p14:sldId id="311"/>
          </p14:sldIdLst>
        </p14:section>
        <p14:section name="extra slide" id="{2E6BB51E-C3C9-4C98-8127-98C4712D76C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94DEE8"/>
    <a:srgbClr val="7BD5E1"/>
    <a:srgbClr val="79CAE3"/>
    <a:srgbClr val="6600FF"/>
    <a:srgbClr val="66FF66"/>
    <a:srgbClr val="CCCC00"/>
    <a:srgbClr val="33CC33"/>
    <a:srgbClr val="00FFFF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5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18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56E47BA0-0AD3-421F-955E-9ABE16CAB54E}" type="datetimeFigureOut">
              <a:rPr lang="en-US" altLang="en-US"/>
              <a:pPr>
                <a:defRPr/>
              </a:pPr>
              <a:t>11/21/2024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00481CEC-10F0-4BFB-9E2A-DDF431445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753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8AF37C3B-BC21-42F3-9B27-D758188CB0F8}" type="datetimeFigureOut">
              <a:rPr lang="en-US" altLang="en-US"/>
              <a:pPr>
                <a:defRPr/>
              </a:pPr>
              <a:t>11/21/2024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B6268FF-779F-4B36-B075-E2ADD3640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 smtClean="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95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7331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11/22/2024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421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11/22/2024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986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11/22/2024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2830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11/22/2024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529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11/22/2024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24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11/22/2024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7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11/22/2024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0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11/22/2024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90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11/22/2024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78E6C-9F15-49E5-849D-03416D9FD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27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11/22/2024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EEA0-0676-4D12-B4C2-CD700AE1C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11/22/2024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1BB1-4B90-49AD-A740-CEFD4AF17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8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11/22/2024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D4941-45B9-4B94-BF3A-1EC49849D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11/22/2024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01" r:id="rId3"/>
    <p:sldLayoutId id="2147484102" r:id="rId4"/>
    <p:sldLayoutId id="2147484103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11/22/2024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E8ECF250-2D3B-4E2F-997C-8D255E14B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11/22/2024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081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1" r:id="rId1"/>
    <p:sldLayoutId id="2147484112" r:id="rId2"/>
    <p:sldLayoutId id="2147484113" r:id="rId3"/>
    <p:sldLayoutId id="2147484114" r:id="rId4"/>
    <p:sldLayoutId id="2147484115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Muon Campus Shutdown Report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Jim Morgan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Friday 09:00 Ops Meeting 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November 22,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A4576-5A42-4024-8B1E-658088B78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Muon Campus status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8E1D7-718F-4B69-B0BB-E2437D1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11/22/2024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7ADB4-F7C8-403F-A498-26D2FD547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311C2-48AE-4864-91BD-D693DB329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2</a:t>
            </a:fld>
            <a:endParaRPr lang="en-US" altLang="en-US" sz="12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C1ECAAB-82EA-4488-8934-2EA55ACC3947}"/>
              </a:ext>
            </a:extLst>
          </p:cNvPr>
          <p:cNvSpPr txBox="1">
            <a:spLocks/>
          </p:cNvSpPr>
          <p:nvPr/>
        </p:nvSpPr>
        <p:spPr>
          <a:xfrm rot="16200000">
            <a:off x="5171960" y="1658111"/>
            <a:ext cx="2500412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Study – Alternative M5 optics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A90B59B-B90A-46DA-8A38-044E39BF583F}"/>
              </a:ext>
            </a:extLst>
          </p:cNvPr>
          <p:cNvSpPr txBox="1">
            <a:spLocks/>
          </p:cNvSpPr>
          <p:nvPr/>
        </p:nvSpPr>
        <p:spPr>
          <a:xfrm rot="16200000">
            <a:off x="5831837" y="1233627"/>
            <a:ext cx="2500412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Study – M1-M3 Optics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FA65EA-4B2E-4FB1-9BFC-95C554DB4EEA}"/>
              </a:ext>
            </a:extLst>
          </p:cNvPr>
          <p:cNvSpPr txBox="1"/>
          <p:nvPr/>
        </p:nvSpPr>
        <p:spPr>
          <a:xfrm>
            <a:off x="228600" y="795926"/>
            <a:ext cx="86868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Electrostatic Septum ESS2 installation and new stand check-out for both septa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Vacuum continues to pump down in ESS region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Noticed periodic vacuum “burps” on ion pumps and ion gauges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Clearing electrode power supply work on ESS2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Motion-control check-out began on ESS1 &amp; ESS2, modifying limit switch brackets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Q205 rad hard quadrupole and modified vacuum pipe installation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Quadrupole was aligned on Wednesday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Vacuum connections still need to be made up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Some discussion about new Q205 pipe geometry and vacuum connections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Domestic water line repair north of AP-0 and over MI-8 Line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Berm integrity needs to be checked after repairs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Ring, Extraction and M4 Enclosure doors switched back to operational cores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Shutdown keys no longer work, need to get keys from MCR for access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Muon LCW resistivity continues to be poor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LCW make-up rate increased yesterday, not sure it’s a leak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AP-0 A/C work paused, reasons unclear</a:t>
            </a:r>
          </a:p>
        </p:txBody>
      </p:sp>
    </p:spTree>
    <p:extLst>
      <p:ext uri="{BB962C8B-B14F-4D97-AF65-F5344CB8AC3E}">
        <p14:creationId xmlns:p14="http://schemas.microsoft.com/office/powerpoint/2010/main" val="227429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C4D2BA-0C93-8F8C-32F9-11DA3238AA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9386F27D-051D-30D6-B8F4-58A6A4692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797" y="890741"/>
            <a:ext cx="6722984" cy="53232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DBBC837-C420-88C4-A4EA-E687F739A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 region vacuum pump-down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9EBA96-2C8A-5328-A78C-DC7D98D01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11/22/2024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6FADA-D1DE-E6E9-D4F0-C853B6398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5B2E6-51BC-2FC4-C02B-2A7CEAEE4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A20EE2-87CE-67B7-5D1C-9FF1F29D7416}"/>
              </a:ext>
            </a:extLst>
          </p:cNvPr>
          <p:cNvSpPr txBox="1"/>
          <p:nvPr/>
        </p:nvSpPr>
        <p:spPr>
          <a:xfrm>
            <a:off x="7790429" y="4907683"/>
            <a:ext cx="844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FF00"/>
                </a:solidFill>
              </a:rPr>
              <a:t>Ion Pumps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F0A1D6-1B5F-665A-9234-777EF44B07F1}"/>
              </a:ext>
            </a:extLst>
          </p:cNvPr>
          <p:cNvSpPr txBox="1"/>
          <p:nvPr/>
        </p:nvSpPr>
        <p:spPr>
          <a:xfrm>
            <a:off x="7754073" y="3544611"/>
            <a:ext cx="880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Ion Gauges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EC72BF5-32D9-367B-8E82-3186A8139E68}"/>
              </a:ext>
            </a:extLst>
          </p:cNvPr>
          <p:cNvCxnSpPr/>
          <p:nvPr/>
        </p:nvCxnSpPr>
        <p:spPr>
          <a:xfrm>
            <a:off x="1995948" y="4218039"/>
            <a:ext cx="4827639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CBD167F-47E5-E88D-37D1-EF2E463A0585}"/>
              </a:ext>
            </a:extLst>
          </p:cNvPr>
          <p:cNvSpPr txBox="1"/>
          <p:nvPr/>
        </p:nvSpPr>
        <p:spPr>
          <a:xfrm>
            <a:off x="3913289" y="3936459"/>
            <a:ext cx="2915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Target vacuum for high voltage conditioning</a:t>
            </a:r>
          </a:p>
        </p:txBody>
      </p:sp>
    </p:spTree>
    <p:extLst>
      <p:ext uri="{BB962C8B-B14F-4D97-AF65-F5344CB8AC3E}">
        <p14:creationId xmlns:p14="http://schemas.microsoft.com/office/powerpoint/2010/main" val="1990413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CD794-B88A-0C12-01F4-FE959B5DD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Periodic vacuum burps in ESS region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73B0-2891-EE75-D6E6-E8C2C31D0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11/22/2024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631EF-8C10-59DF-862A-F75E2A1F0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72DCC-1D50-2B77-98DD-050AAAFE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4</a:t>
            </a:fld>
            <a:endParaRPr lang="en-US" altLang="en-US" sz="1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5CCDF4-DD12-9080-95EB-D4B991F447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71504"/>
            <a:ext cx="6173669" cy="48243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15CD253-309B-7791-9DB4-290C4DA96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2098" y="2313039"/>
            <a:ext cx="2861901" cy="2231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204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04200-0B24-6D85-1CB9-3F8B3C275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Muon LCW daily make-up volume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2DDB5-601C-E1E7-539A-9E50C2ED2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11/22/2024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2DA02-DA19-5DD4-3FBD-67AA23863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EB88F-7C2B-4BA8-EB60-977461F11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91E0C4E-BBE5-7EF8-A948-F3D55BBDEF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450" y="885364"/>
            <a:ext cx="6798187" cy="534219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0D55DCA-BF6C-664F-C88F-1B0C7959DF79}"/>
              </a:ext>
            </a:extLst>
          </p:cNvPr>
          <p:cNvSpPr txBox="1"/>
          <p:nvPr/>
        </p:nvSpPr>
        <p:spPr>
          <a:xfrm>
            <a:off x="7622583" y="3300513"/>
            <a:ext cx="1464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FF00"/>
                </a:solidFill>
              </a:rPr>
              <a:t>LCW return pressure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DE21D2-97C2-0892-3B0B-E888B92410EC}"/>
              </a:ext>
            </a:extLst>
          </p:cNvPr>
          <p:cNvSpPr txBox="1"/>
          <p:nvPr/>
        </p:nvSpPr>
        <p:spPr>
          <a:xfrm>
            <a:off x="7705677" y="3865894"/>
            <a:ext cx="12637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LCW conductivity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ED3C5C-EEDF-9063-397A-3D4C7FC5FB72}"/>
              </a:ext>
            </a:extLst>
          </p:cNvPr>
          <p:cNvSpPr txBox="1"/>
          <p:nvPr/>
        </p:nvSpPr>
        <p:spPr>
          <a:xfrm>
            <a:off x="7800447" y="5179363"/>
            <a:ext cx="10742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Daily make-up</a:t>
            </a:r>
          </a:p>
        </p:txBody>
      </p:sp>
    </p:spTree>
    <p:extLst>
      <p:ext uri="{BB962C8B-B14F-4D97-AF65-F5344CB8AC3E}">
        <p14:creationId xmlns:p14="http://schemas.microsoft.com/office/powerpoint/2010/main" val="75855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9CD3E-9F56-195B-CEDC-53E499B38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095C3-2685-95EC-BC35-1C3894029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7" y="897973"/>
            <a:ext cx="8672513" cy="5464556"/>
          </a:xfrm>
        </p:spPr>
        <p:txBody>
          <a:bodyPr/>
          <a:lstStyle/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D30 installation work 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 area vacuum pump-down continues, trying to understand source of “burps”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Hope to reach target 1E-8 Torr on ion gauges for high voltage conditioning next week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Q205 vacuum connections and pump-down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Domestic water line repairs south of AP-0 may have compromised shielding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Close to Transport berm, need to survey to understand if berm was disturbed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Excavation for new water line crossed over MI-8 tunnel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 upcoming work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Continue ESS1 &amp; ESS2 motion-control check-out and limit switch modifications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Repair Kirk Key hardware on disconnects, requires more modifications to disconnect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Replace several power supply circuit breakers and some primary wiring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Prepare to install Mu2e Extinction Monitor Collimator in Absorber area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M4 Final Focus vacuum installation, A/C dipole installation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Preparing for beam operation later this month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Safety system testing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walk-throughs and corrections before powering magnets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towards power supply check-out and preparations for beam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Concerned that PIP-II construction could impact beam operation in January</a:t>
            </a:r>
          </a:p>
          <a:p>
            <a:pPr lvl="1">
              <a:spcBef>
                <a:spcPts val="0"/>
              </a:spcBef>
            </a:pPr>
            <a:endParaRPr lang="en-US" sz="1800" dirty="0">
              <a:solidFill>
                <a:srgbClr val="004C9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C93F9-8CDE-3E29-1E07-2E673A53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11/22/2024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9D8C-405A-D465-CC22-3C018AAF9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6CACC-DD80-F031-9FC7-73C61240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331999396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721376</TotalTime>
  <Words>419</Words>
  <Application>Microsoft Office PowerPoint</Application>
  <PresentationFormat>On-screen Show (4:3)</PresentationFormat>
  <Paragraphs>69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FermilabTempate</vt:lpstr>
      <vt:lpstr>Fermilab: Footer Only</vt:lpstr>
      <vt:lpstr>1_FermilabTempate</vt:lpstr>
      <vt:lpstr>Muon Campus Shutdown Report</vt:lpstr>
      <vt:lpstr> Muon Campus status</vt:lpstr>
      <vt:lpstr>ESS region vacuum pump-down</vt:lpstr>
      <vt:lpstr>Periodic vacuum burps in ESS region</vt:lpstr>
      <vt:lpstr>Muon LCW daily make-up volume</vt:lpstr>
      <vt:lpstr>Upcoming work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James P. Morgan x5236</dc:creator>
  <cp:lastModifiedBy>James P. Morgan</cp:lastModifiedBy>
  <cp:revision>1273</cp:revision>
  <cp:lastPrinted>2016-10-17T16:36:40Z</cp:lastPrinted>
  <dcterms:created xsi:type="dcterms:W3CDTF">2014-12-17T13:45:40Z</dcterms:created>
  <dcterms:modified xsi:type="dcterms:W3CDTF">2024-11-22T13:15:52Z</dcterms:modified>
</cp:coreProperties>
</file>