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</p:sldMasterIdLst>
  <p:notesMasterIdLst>
    <p:notesMasterId r:id="rId9"/>
  </p:notesMasterIdLst>
  <p:handoutMasterIdLst>
    <p:handoutMasterId r:id="rId10"/>
  </p:handoutMasterIdLst>
  <p:sldIdLst>
    <p:sldId id="294" r:id="rId2"/>
    <p:sldId id="303" r:id="rId3"/>
    <p:sldId id="305" r:id="rId4"/>
    <p:sldId id="295" r:id="rId5"/>
    <p:sldId id="297" r:id="rId6"/>
    <p:sldId id="298" r:id="rId7"/>
    <p:sldId id="304" r:id="rId8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50"/>
    <a:srgbClr val="97D7EB"/>
    <a:srgbClr val="98D7EA"/>
    <a:srgbClr val="98D7EB"/>
    <a:srgbClr val="50504E"/>
    <a:srgbClr val="4E4E4E"/>
    <a:srgbClr val="404040"/>
    <a:srgbClr val="004C97"/>
    <a:srgbClr val="63666A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80" autoAdjust="0"/>
    <p:restoredTop sz="94663"/>
  </p:normalViewPr>
  <p:slideViewPr>
    <p:cSldViewPr snapToGrid="0" snapToObjects="1" showGuides="1">
      <p:cViewPr varScale="1">
        <p:scale>
          <a:sx n="158" d="100"/>
          <a:sy n="158" d="100"/>
        </p:scale>
        <p:origin x="200" y="384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11/22/24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11/22/24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uilding with lights in the sky&#10;&#10;Description automatically generated">
            <a:extLst>
              <a:ext uri="{FF2B5EF4-FFF2-40B4-BE49-F238E27FC236}">
                <a16:creationId xmlns:a16="http://schemas.microsoft.com/office/drawing/2014/main" id="{70F9B119-24B9-3498-D3DA-B5A7415ECE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979" y="-1151268"/>
            <a:ext cx="9167863" cy="458393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420612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44717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4165237"/>
            <a:ext cx="3027894" cy="320908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85750" marR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 marL="1373188" indent="0">
              <a:spcBef>
                <a:spcPts val="984"/>
              </a:spcBef>
              <a:buFont typeface="Arial" panose="020B0604020202020204" pitchFamily="34" charset="0"/>
              <a:buNone/>
              <a:defRPr sz="1200">
                <a:solidFill>
                  <a:srgbClr val="505050"/>
                </a:solidFill>
              </a:defRPr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37E9888-76A4-76B3-BAD9-CA6F84EBC3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1" y="728664"/>
            <a:ext cx="3027893" cy="3368538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C3366FF-FC5A-AF2F-8982-6C4BF5E497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5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3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D440B3-9F17-BFC5-071C-0E749A69DB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BA6F94-E34F-7970-1C5D-1D7967F7B5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91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A75D36-F305-4A2D-4B28-9B9D519221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152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4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sz="1400" dirty="0"/>
              <a:t>Presenter Name [14pt Regular]	</a:t>
            </a:r>
          </a:p>
          <a:p>
            <a:r>
              <a:rPr lang="en-US" sz="1400" dirty="0"/>
              <a:t>Meeting Title</a:t>
            </a:r>
          </a:p>
          <a:p>
            <a:r>
              <a:rPr lang="en-US" sz="1400" dirty="0"/>
              <a:t>Day Month Year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18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85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27013" indent="-227013">
              <a:spcBef>
                <a:spcPts val="984"/>
              </a:spcBef>
              <a:buFont typeface="Arial" panose="020B0604020202020204" pitchFamily="34" charset="0"/>
              <a:buChar char="•"/>
              <a:defRPr sz="1600">
                <a:solidFill>
                  <a:srgbClr val="505050"/>
                </a:solidFill>
              </a:defRPr>
            </a:lvl1pPr>
            <a:lvl2pPr marL="514350" marR="0" indent="-231775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tabLst/>
              <a:defRPr sz="1400">
                <a:solidFill>
                  <a:srgbClr val="505050"/>
                </a:solidFill>
              </a:defRPr>
            </a:lvl2pPr>
            <a:lvl3pPr marL="800100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505050"/>
                </a:solidFill>
              </a:defRPr>
            </a:lvl3pPr>
            <a:lvl4pPr marL="108743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Helvetica" panose="020B0604020202020204" pitchFamily="34" charset="0"/>
              <a:buChar char="–"/>
              <a:tabLst/>
              <a:defRPr sz="1200">
                <a:solidFill>
                  <a:srgbClr val="505050"/>
                </a:solidFill>
              </a:defRPr>
            </a:lvl4pPr>
            <a:lvl5pPr marL="1373188" marR="0" indent="-23336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27013" marR="0" indent="-227013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4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2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2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85750" marR="0" lvl="0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Click to edit Master text styles</a:t>
            </a:r>
          </a:p>
          <a:p>
            <a:pPr marL="285750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Second level</a:t>
            </a:r>
          </a:p>
          <a:p>
            <a:pPr marL="285750" marR="0" lvl="2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Third level</a:t>
            </a:r>
          </a:p>
          <a:p>
            <a:pPr marL="285750" marR="0" lvl="3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285750" marR="0" lvl="4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1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195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33" r:id="rId2"/>
    <p:sldLayoutId id="2147484127" r:id="rId3"/>
    <p:sldLayoutId id="2147484125" r:id="rId4"/>
    <p:sldLayoutId id="2147484132" r:id="rId5"/>
    <p:sldLayoutId id="2147484131" r:id="rId6"/>
    <p:sldLayoutId id="2147484129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sldNum="0"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1400" dirty="0"/>
              <a:t>Marty Murphy			</a:t>
            </a:r>
          </a:p>
          <a:p>
            <a:r>
              <a:rPr lang="en-US" sz="1400" dirty="0"/>
              <a:t>2</a:t>
            </a:r>
            <a:r>
              <a:rPr lang="en-US" dirty="0"/>
              <a:t>2</a:t>
            </a:r>
            <a:r>
              <a:rPr lang="en-US" sz="1400" dirty="0"/>
              <a:t> Nov. 2024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0900 AD Shutdown Scheduling Meeting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404D3D-8604-053B-7130-2952AE562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66282"/>
            <a:ext cx="8686800" cy="320908"/>
          </a:xfrm>
        </p:spPr>
        <p:txBody>
          <a:bodyPr/>
          <a:lstStyle/>
          <a:p>
            <a:r>
              <a:rPr lang="en-US" dirty="0"/>
              <a:t>Current Status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0600C3-BC96-B0A9-9F35-605BE21A1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909093" cy="182155"/>
          </a:xfrm>
        </p:spPr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DD5E7-60E3-3D9F-749A-426E146796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0947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7BD68-DE88-1418-6ABE-CF3CA7423C81}"/>
              </a:ext>
            </a:extLst>
          </p:cNvPr>
          <p:cNvSpPr txBox="1"/>
          <p:nvPr/>
        </p:nvSpPr>
        <p:spPr>
          <a:xfrm>
            <a:off x="228599" y="360672"/>
            <a:ext cx="86868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MI-8 Collimator work is complete for this year.  Will resume Summer ‘25.  Interlocks are complete allowing Booster dump studies during the day.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Domestic water excavation near Kautz Rd wrapped Wednesday night.  Alignment completed a topological survey Thursday (thanks Chuck &amp; crew!).  Those data are now with ISD to convert to a drawing for RSO to assess shielding.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LCW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Ring temperatures stabilized at 90F earlier this week.  On Wednesday BNB power supplies were energized and local LCW temp reached 103F, before PS were de-energized.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In response we have lowered the LCW temperature regulation to 70F.  This has caused a number of small leaks (slow drippers) around the ring.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Ops accessed Thursday with a thermal imaging camera to better understand cooling in the tunnel.  Results were not expected and more work is needed.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Power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AD continues to work with ISD to determine the best configuration for powering beam lines and to adjust LOTO procedures as needed.</a:t>
            </a:r>
          </a:p>
          <a:p>
            <a:r>
              <a:rPr lang="en-US" sz="1600" dirty="0">
                <a:latin typeface="Helvetica" pitchFamily="2" charset="0"/>
              </a:rPr>
              <a:t>	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9B04E21F-DE0F-4515-EA43-E3374E392435}"/>
              </a:ext>
            </a:extLst>
          </p:cNvPr>
          <p:cNvSpPr txBox="1">
            <a:spLocks/>
          </p:cNvSpPr>
          <p:nvPr/>
        </p:nvSpPr>
        <p:spPr>
          <a:xfrm>
            <a:off x="164988" y="2046577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6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B1CDF-2542-0B19-16A6-8885AB6F020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06B8E-5EE6-3988-AA20-1C86851B51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FE77C-D866-7CC9-7ED6-8D6C32E549AC}"/>
              </a:ext>
            </a:extLst>
          </p:cNvPr>
          <p:cNvSpPr txBox="1"/>
          <p:nvPr/>
        </p:nvSpPr>
        <p:spPr>
          <a:xfrm>
            <a:off x="843761" y="4094568"/>
            <a:ext cx="7456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Helvetica" pitchFamily="2" charset="0"/>
              </a:rPr>
              <a:t>MI-8 Berm:</a:t>
            </a:r>
          </a:p>
          <a:p>
            <a:pPr algn="ctr"/>
            <a:r>
              <a:rPr lang="en-US" sz="1600" b="1" dirty="0">
                <a:latin typeface="Helvetica" pitchFamily="2" charset="0"/>
              </a:rPr>
              <a:t>Left:  </a:t>
            </a:r>
            <a:r>
              <a:rPr lang="en-US" sz="1600" dirty="0">
                <a:latin typeface="Helvetica" pitchFamily="2" charset="0"/>
              </a:rPr>
              <a:t>View from Kautz Rd. looking NE.  </a:t>
            </a:r>
            <a:r>
              <a:rPr lang="en-US" sz="1600" b="1" dirty="0">
                <a:latin typeface="Helvetica" pitchFamily="2" charset="0"/>
              </a:rPr>
              <a:t>Right: </a:t>
            </a:r>
            <a:r>
              <a:rPr lang="en-US" sz="1600" dirty="0">
                <a:latin typeface="Helvetica" pitchFamily="2" charset="0"/>
              </a:rPr>
              <a:t>overhead view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A0B7A-BD22-A1F9-0758-12AE4D0DF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61" y="161840"/>
            <a:ext cx="5243639" cy="3932729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0D914C1-8614-D2AA-134D-74D36E2B6C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9966" y="161839"/>
            <a:ext cx="3174973" cy="3932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975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4A697B7D-B521-E5A0-83A9-D14ADFB4A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917" y="728664"/>
            <a:ext cx="4503884" cy="3794522"/>
          </a:xfrm>
          <a:prstGeom prst="rect">
            <a:avLst/>
          </a:prstGeom>
          <a:noFill/>
        </p:spPr>
      </p:pic>
      <p:sp>
        <p:nvSpPr>
          <p:cNvPr id="22" name="Title 2">
            <a:extLst>
              <a:ext uri="{FF2B5EF4-FFF2-40B4-BE49-F238E27FC236}">
                <a16:creationId xmlns:a16="http://schemas.microsoft.com/office/drawing/2014/main" id="{B8C98560-093E-3F47-9EBB-3700E29E1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</p:spPr>
        <p:txBody>
          <a:bodyPr anchor="b">
            <a:normAutofit/>
          </a:bodyPr>
          <a:lstStyle/>
          <a:p>
            <a:r>
              <a:rPr lang="en-US" dirty="0"/>
              <a:t>MI LCW Temperature Sunday through Thursday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DA21-99FC-C459-C90B-2F3E7D69DD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8FEA58B7-095F-6844-8E3C-8A1DDD22BF89}" type="datetime1">
              <a:rPr lang="en-US" smtClean="0"/>
              <a:pPr>
                <a:spcAft>
                  <a:spcPts val="600"/>
                </a:spcAft>
                <a:defRPr/>
              </a:pPr>
              <a:t>11/22/24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CD0B3-DAF0-979B-EE9F-21DDDEF30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Mike Wren |  AD/BD/Ops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6FBA9-1DCB-4971-709D-CAC0E2D1A1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4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6F79A5-49D4-8FEC-22C1-09303332F9E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4" y="3573827"/>
            <a:ext cx="8686035" cy="949359"/>
          </a:xfrm>
        </p:spPr>
        <p:txBody>
          <a:bodyPr anchor="ctr"/>
          <a:lstStyle/>
          <a:p>
            <a:r>
              <a:rPr lang="en-US" sz="1800" dirty="0"/>
              <a:t>Hard edge in temperature at 216-218</a:t>
            </a:r>
          </a:p>
          <a:p>
            <a:r>
              <a:rPr lang="en-US" sz="1800" dirty="0"/>
              <a:t>70°F downstream, 90°F upstream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6FAC2-22FE-188B-ADDB-7606B9EF14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B2647-798A-6542-8BC9-83934DE32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Wren |  AD/BD/Ops</a:t>
            </a:r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2F153F-F899-027E-FC67-0E9CC6CC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216-218</a:t>
            </a:r>
          </a:p>
        </p:txBody>
      </p:sp>
      <p:pic>
        <p:nvPicPr>
          <p:cNvPr id="7" name="Picture 6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F8A1444-5EFD-3A1C-73CD-1E735FF1614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38" y="728662"/>
            <a:ext cx="2044304" cy="2725738"/>
          </a:xfrm>
          <a:prstGeom prst="rect">
            <a:avLst/>
          </a:prstGeom>
        </p:spPr>
      </p:pic>
      <p:pic>
        <p:nvPicPr>
          <p:cNvPr id="10" name="Picture 9" descr="A picture containing map&#10;&#10;Description automatically generated">
            <a:extLst>
              <a:ext uri="{FF2B5EF4-FFF2-40B4-BE49-F238E27FC236}">
                <a16:creationId xmlns:a16="http://schemas.microsoft.com/office/drawing/2014/main" id="{04FE3963-D97D-A596-CB67-6FD0F7DBA2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006" y="728663"/>
            <a:ext cx="2044302" cy="2725737"/>
          </a:xfrm>
          <a:prstGeom prst="rect">
            <a:avLst/>
          </a:prstGeom>
        </p:spPr>
      </p:pic>
      <p:pic>
        <p:nvPicPr>
          <p:cNvPr id="17" name="Picture 1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6FF10429-B41D-3B4A-8AA2-464EEF0C227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72" y="728267"/>
            <a:ext cx="2044302" cy="272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85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6F79A5-49D4-8FEC-22C1-09303332F9EC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229364" y="4107305"/>
            <a:ext cx="8686035" cy="415881"/>
          </a:xfrm>
        </p:spPr>
        <p:txBody>
          <a:bodyPr anchor="ctr"/>
          <a:lstStyle/>
          <a:p>
            <a:r>
              <a:rPr lang="en-US" sz="1800" dirty="0"/>
              <a:t>Temperature gradient is at tees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06FAC2-22FE-188B-ADDB-7606B9EF14E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B2647-798A-6542-8BC9-83934DE32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Mike Wren |  AD/BD/Ops</a:t>
            </a:r>
            <a:endParaRPr lang="en-US" b="1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92F153F-F899-027E-FC67-0E9CC6CCC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216-218</a:t>
            </a: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D39BD74C-12A9-284D-9228-ADD4338882C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005" y="728266"/>
            <a:ext cx="2044303" cy="2725737"/>
          </a:xfrm>
          <a:prstGeom prst="rect">
            <a:avLst/>
          </a:prstGeom>
        </p:spPr>
      </p:pic>
      <p:pic>
        <p:nvPicPr>
          <p:cNvPr id="12" name="Picture 11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877DBA51-AFA5-B6EA-75F3-A0499765381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5071" y="728266"/>
            <a:ext cx="2044303" cy="2725737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3A27806-FBB8-4F31-817E-E9158F5F276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1137" y="728267"/>
            <a:ext cx="2044302" cy="272573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C62335-7E64-024E-9CFA-BB76CC2207CE}"/>
              </a:ext>
            </a:extLst>
          </p:cNvPr>
          <p:cNvSpPr txBox="1"/>
          <p:nvPr/>
        </p:nvSpPr>
        <p:spPr>
          <a:xfrm>
            <a:off x="1530602" y="3579622"/>
            <a:ext cx="148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Supply Header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214A4AC-A55E-ABEA-493D-F4615C72F9EE}"/>
              </a:ext>
            </a:extLst>
          </p:cNvPr>
          <p:cNvSpPr txBox="1"/>
          <p:nvPr/>
        </p:nvSpPr>
        <p:spPr>
          <a:xfrm>
            <a:off x="6458330" y="3579622"/>
            <a:ext cx="148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Return Header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FFF1871-5792-8272-3FB4-7AA2B797224C}"/>
              </a:ext>
            </a:extLst>
          </p:cNvPr>
          <p:cNvSpPr txBox="1"/>
          <p:nvPr/>
        </p:nvSpPr>
        <p:spPr>
          <a:xfrm>
            <a:off x="4017465" y="3579622"/>
            <a:ext cx="1489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</a:rPr>
              <a:t>Quad Bus</a:t>
            </a:r>
          </a:p>
        </p:txBody>
      </p:sp>
    </p:spTree>
    <p:extLst>
      <p:ext uri="{BB962C8B-B14F-4D97-AF65-F5344CB8AC3E}">
        <p14:creationId xmlns:p14="http://schemas.microsoft.com/office/powerpoint/2010/main" val="1430291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D5F62-6BBC-6321-517E-3A94AAB79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820D0-EA5F-DD17-BF89-12DED68175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4878161"/>
            <a:ext cx="909093" cy="182155"/>
          </a:xfrm>
        </p:spPr>
        <p:txBody>
          <a:bodyPr/>
          <a:lstStyle/>
          <a:p>
            <a:pPr>
              <a:defRPr/>
            </a:pPr>
            <a:r>
              <a:rPr lang="en-US"/>
              <a:t>22-Nov-24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F41A74-AD2E-63B0-C0B6-1BCD3529F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800947" y="4878161"/>
            <a:ext cx="6262118" cy="182155"/>
          </a:xfrm>
        </p:spPr>
        <p:txBody>
          <a:bodyPr/>
          <a:lstStyle/>
          <a:p>
            <a:pPr>
              <a:defRPr/>
            </a:pPr>
            <a:r>
              <a:rPr lang="en-US"/>
              <a:t>Marty Murphy |  AD/BD/MI</a:t>
            </a:r>
            <a:endParaRPr lang="en-US" b="1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DBF0D2B4-9289-5857-7E70-D2BAA2B1F750}"/>
              </a:ext>
            </a:extLst>
          </p:cNvPr>
          <p:cNvSpPr txBox="1">
            <a:spLocks/>
          </p:cNvSpPr>
          <p:nvPr/>
        </p:nvSpPr>
        <p:spPr>
          <a:xfrm>
            <a:off x="164988" y="2046577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endParaRPr lang="en-US" dirty="0"/>
          </a:p>
          <a:p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B942CC7F-FAD4-1DB3-CD30-FEE641BA7AB6}"/>
              </a:ext>
            </a:extLst>
          </p:cNvPr>
          <p:cNvSpPr txBox="1">
            <a:spLocks/>
          </p:cNvSpPr>
          <p:nvPr/>
        </p:nvSpPr>
        <p:spPr>
          <a:xfrm>
            <a:off x="292212" y="22553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95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Plan: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CA6CD1-6B4F-68D7-6AC5-41C1FF0EF9D2}"/>
              </a:ext>
            </a:extLst>
          </p:cNvPr>
          <p:cNvSpPr txBox="1"/>
          <p:nvPr/>
        </p:nvSpPr>
        <p:spPr>
          <a:xfrm>
            <a:off x="369752" y="606389"/>
            <a:ext cx="8686800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Helvetica" pitchFamily="2" charset="0"/>
              </a:rPr>
              <a:t>For Beam to BNB:</a:t>
            </a:r>
          </a:p>
          <a:p>
            <a:endParaRPr lang="en-US" sz="4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Access today with fluids people to continue investigation into improving LCW flow to BNB.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External assessment of FNAL analysis of MI heat exchangers is in Procurement. AD management is trying to expedite the process.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MI-8 Berm USI in progress for ISD water excavation.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MI-8/10 beam sign-offs in progress.   </a:t>
            </a:r>
          </a:p>
          <a:p>
            <a:endParaRPr lang="en-US" sz="900" b="1" dirty="0">
              <a:latin typeface="Helvetica" pitchFamily="2" charset="0"/>
            </a:endParaRPr>
          </a:p>
          <a:p>
            <a:r>
              <a:rPr lang="en-US" sz="1600" b="1" dirty="0">
                <a:latin typeface="Helvetica" pitchFamily="2" charset="0"/>
              </a:rPr>
              <a:t>For Everything Else:</a:t>
            </a:r>
          </a:p>
          <a:p>
            <a:endParaRPr lang="en-US" sz="400" b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Dual PA testing of MIRF continues on day shift.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MI 332 dipole water leak seemed to re-appear last week.  Inspection this week shows it’s dry.  Regardless, it will be replaced in Summer ’25.</a:t>
            </a:r>
            <a:endParaRPr lang="en-US" sz="10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Working to resume magnet moves in HRAs in 30-straight section.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Completed Power Outages at MI 52 &amp; 62.</a:t>
            </a:r>
          </a:p>
          <a:p>
            <a:r>
              <a:rPr lang="en-US" sz="1600" dirty="0">
                <a:latin typeface="Helvetica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69886903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ctr">
          <a:defRPr sz="900" dirty="0"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NAL_Powerpoint_16x9_103023" id="{E1BB9EEB-EE7F-6A45-902D-2FAAA9CEF802}" vid="{7D1E3761-D559-8944-983C-6FB4DBA43E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38646</TotalTime>
  <Words>420</Words>
  <Application>Microsoft Macintosh PowerPoint</Application>
  <PresentationFormat>On-screen Show (16:9)</PresentationFormat>
  <Paragraphs>54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Helvetica</vt:lpstr>
      <vt:lpstr>Fermilab_PPT_090915</vt:lpstr>
      <vt:lpstr>PowerPoint Presentation</vt:lpstr>
      <vt:lpstr>Current Status</vt:lpstr>
      <vt:lpstr>PowerPoint Presentation</vt:lpstr>
      <vt:lpstr>MI LCW Temperature Sunday through Thursday </vt:lpstr>
      <vt:lpstr>216-218</vt:lpstr>
      <vt:lpstr>216-218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Murphy</dc:creator>
  <cp:lastModifiedBy>Martin Murphy</cp:lastModifiedBy>
  <cp:revision>23</cp:revision>
  <cp:lastPrinted>2014-01-20T19:40:21Z</cp:lastPrinted>
  <dcterms:created xsi:type="dcterms:W3CDTF">2023-12-04T20:44:29Z</dcterms:created>
  <dcterms:modified xsi:type="dcterms:W3CDTF">2024-11-22T15:03:59Z</dcterms:modified>
</cp:coreProperties>
</file>