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4129" r:id="rId5"/>
  </p:sldMasterIdLst>
  <p:notesMasterIdLst>
    <p:notesMasterId r:id="rId12"/>
  </p:notesMasterIdLst>
  <p:handoutMasterIdLst>
    <p:handoutMasterId r:id="rId13"/>
  </p:handoutMasterIdLst>
  <p:sldIdLst>
    <p:sldId id="449" r:id="rId6"/>
    <p:sldId id="2107" r:id="rId7"/>
    <p:sldId id="2494" r:id="rId8"/>
    <p:sldId id="2105" r:id="rId9"/>
    <p:sldId id="2487" r:id="rId10"/>
    <p:sldId id="2488" r:id="rId1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C97"/>
    <a:srgbClr val="98D7EA"/>
    <a:srgbClr val="ABFEFF"/>
    <a:srgbClr val="DAF3CB"/>
    <a:srgbClr val="97D7EB"/>
    <a:srgbClr val="98D7EB"/>
    <a:srgbClr val="50504E"/>
    <a:srgbClr val="4E4E4E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17BA19-D7B1-4A5C-B6B8-2A24B40435DF}" v="15" dt="2024-11-22T14:18:14.58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126" y="19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us Lapointe" userId="f9293570-82b3-4e78-b437-deca3145489a" providerId="ADAL" clId="{8217BA19-D7B1-4A5C-B6B8-2A24B40435DF}"/>
    <pc:docChg chg="custSel modSld sldOrd">
      <pc:chgData name="Marcus Lapointe" userId="f9293570-82b3-4e78-b437-deca3145489a" providerId="ADAL" clId="{8217BA19-D7B1-4A5C-B6B8-2A24B40435DF}" dt="2024-11-22T14:25:15.505" v="631"/>
      <pc:docMkLst>
        <pc:docMk/>
      </pc:docMkLst>
      <pc:sldChg chg="modSp mod">
        <pc:chgData name="Marcus Lapointe" userId="f9293570-82b3-4e78-b437-deca3145489a" providerId="ADAL" clId="{8217BA19-D7B1-4A5C-B6B8-2A24B40435DF}" dt="2024-11-22T14:06:13.984" v="481" actId="20577"/>
        <pc:sldMkLst>
          <pc:docMk/>
          <pc:sldMk cId="1810868556" sldId="449"/>
        </pc:sldMkLst>
        <pc:spChg chg="mod">
          <ac:chgData name="Marcus Lapointe" userId="f9293570-82b3-4e78-b437-deca3145489a" providerId="ADAL" clId="{8217BA19-D7B1-4A5C-B6B8-2A24B40435DF}" dt="2024-11-22T13:55:56.463" v="288" actId="6549"/>
          <ac:spMkLst>
            <pc:docMk/>
            <pc:sldMk cId="1810868556" sldId="449"/>
            <ac:spMk id="3" creationId="{77C1826E-CD4B-C2C0-8491-1134020F4715}"/>
          </ac:spMkLst>
        </pc:spChg>
        <pc:spChg chg="mod">
          <ac:chgData name="Marcus Lapointe" userId="f9293570-82b3-4e78-b437-deca3145489a" providerId="ADAL" clId="{8217BA19-D7B1-4A5C-B6B8-2A24B40435DF}" dt="2024-11-22T14:06:13.984" v="481" actId="20577"/>
          <ac:spMkLst>
            <pc:docMk/>
            <pc:sldMk cId="1810868556" sldId="449"/>
            <ac:spMk id="11" creationId="{D44ACDAA-8A3A-487A-887A-E488F5E0E9B8}"/>
          </ac:spMkLst>
        </pc:spChg>
      </pc:sldChg>
      <pc:sldChg chg="mod modShow">
        <pc:chgData name="Marcus Lapointe" userId="f9293570-82b3-4e78-b437-deca3145489a" providerId="ADAL" clId="{8217BA19-D7B1-4A5C-B6B8-2A24B40435DF}" dt="2024-11-22T14:17:02.026" v="484" actId="729"/>
        <pc:sldMkLst>
          <pc:docMk/>
          <pc:sldMk cId="324892563" sldId="2105"/>
        </pc:sldMkLst>
      </pc:sldChg>
      <pc:sldChg chg="modSp mod">
        <pc:chgData name="Marcus Lapointe" userId="f9293570-82b3-4e78-b437-deca3145489a" providerId="ADAL" clId="{8217BA19-D7B1-4A5C-B6B8-2A24B40435DF}" dt="2024-11-22T14:25:00.928" v="629" actId="14100"/>
        <pc:sldMkLst>
          <pc:docMk/>
          <pc:sldMk cId="2115971017" sldId="2107"/>
        </pc:sldMkLst>
        <pc:spChg chg="mod">
          <ac:chgData name="Marcus Lapointe" userId="f9293570-82b3-4e78-b437-deca3145489a" providerId="ADAL" clId="{8217BA19-D7B1-4A5C-B6B8-2A24B40435DF}" dt="2024-11-22T14:25:00.928" v="629" actId="14100"/>
          <ac:spMkLst>
            <pc:docMk/>
            <pc:sldMk cId="2115971017" sldId="2107"/>
            <ac:spMk id="8" creationId="{25294140-DEAE-F9E1-D556-FFC2F5B19B51}"/>
          </ac:spMkLst>
        </pc:spChg>
      </pc:sldChg>
      <pc:sldChg chg="mod modShow">
        <pc:chgData name="Marcus Lapointe" userId="f9293570-82b3-4e78-b437-deca3145489a" providerId="ADAL" clId="{8217BA19-D7B1-4A5C-B6B8-2A24B40435DF}" dt="2024-11-22T14:06:36.929" v="482" actId="729"/>
        <pc:sldMkLst>
          <pc:docMk/>
          <pc:sldMk cId="4250327178" sldId="2487"/>
        </pc:sldMkLst>
      </pc:sldChg>
      <pc:sldChg chg="mod modShow">
        <pc:chgData name="Marcus Lapointe" userId="f9293570-82b3-4e78-b437-deca3145489a" providerId="ADAL" clId="{8217BA19-D7B1-4A5C-B6B8-2A24B40435DF}" dt="2024-11-22T14:06:42.120" v="483" actId="729"/>
        <pc:sldMkLst>
          <pc:docMk/>
          <pc:sldMk cId="2930226279" sldId="2488"/>
        </pc:sldMkLst>
      </pc:sldChg>
      <pc:sldChg chg="addSp delSp modSp mod ord">
        <pc:chgData name="Marcus Lapointe" userId="f9293570-82b3-4e78-b437-deca3145489a" providerId="ADAL" clId="{8217BA19-D7B1-4A5C-B6B8-2A24B40435DF}" dt="2024-11-22T14:25:15.505" v="631"/>
        <pc:sldMkLst>
          <pc:docMk/>
          <pc:sldMk cId="3310057519" sldId="2494"/>
        </pc:sldMkLst>
        <pc:spChg chg="mod">
          <ac:chgData name="Marcus Lapointe" userId="f9293570-82b3-4e78-b437-deca3145489a" providerId="ADAL" clId="{8217BA19-D7B1-4A5C-B6B8-2A24B40435DF}" dt="2024-11-22T14:22:47.499" v="621" actId="1076"/>
          <ac:spMkLst>
            <pc:docMk/>
            <pc:sldMk cId="3310057519" sldId="2494"/>
            <ac:spMk id="32" creationId="{1DE20FB1-5896-A288-4F96-2A768A3F92A6}"/>
          </ac:spMkLst>
        </pc:spChg>
        <pc:picChg chg="del">
          <ac:chgData name="Marcus Lapointe" userId="f9293570-82b3-4e78-b437-deca3145489a" providerId="ADAL" clId="{8217BA19-D7B1-4A5C-B6B8-2A24B40435DF}" dt="2024-11-22T14:17:16.335" v="485" actId="478"/>
          <ac:picMkLst>
            <pc:docMk/>
            <pc:sldMk cId="3310057519" sldId="2494"/>
            <ac:picMk id="3" creationId="{82A6D35E-BBE9-A40E-7EA9-62D1E847D0DF}"/>
          </ac:picMkLst>
        </pc:picChg>
        <pc:picChg chg="add mod">
          <ac:chgData name="Marcus Lapointe" userId="f9293570-82b3-4e78-b437-deca3145489a" providerId="ADAL" clId="{8217BA19-D7B1-4A5C-B6B8-2A24B40435DF}" dt="2024-11-22T14:18:14.581" v="500" actId="692"/>
          <ac:picMkLst>
            <pc:docMk/>
            <pc:sldMk cId="3310057519" sldId="2494"/>
            <ac:picMk id="1025" creationId="{D4D06482-B266-3DB4-5B02-211BF9C558E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2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3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57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91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53598734-B359-410D-8B6A-85647A12CD17}" type="datetime1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7C41160-080D-4ADB-A612-F28E8E6DCDA9}" type="datetime1">
              <a:rPr lang="en-US" smtClean="0"/>
              <a:t>11/22/2024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D18BCEB6-ED2F-4AEE-8547-34BEAEBDD624}" type="datetime1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5B7B40-5C59-40E3-8BA3-64040DB754AA}" type="datetime1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DFF006-8C95-4BA6-BA35-8C6C82B2434E}" type="datetime1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34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9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78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04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88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3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6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16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6BD003E-9DE4-41FB-85FA-1641B15D1DB7}" type="datetime1">
              <a:rPr lang="en-US" smtClean="0"/>
              <a:t>11/22/2024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58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968A73F-6777-4528-A26C-44054B764EB3}" type="datetime1">
              <a:rPr lang="en-US" smtClean="0"/>
              <a:t>11/22/2024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90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A58A4CF-D57D-4115-B52F-BA9B01E4A25F}" type="datetime1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76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9C49A9F-FD6F-40BA-BEA2-B14DFD6326AC}" type="datetime1">
              <a:rPr lang="en-US" smtClean="0"/>
              <a:t>11/22/2024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94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B003E16-8FCF-4A54-B30C-2D7FD1B12CE0}" type="datetime1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63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FADC2-7E6F-4E4A-A83C-A0459141DF21}" type="datetime1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6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13116C-4426-4F45-800C-8C9D884F8306}" type="datetime1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3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99439F2-0063-4440-BE77-D516CE849F7E}" type="datetime1">
              <a:rPr lang="en-US" smtClean="0"/>
              <a:t>11/22/2024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3068874-BC98-4207-95FB-8026ECF2D8E0}" type="datetime1">
              <a:rPr lang="en-US" smtClean="0"/>
              <a:t>11/22/2024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02EB88E-08FC-4CAB-8D54-083D40E4B802}" type="datetime1">
              <a:rPr lang="en-US" smtClean="0"/>
              <a:t>11/22/2024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47" r:id="rId14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A9C48B7-15EC-4613-B82F-4F4CD402E527}" type="datetime1">
              <a:rPr lang="en-US" smtClean="0"/>
              <a:t>11/22/2024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73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  <p:sldLayoutId id="2147484146" r:id="rId14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A142D3-71AD-455D-BFAD-C417798B3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4ACDAA-8A3A-487A-887A-E488F5E0E9B8}"/>
              </a:ext>
            </a:extLst>
          </p:cNvPr>
          <p:cNvSpPr/>
          <p:nvPr/>
        </p:nvSpPr>
        <p:spPr>
          <a:xfrm>
            <a:off x="289153" y="913967"/>
            <a:ext cx="7826147" cy="2215991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anchor="t">
            <a:spAutoFit/>
          </a:bodyPr>
          <a:lstStyle/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/>
              </a:rPr>
              <a:t>Pressing Issues / Special Topic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/>
              </a:rPr>
              <a:t>: 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Water Main – </a:t>
            </a:r>
            <a:r>
              <a:rPr lang="en-US" sz="1400" b="1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  <a:cs typeface="Calibri"/>
              </a:rPr>
              <a:t>mostly complete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Sewer pipe repairs (NML) – </a:t>
            </a:r>
            <a:r>
              <a:rPr lang="en-US" sz="1400" b="1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  <a:cs typeface="Calibri"/>
              </a:rPr>
              <a:t>Completed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Winter Prep – Site Services sending requests for opportunities.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Noteworthy Items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: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 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Fire Protection Collaboration – The lab’s direction to move from past operating to a safer building envelope including staying off the radar of DOE Standard 420.1C </a:t>
            </a:r>
            <a:r>
              <a:rPr lang="en-US" sz="1400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Facility Safety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400" i="1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29EBE-2286-4BFE-AB9D-27C5930E3C48}"/>
              </a:ext>
            </a:extLst>
          </p:cNvPr>
          <p:cNvSpPr txBox="1"/>
          <p:nvPr/>
        </p:nvSpPr>
        <p:spPr>
          <a:xfrm>
            <a:off x="1455" y="427649"/>
            <a:ext cx="5084895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Infrastructure Services Division Updates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C1826E-CD4B-C2C0-8491-1134020F4715}"/>
              </a:ext>
            </a:extLst>
          </p:cNvPr>
          <p:cNvSpPr txBox="1"/>
          <p:nvPr/>
        </p:nvSpPr>
        <p:spPr>
          <a:xfrm>
            <a:off x="349624" y="3684494"/>
            <a:ext cx="7920317" cy="830997"/>
          </a:xfrm>
          <a:prstGeom prst="rect">
            <a:avLst/>
          </a:prstGeom>
          <a:solidFill>
            <a:srgbClr val="98D7E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Something cool – and safety related: </a:t>
            </a:r>
            <a:r>
              <a:rPr lang="en-US" dirty="0">
                <a:solidFill>
                  <a:srgbClr val="000000"/>
                </a:solidFill>
              </a:rPr>
              <a:t>We toured all the wooden stairs and asset tagging will begin soon.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0868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EF9D869-86BE-49CE-A440-0D1215895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10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9140" y="250252"/>
            <a:ext cx="498855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  <a:latin typeface="Calibri"/>
              </a:rPr>
              <a:t>Special Topic: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7A911C-EBF2-EB81-9905-C612E994C85F}"/>
              </a:ext>
            </a:extLst>
          </p:cNvPr>
          <p:cNvSpPr/>
          <p:nvPr/>
        </p:nvSpPr>
        <p:spPr>
          <a:xfrm>
            <a:off x="73346" y="827759"/>
            <a:ext cx="468380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294140-DEAE-F9E1-D556-FFC2F5B19B51}"/>
              </a:ext>
            </a:extLst>
          </p:cNvPr>
          <p:cNvSpPr txBox="1"/>
          <p:nvPr/>
        </p:nvSpPr>
        <p:spPr>
          <a:xfrm>
            <a:off x="222624" y="687008"/>
            <a:ext cx="4683805" cy="42062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Winter Prep</a:t>
            </a:r>
          </a:p>
          <a:p>
            <a:endParaRPr lang="en-US" sz="1600" b="1" dirty="0">
              <a:solidFill>
                <a:srgbClr val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Site Services is sending the word out that snow clearing has opportunities for volunteers (</a:t>
            </a:r>
            <a:r>
              <a:rPr lang="en-US" sz="1600" b="1" dirty="0">
                <a:solidFill>
                  <a:srgbClr val="00B050"/>
                </a:solidFill>
                <a:latin typeface="+mj-lt"/>
              </a:rPr>
              <a:t>address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) to keep the areas around the Lab clear and safe.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Employees interested in volunteering should send an email with their contact information and the building they wish to assist with snow removal to 👉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kern="100" dirty="0" err="1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Clorica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will refill salt supplies upon request. To request a refill, contact </a:t>
            </a:r>
            <a:r>
              <a:rPr lang="en-US" sz="1600" kern="100" dirty="0" err="1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Clorica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at 630-840-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2798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Store salt in a designated area within the building, ensuring it is easily accessible for use during snow events.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kern="100" dirty="0">
              <a:solidFill>
                <a:srgbClr val="00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kern="100" dirty="0">
              <a:solidFill>
                <a:srgbClr val="00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endParaRPr lang="en-US" sz="14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80F91B-E909-6756-6BD7-974D9A49B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931" y="398020"/>
            <a:ext cx="3642445" cy="45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1DE20FB1-5896-A288-4F96-2A768A3F92A6}"/>
              </a:ext>
            </a:extLst>
          </p:cNvPr>
          <p:cNvSpPr txBox="1"/>
          <p:nvPr/>
        </p:nvSpPr>
        <p:spPr>
          <a:xfrm>
            <a:off x="6528391" y="522235"/>
            <a:ext cx="24388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/>
              <a:t>Key Takeaways:</a:t>
            </a:r>
          </a:p>
          <a:p>
            <a:endParaRPr lang="en-US" sz="1400" b="1" dirty="0"/>
          </a:p>
          <a:p>
            <a:r>
              <a:rPr lang="en-US" sz="1400" b="1" dirty="0"/>
              <a:t>FCA = Facility Condition Assessments</a:t>
            </a:r>
          </a:p>
          <a:p>
            <a:endParaRPr lang="en-US" sz="1400" b="1" dirty="0"/>
          </a:p>
          <a:p>
            <a:r>
              <a:rPr lang="en-US" sz="1400" b="1" dirty="0"/>
              <a:t>Safety in the equipment realm are items like: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Exterior 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Fire 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Exposed wires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RPZ monitoring</a:t>
            </a:r>
          </a:p>
          <a:p>
            <a:endParaRPr lang="en-US" sz="1400" b="1" dirty="0"/>
          </a:p>
          <a:p>
            <a:r>
              <a:rPr lang="en-US" sz="1400" b="1" dirty="0"/>
              <a:t>FCA’s will become more of a focus to hit the DOE requirements of facilities conditions.</a:t>
            </a:r>
          </a:p>
          <a:p>
            <a:endParaRPr lang="en-US" sz="1200" dirty="0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D4D06482-B266-3DB4-5B02-211BF9C55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" y="359586"/>
            <a:ext cx="5949508" cy="4227654"/>
          </a:xfrm>
          <a:prstGeom prst="rect">
            <a:avLst/>
          </a:prstGeom>
          <a:noFill/>
          <a:ln w="190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057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34000">
              <a:schemeClr val="bg1"/>
            </a:gs>
            <a:gs pos="100000">
              <a:schemeClr val="bg1">
                <a:alpha val="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2725C7-7471-462D-8044-DAD5F35687DC}"/>
              </a:ext>
            </a:extLst>
          </p:cNvPr>
          <p:cNvSpPr/>
          <p:nvPr/>
        </p:nvSpPr>
        <p:spPr>
          <a:xfrm>
            <a:off x="136442" y="1"/>
            <a:ext cx="4821000" cy="4059444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8FE38-A19E-484E-B691-17ABBA0E6250}"/>
              </a:ext>
            </a:extLst>
          </p:cNvPr>
          <p:cNvSpPr/>
          <p:nvPr/>
        </p:nvSpPr>
        <p:spPr>
          <a:xfrm>
            <a:off x="470021" y="904314"/>
            <a:ext cx="4922250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C-0 Renovations –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LED lights are being installed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Discovery Road 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Painting project for the buildings on discovery road is in the planning phase. </a:t>
            </a:r>
            <a:r>
              <a:rPr lang="en-US" sz="12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Req/SOW turned and being reviewed. 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Old/Unused Equipment – 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Working on Roof Cleanups and MMR’s for stuff around the buildings. Planning with departments on getting items not needed off the roof</a:t>
            </a:r>
            <a:r>
              <a:rPr lang="en-US" sz="12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. </a:t>
            </a:r>
            <a:r>
              <a:rPr lang="en-US" sz="12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In Process.</a:t>
            </a:r>
            <a:endParaRPr lang="en-US" sz="12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Service Agreement –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Verifying AD/ISD equipment is moving along nicely at about 40% of roughly 8000-line items. </a:t>
            </a:r>
            <a:r>
              <a:rPr lang="en-US" sz="12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Progress 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u="sng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New Roofs</a:t>
            </a:r>
            <a:r>
              <a:rPr lang="en-US" sz="1100" u="sng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MAB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- 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Complete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Minos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- is prepping (</a:t>
            </a:r>
            <a:r>
              <a:rPr lang="en-US" sz="11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Emergency Roof on </a:t>
            </a:r>
            <a:r>
              <a:rPr lang="en-US" sz="1100" b="1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highbay</a:t>
            </a:r>
            <a:r>
              <a:rPr lang="en-US" sz="11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in progress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),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Village Gym/Fuel Station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- are next up and just waiting on different phases of the projects to firm up dates.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Minos – Emergency Roof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In review process. </a:t>
            </a:r>
            <a:r>
              <a:rPr lang="en-US" sz="11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Progress</a:t>
            </a:r>
            <a:endParaRPr lang="en-US" sz="1100" dirty="0">
              <a:solidFill>
                <a:srgbClr val="FF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NS3 – Emergency Roof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98% complete</a:t>
            </a:r>
            <a:endParaRPr lang="en-US" sz="1100" b="1" dirty="0">
              <a:solidFill>
                <a:schemeClr val="accent3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chemeClr val="accent3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chemeClr val="accent3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0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505050"/>
              </a:solidFill>
              <a:latin typeface="Calibri Light"/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A9C31-D90F-5086-AAB0-2390C04CD1EC}"/>
              </a:ext>
            </a:extLst>
          </p:cNvPr>
          <p:cNvSpPr txBox="1"/>
          <p:nvPr/>
        </p:nvSpPr>
        <p:spPr>
          <a:xfrm>
            <a:off x="257126" y="367491"/>
            <a:ext cx="4988555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Noteworthy Items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E898B2-DDB8-7CC4-32CE-E2852DD5F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079" y="2392295"/>
            <a:ext cx="3009900" cy="209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E31CF5-F6BF-D4FA-0E75-72EED8E54E6E}"/>
              </a:ext>
            </a:extLst>
          </p:cNvPr>
          <p:cNvSpPr txBox="1"/>
          <p:nvPr/>
        </p:nvSpPr>
        <p:spPr>
          <a:xfrm>
            <a:off x="5664079" y="367491"/>
            <a:ext cx="3009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batch of new roofs are being walked by contractor. There will be 2 contractors performing the work.</a:t>
            </a:r>
          </a:p>
        </p:txBody>
      </p:sp>
    </p:spTree>
    <p:extLst>
      <p:ext uri="{BB962C8B-B14F-4D97-AF65-F5344CB8AC3E}">
        <p14:creationId xmlns:p14="http://schemas.microsoft.com/office/powerpoint/2010/main" val="32489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415E1-6485-BDBF-C755-9AB106B7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943" y="0"/>
            <a:ext cx="2644057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C171C3-6677-2E5B-8E79-C5E0910A3003}"/>
              </a:ext>
            </a:extLst>
          </p:cNvPr>
          <p:cNvSpPr/>
          <p:nvPr/>
        </p:nvSpPr>
        <p:spPr>
          <a:xfrm rot="10800000">
            <a:off x="0" y="0"/>
            <a:ext cx="545123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6161477" cy="4001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Active Projects still in motion and Contractors on Site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3CB95C-14C4-9587-3775-99A7FEA7DC92}"/>
              </a:ext>
            </a:extLst>
          </p:cNvPr>
          <p:cNvSpPr/>
          <p:nvPr/>
        </p:nvSpPr>
        <p:spPr>
          <a:xfrm>
            <a:off x="395207" y="999641"/>
            <a:ext cx="5835112" cy="40564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E5838-6B63-0A40-02FB-52716455BDEE}"/>
              </a:ext>
            </a:extLst>
          </p:cNvPr>
          <p:cNvSpPr/>
          <p:nvPr/>
        </p:nvSpPr>
        <p:spPr>
          <a:xfrm>
            <a:off x="557805" y="1129416"/>
            <a:ext cx="5672514" cy="33624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50" b="1" u="sng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AD Projects</a:t>
            </a:r>
            <a:r>
              <a:rPr lang="en-US" sz="9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: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Door EOL Replacements –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Requisition for 13 doors on the EOL list is in progress. Plus 4 others on a fast track working with Scott on locations like SWA, ME7, &amp; AP0, MT Worm. No Change – </a:t>
            </a:r>
            <a:r>
              <a:rPr lang="en-US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Awaiting Approval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Office Refurbishing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TGC-113/SEA-212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XGE-106/TGC-109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XGC-129/XGW-114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XGE-124/TGS-125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WGW-106/XGW-108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XGW-107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Building Req’s now 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no change</a:t>
            </a:r>
            <a:endParaRPr lang="en-US" sz="1100" b="1" dirty="0">
              <a:solidFill>
                <a:schemeClr val="accent3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Exterior Ladder EOL replacements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Currently 24 ladders are targeted. SOW is being developed.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Approved, will move forward.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AD Elevator/Dumbwaiter Maintenance –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Larger Plan being developed</a:t>
            </a:r>
          </a:p>
          <a:p>
            <a:pPr marR="5715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	- </a:t>
            </a: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MI-8 Elevator –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Went down but thanks to fast notification we had it back in a   </a:t>
            </a:r>
          </a:p>
          <a:p>
            <a:pPr marR="5715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few hours. </a:t>
            </a:r>
          </a:p>
          <a:p>
            <a:pPr marR="5715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	- </a:t>
            </a: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MTA Elevator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stuck halfway down and was fixed right away.</a:t>
            </a:r>
          </a:p>
          <a:p>
            <a:pPr marR="57150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	- </a:t>
            </a: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SSB Dumbwaiter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Still being evaluated for a safety plan.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1BB14-7BFD-3056-6F99-EB28AC7ED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140" y="150160"/>
            <a:ext cx="1898442" cy="2531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5A8AC7-8BE7-7A49-2C08-00061F828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786" y="1771650"/>
            <a:ext cx="2258369" cy="3011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327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415E1-6485-BDBF-C755-9AB106B7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357" y="0"/>
            <a:ext cx="2646187" cy="5143500"/>
          </a:xfrm>
          <a:prstGeom prst="rect">
            <a:avLst/>
          </a:prstGeom>
          <a:gradFill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C171C3-6677-2E5B-8E79-C5E0910A3003}"/>
              </a:ext>
            </a:extLst>
          </p:cNvPr>
          <p:cNvSpPr/>
          <p:nvPr/>
        </p:nvSpPr>
        <p:spPr>
          <a:xfrm rot="10800000">
            <a:off x="0" y="0"/>
            <a:ext cx="583511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6099694" cy="4001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Active Projects still in motion and Contractors on Site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3CB95C-14C4-9587-3775-99A7FEA7DC92}"/>
              </a:ext>
            </a:extLst>
          </p:cNvPr>
          <p:cNvSpPr/>
          <p:nvPr/>
        </p:nvSpPr>
        <p:spPr>
          <a:xfrm>
            <a:off x="395207" y="999641"/>
            <a:ext cx="5835112" cy="40564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E5838-6B63-0A40-02FB-52716455BDEE}"/>
              </a:ext>
            </a:extLst>
          </p:cNvPr>
          <p:cNvSpPr/>
          <p:nvPr/>
        </p:nvSpPr>
        <p:spPr>
          <a:xfrm>
            <a:off x="557805" y="1129416"/>
            <a:ext cx="4655091" cy="29931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50" b="1" u="sng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AD Projects</a:t>
            </a:r>
            <a:r>
              <a:rPr lang="en-US" sz="9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: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NTF Safety Project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Area scanned and ready to schedule the rail install.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Potential next Projects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A0 cleanroom sanitary line replacement (performed walkdown and waiting on quote), MI Building Concrete Coatings, C0 Service Building (in beginning phase). 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No Change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Lighting Work/Upgrades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CMTF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have been halted due to other lab priorities - </a:t>
            </a:r>
            <a:r>
              <a:rPr lang="en-US" sz="1100" b="1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Received new scheduling information from CMTF and working the FPCs to see if we can work into the schedule.</a:t>
            </a:r>
            <a:r>
              <a:rPr lang="en-US" sz="11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</a:t>
            </a:r>
            <a:endParaRPr lang="en-US" sz="1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Foundation Leaks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MT6/MC2/Wilson Hall 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procurement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Electrification Project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In Motion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NWA &amp; NS4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Various work orders are being handled/planned/scheduled.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And More…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00AE14-3B5F-A09B-3CFD-0C62261C1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702" y="3003543"/>
            <a:ext cx="2550748" cy="1913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727BF-C1BA-8D44-A135-C483A781C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527" y="226896"/>
            <a:ext cx="2184829" cy="2913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22627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A06ACFC8F5CB48AF8FB4E1B7E23999" ma:contentTypeVersion="16" ma:contentTypeDescription="Create a new document." ma:contentTypeScope="" ma:versionID="000ab61ee7f9812444541d4f571d82ae">
  <xsd:schema xmlns:xsd="http://www.w3.org/2001/XMLSchema" xmlns:xs="http://www.w3.org/2001/XMLSchema" xmlns:p="http://schemas.microsoft.com/office/2006/metadata/properties" xmlns:ns2="e3b62392-c388-4243-aa46-300030a88113" xmlns:ns3="c480c986-2050-497c-85a6-1d33c8848c6f" targetNamespace="http://schemas.microsoft.com/office/2006/metadata/properties" ma:root="true" ma:fieldsID="d7b5895abe10fae2a3d30b0197fe6068" ns2:_="" ns3:_="">
    <xsd:import namespace="e3b62392-c388-4243-aa46-300030a88113"/>
    <xsd:import namespace="c480c986-2050-497c-85a6-1d33c8848c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ReportDat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62392-c388-4243-aa46-300030a881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ReportDate" ma:index="19" nillable="true" ma:displayName="Report Date" ma:format="DateOnly" ma:internalName="ReportDate">
      <xsd:simpleType>
        <xsd:restriction base="dms:DateTim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0c986-2050-497c-85a6-1d33c8848c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da6aea5-fac2-4954-bd28-a019eac666d3}" ma:internalName="TaxCatchAll" ma:showField="CatchAllData" ma:web="c480c986-2050-497c-85a6-1d33c8848c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80c986-2050-497c-85a6-1d33c8848c6f" xsi:nil="true"/>
    <lcf76f155ced4ddcb4097134ff3c332f xmlns="e3b62392-c388-4243-aa46-300030a88113">
      <Terms xmlns="http://schemas.microsoft.com/office/infopath/2007/PartnerControls"/>
    </lcf76f155ced4ddcb4097134ff3c332f>
    <SharedWithUsers xmlns="c480c986-2050-497c-85a6-1d33c8848c6f">
      <UserInfo>
        <DisplayName>Bruce Bieritz</DisplayName>
        <AccountId>17</AccountId>
        <AccountType/>
      </UserInfo>
      <UserInfo>
        <DisplayName>Rob Allison</DisplayName>
        <AccountId>15</AccountId>
        <AccountType/>
      </UserInfo>
    </SharedWithUsers>
    <ReportDate xmlns="e3b62392-c388-4243-aa46-300030a88113" xsi:nil="true"/>
  </documentManagement>
</p:properties>
</file>

<file path=customXml/itemProps1.xml><?xml version="1.0" encoding="utf-8"?>
<ds:datastoreItem xmlns:ds="http://schemas.openxmlformats.org/officeDocument/2006/customXml" ds:itemID="{89D30993-F2E9-4992-8497-7A639CFD0B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b62392-c388-4243-aa46-300030a88113"/>
    <ds:schemaRef ds:uri="c480c986-2050-497c-85a6-1d33c8848c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E0986E-6B6B-4CD6-B67A-6001D9E3C4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F2A62D-1FC0-448D-BA91-EB291059DD95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c480c986-2050-497c-85a6-1d33c8848c6f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e3b62392-c388-4243-aa46-300030a8811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 (3)</Template>
  <TotalTime>16831</TotalTime>
  <Words>694</Words>
  <Application>Microsoft Office PowerPoint</Application>
  <PresentationFormat>On-screen Show (16:9)</PresentationFormat>
  <Paragraphs>66</Paragraphs>
  <Slides>6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Arial,Sans-Serif</vt:lpstr>
      <vt:lpstr>Aptos</vt:lpstr>
      <vt:lpstr>Arial</vt:lpstr>
      <vt:lpstr>Calibri</vt:lpstr>
      <vt:lpstr>Calibri Light</vt:lpstr>
      <vt:lpstr>Helvetica</vt:lpstr>
      <vt:lpstr>Fermilab_PPT_090915</vt:lpstr>
      <vt:lpstr>1_Fermilab_PPT_090915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</dc:creator>
  <cp:lastModifiedBy>Marcus Lapointe</cp:lastModifiedBy>
  <cp:revision>18</cp:revision>
  <cp:lastPrinted>2014-01-20T19:40:21Z</cp:lastPrinted>
  <dcterms:created xsi:type="dcterms:W3CDTF">2021-12-21T17:11:20Z</dcterms:created>
  <dcterms:modified xsi:type="dcterms:W3CDTF">2024-11-22T14:25:24Z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0x0101002BA06ACFC8F5CB48AF8FB4E1B7E23999</vt:lpwstr>
  </property>
  <property fmtid="{D5CDD505-2E9C-101B-9397-08002B2CF9AE}" pid="3" name="MediaServiceImageTags">
    <vt:lpwstr/>
  </property>
</Properties>
</file>