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405" r:id="rId3"/>
    <p:sldId id="613" r:id="rId4"/>
    <p:sldId id="276" r:id="rId5"/>
    <p:sldId id="277" r:id="rId6"/>
    <p:sldId id="600" r:id="rId7"/>
    <p:sldId id="616" r:id="rId8"/>
    <p:sldId id="614" r:id="rId9"/>
    <p:sldId id="615" r:id="rId10"/>
    <p:sldId id="617" r:id="rId11"/>
    <p:sldId id="599" r:id="rId12"/>
    <p:sldId id="333" r:id="rId13"/>
    <p:sldId id="343" r:id="rId1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2" autoAdjust="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4374" y="13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6" r:id="rId9"/>
    <p:sldLayoutId id="2147484140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Division All Hands </a:t>
            </a:r>
          </a:p>
          <a:p>
            <a:r>
              <a:rPr lang="en-US" dirty="0"/>
              <a:t>Summer Shutdown Summary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sz="2000" dirty="0"/>
              <a:t>Shutdown work support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813FC54-9E6E-8D9E-A102-065876B6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8" y="973394"/>
            <a:ext cx="1649420" cy="356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B5B51-1AD3-3F70-C39D-69170994BFED}"/>
              </a:ext>
            </a:extLst>
          </p:cNvPr>
          <p:cNvSpPr txBox="1"/>
          <p:nvPr/>
        </p:nvSpPr>
        <p:spPr>
          <a:xfrm>
            <a:off x="2072149" y="833793"/>
            <a:ext cx="294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APSTD Accelerator support crew </a:t>
            </a:r>
          </a:p>
        </p:txBody>
      </p:sp>
      <p:pic>
        <p:nvPicPr>
          <p:cNvPr id="10" name="Picture 9" descr="A picture containing tripod&#10;&#10;Description automatically generated">
            <a:extLst>
              <a:ext uri="{FF2B5EF4-FFF2-40B4-BE49-F238E27FC236}">
                <a16:creationId xmlns:a16="http://schemas.microsoft.com/office/drawing/2014/main" id="{B1A3EDC9-058E-E08B-CF35-BB6E9FA7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2980747"/>
            <a:ext cx="1962150" cy="2333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DABCBA-D70C-D61E-C287-D2454E5B4575}"/>
              </a:ext>
            </a:extLst>
          </p:cNvPr>
          <p:cNvSpPr txBox="1"/>
          <p:nvPr/>
        </p:nvSpPr>
        <p:spPr>
          <a:xfrm>
            <a:off x="2609850" y="2603267"/>
            <a:ext cx="246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Alignment And Metrology</a:t>
            </a:r>
            <a:endParaRPr lang="en-US" dirty="0"/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AC112372-C2C2-6CC9-ACA8-8F691EFE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408" y="1514706"/>
            <a:ext cx="1883185" cy="1304280"/>
          </a:xfrm>
          <a:prstGeom prst="rect">
            <a:avLst/>
          </a:prstGeom>
        </p:spPr>
      </p:pic>
      <p:pic>
        <p:nvPicPr>
          <p:cNvPr id="21" name="Picture 20" descr="A yellow circle with a black circle in the middle&#10;&#10;Description automatically generated with low confidence">
            <a:extLst>
              <a:ext uri="{FF2B5EF4-FFF2-40B4-BE49-F238E27FC236}">
                <a16:creationId xmlns:a16="http://schemas.microsoft.com/office/drawing/2014/main" id="{0A5ECC5A-BE7D-79DD-451F-F9A94A169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858" y="2980747"/>
            <a:ext cx="1762019" cy="17620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F90079-878A-DBA6-4DE3-1878BE42E583}"/>
              </a:ext>
            </a:extLst>
          </p:cNvPr>
          <p:cNvSpPr txBox="1"/>
          <p:nvPr/>
        </p:nvSpPr>
        <p:spPr>
          <a:xfrm>
            <a:off x="6762135" y="3642852"/>
            <a:ext cx="238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ES&amp;H  safety officers and radiation safety</a:t>
            </a:r>
          </a:p>
        </p:txBody>
      </p:sp>
    </p:spTree>
    <p:extLst>
      <p:ext uri="{BB962C8B-B14F-4D97-AF65-F5344CB8AC3E}">
        <p14:creationId xmlns:p14="http://schemas.microsoft.com/office/powerpoint/2010/main" val="124885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2CB-CA87-27B8-C5F6-814A97B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397268"/>
          </a:xfrm>
        </p:spPr>
        <p:txBody>
          <a:bodyPr/>
          <a:lstStyle/>
          <a:p>
            <a:r>
              <a:rPr lang="en-US" dirty="0"/>
              <a:t>Safety Record for the past 2 shutdowns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79B-9708-DDEC-E91A-99878B5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8397"/>
            <a:ext cx="8672513" cy="584626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Total Number of Injuries during shutdown periods (the past </a:t>
            </a:r>
            <a:r>
              <a:rPr lang="en-US" sz="4000" u="sng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 years)</a:t>
            </a:r>
          </a:p>
          <a:p>
            <a:pPr marL="3600450" lvl="8" indent="0">
              <a:buNone/>
            </a:pPr>
            <a:r>
              <a:rPr lang="en-US" sz="9400" dirty="0">
                <a:solidFill>
                  <a:srgbClr val="FF0000"/>
                </a:solidFill>
              </a:rPr>
              <a:t>0 !!</a:t>
            </a:r>
            <a:endParaRPr lang="en-US" sz="1100" dirty="0">
              <a:solidFill>
                <a:srgbClr val="FF0000"/>
              </a:solidFill>
            </a:endParaRPr>
          </a:p>
          <a:p>
            <a:pPr marL="1314450" lvl="3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314450" lvl="3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number is attributed to all of your hard work and attention to detail.  Accidents can happen, but working safely is not an accident.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CA55-76DF-03C2-C7C0-1CB4E4C4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Date Placeholder 23">
            <a:extLst>
              <a:ext uri="{FF2B5EF4-FFF2-40B4-BE49-F238E27FC236}">
                <a16:creationId xmlns:a16="http://schemas.microsoft.com/office/drawing/2014/main" id="{03B831B4-0FD7-647F-6A5A-89E9F44380C5}"/>
              </a:ext>
            </a:extLst>
          </p:cNvPr>
          <p:cNvSpPr txBox="1">
            <a:spLocks/>
          </p:cNvSpPr>
          <p:nvPr/>
        </p:nvSpPr>
        <p:spPr>
          <a:xfrm>
            <a:off x="636588" y="6535963"/>
            <a:ext cx="7937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11/15/2024</a:t>
            </a:r>
            <a:endParaRPr lang="en-IN" dirty="0"/>
          </a:p>
        </p:txBody>
      </p:sp>
      <p:sp>
        <p:nvSpPr>
          <p:cNvPr id="8" name="Footer Placeholder 26">
            <a:extLst>
              <a:ext uri="{FF2B5EF4-FFF2-40B4-BE49-F238E27FC236}">
                <a16:creationId xmlns:a16="http://schemas.microsoft.com/office/drawing/2014/main" id="{4CA372FD-8613-D15D-C8FC-8403C21DD902}"/>
              </a:ext>
            </a:extLst>
          </p:cNvPr>
          <p:cNvSpPr txBox="1">
            <a:spLocks/>
          </p:cNvSpPr>
          <p:nvPr/>
        </p:nvSpPr>
        <p:spPr>
          <a:xfrm>
            <a:off x="1683002" y="653596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   Busch | All Hands Shutdown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27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21C0-546A-4CC3-A66B-B16D42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15082"/>
          </a:xfrm>
        </p:spPr>
        <p:txBody>
          <a:bodyPr/>
          <a:lstStyle/>
          <a:p>
            <a:r>
              <a:rPr lang="en-US" dirty="0"/>
              <a:t>Schedule completion and 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8549-0733-4605-81E2-BE784C43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1706" y="228789"/>
            <a:ext cx="8921750" cy="5724785"/>
          </a:xfrm>
        </p:spPr>
        <p:txBody>
          <a:bodyPr/>
          <a:lstStyle/>
          <a:p>
            <a:pPr lvl="1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/>
              <a:t>We had ~ 650 jobs/tasks listed on the schedule.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79% of the jobs were safely completed. 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We need to stay ahead of known issues such as procurement and delivery dates that keep slipping.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Radioactive/ Hazardous waste disposal one of the top priorities. I will be working with radiation safety to continue to refine this process and move forward with the waste pickups. 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1800" dirty="0"/>
              <a:t>Next year we will be allotted 10 weeks for shutdown work.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Meetings will be starting in January to plan the next shutdown and work schedule.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43C4-9DF4-461E-A65F-28BB7264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588" y="6500198"/>
            <a:ext cx="1076325" cy="241300"/>
          </a:xfrm>
        </p:spPr>
        <p:txBody>
          <a:bodyPr/>
          <a:lstStyle/>
          <a:p>
            <a:r>
              <a:rPr lang="en-US" altLang="en-US"/>
              <a:t>11/15/2024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7EE3-C68A-4082-9033-2CAE3902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DF19-75D8-420F-9DEE-B18A60B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73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86799" cy="5059363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>
              <a:solidFill>
                <a:srgbClr val="003087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3087"/>
                </a:solidFill>
              </a:rPr>
              <a:t>Questions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7C72-D3FC-857F-C0D5-CEB8DFD9A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5D5D-49F3-5633-C5FF-8EF9FCF3B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9164C-06D3-BBE4-9EAF-39F06C0B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0988"/>
            <a:ext cx="9144000" cy="5436023"/>
          </a:xfrm>
        </p:spPr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Switchover from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ShutCo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to RunCo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Transitioning into Beam running happened on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Friday November 8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@ 00:01 hrs.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Runco’s (2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Tour)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George Deinlein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Jason Crnkovic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3CA1A-EA63-023F-D706-8B683DEB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ShutCo</a:t>
            </a:r>
            <a:r>
              <a:rPr lang="en-US" dirty="0"/>
              <a:t> to Runco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97FB-D03E-06F0-E4B2-13D733512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68AF-5A26-B539-8B68-F4175AB28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7553B-CF77-2CE1-67E5-EA9801D0A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3618119" y="345344"/>
            <a:ext cx="1765227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Shutdown 2024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9547E-5E0F-00B7-93C0-3908A283E185}"/>
              </a:ext>
            </a:extLst>
          </p:cNvPr>
          <p:cNvSpPr txBox="1"/>
          <p:nvPr/>
        </p:nvSpPr>
        <p:spPr>
          <a:xfrm>
            <a:off x="302738" y="957649"/>
            <a:ext cx="53450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Our Original Shutdown parameters were:</a:t>
            </a:r>
          </a:p>
          <a:p>
            <a:r>
              <a:rPr lang="en-US" sz="1800" dirty="0">
                <a:latin typeface="+mn-lt"/>
              </a:rPr>
              <a:t>Duration: 10 weeks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  <a:cs typeface="Helvetica" panose="020B0604020202020204" pitchFamily="34" charset="0"/>
              </a:rPr>
              <a:t>Many coordinators and managers were very helpful in getting a schedule together that was viable for the 10 week timeframe.   </a:t>
            </a:r>
          </a:p>
          <a:p>
            <a:endParaRPr lang="en-US" sz="1800" dirty="0">
              <a:latin typeface="+mn-lt"/>
              <a:cs typeface="Helvetica" panose="020B0604020202020204" pitchFamily="34" charset="0"/>
            </a:endParaRPr>
          </a:p>
          <a:p>
            <a:r>
              <a:rPr lang="en-US" sz="1800" dirty="0">
                <a:latin typeface="+mn-lt"/>
                <a:cs typeface="Helvetica" panose="020B0604020202020204" pitchFamily="34" charset="0"/>
              </a:rPr>
              <a:t>Due to the Kautz Road transformer fire and other issues </a:t>
            </a:r>
            <a:r>
              <a:rPr lang="en-US" sz="1800" dirty="0" err="1">
                <a:latin typeface="+mn-lt"/>
                <a:cs typeface="Helvetica" panose="020B0604020202020204" pitchFamily="34" charset="0"/>
              </a:rPr>
              <a:t>ie</a:t>
            </a:r>
            <a:r>
              <a:rPr lang="en-US" sz="1800" dirty="0">
                <a:latin typeface="+mn-lt"/>
                <a:cs typeface="Helvetica" panose="020B0604020202020204" pitchFamily="34" charset="0"/>
              </a:rPr>
              <a:t>… Main Injector heat exchangers, we were extended several weeks.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24BEDF-039A-3F74-F7F3-D9223F7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8" y="4080192"/>
            <a:ext cx="4256116" cy="1936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41553-6D51-13F4-8511-39A6ED3A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64" y="1974537"/>
            <a:ext cx="3019308" cy="4028032"/>
          </a:xfrm>
          <a:prstGeom prst="rect">
            <a:avLst/>
          </a:prstGeo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37A605A-AE20-F979-C9F7-05B54558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IN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91CE458B-2827-CCF1-2126-51968AC4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Busch | All Hands Shutdown 2024</a:t>
            </a:r>
            <a:endParaRPr lang="en-IN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73C8B15-63E1-5250-17E7-1EE3B385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014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Shutdown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1906" y="6504213"/>
            <a:ext cx="880289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C7A6416-3B1B-FCD1-7A7F-2144B91B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81274"/>
            <a:ext cx="2286622" cy="3048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BD832-5C8B-3C3F-E5D1-C713E1CA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31" y="1481274"/>
            <a:ext cx="2660394" cy="1995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D58DAA-E3FB-AF9C-C330-4699A6CB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86" y="1481273"/>
            <a:ext cx="3428173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C382FC-8635-7E39-9BE7-FB66B69316CB}"/>
              </a:ext>
            </a:extLst>
          </p:cNvPr>
          <p:cNvSpPr txBox="1"/>
          <p:nvPr/>
        </p:nvSpPr>
        <p:spPr>
          <a:xfrm>
            <a:off x="133184" y="4500023"/>
            <a:ext cx="325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Collimator installed.</a:t>
            </a:r>
          </a:p>
          <a:p>
            <a:r>
              <a:rPr lang="en-US" sz="1600" dirty="0"/>
              <a:t>Major effort, Booster, MSD, Controls, Iron Workers, Instrumentation, Alignment, &amp; Safety.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DED6C-886B-5D7C-D5B3-8BDC35256F2A}"/>
              </a:ext>
            </a:extLst>
          </p:cNvPr>
          <p:cNvSpPr txBox="1"/>
          <p:nvPr/>
        </p:nvSpPr>
        <p:spPr>
          <a:xfrm>
            <a:off x="2590444" y="3475543"/>
            <a:ext cx="302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girder chokes refurbished.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5BD13-AED2-5B0E-C620-AE8DE0BA3C5A}"/>
              </a:ext>
            </a:extLst>
          </p:cNvPr>
          <p:cNvSpPr txBox="1"/>
          <p:nvPr/>
        </p:nvSpPr>
        <p:spPr>
          <a:xfrm>
            <a:off x="5503786" y="4053024"/>
            <a:ext cx="302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MP03 extraction septa manifold LCW leak repair and hose replacement.  </a:t>
            </a:r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Shutdown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6504213"/>
            <a:ext cx="904195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68804-8F99-7D3E-807C-39EE9A27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5070"/>
            <a:ext cx="3487052" cy="1610107"/>
          </a:xfrm>
          <a:prstGeom prst="rect">
            <a:avLst/>
          </a:prstGeom>
        </p:spPr>
      </p:pic>
      <p:pic>
        <p:nvPicPr>
          <p:cNvPr id="13" name="Picture 12" descr="A picture containing indoor, ceiling, miller&#10;&#10;Description automatically generated">
            <a:extLst>
              <a:ext uri="{FF2B5EF4-FFF2-40B4-BE49-F238E27FC236}">
                <a16:creationId xmlns:a16="http://schemas.microsoft.com/office/drawing/2014/main" id="{4B555092-DACB-5D7E-F67B-C9B58C47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04" y="1545070"/>
            <a:ext cx="3707296" cy="1984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72917-EBFA-A62B-AC44-D67A7039C2AB}"/>
              </a:ext>
            </a:extLst>
          </p:cNvPr>
          <p:cNvSpPr txBox="1"/>
          <p:nvPr/>
        </p:nvSpPr>
        <p:spPr>
          <a:xfrm>
            <a:off x="222251" y="3164217"/>
            <a:ext cx="302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P2-2 girder manifold LCW leak patch. Extremely difficult area to work behind girder.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78C86-6D58-6F0D-A98A-37331AC0387E}"/>
              </a:ext>
            </a:extLst>
          </p:cNvPr>
          <p:cNvSpPr txBox="1"/>
          <p:nvPr/>
        </p:nvSpPr>
        <p:spPr>
          <a:xfrm>
            <a:off x="7567653" y="1498860"/>
            <a:ext cx="1389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Operational gradient magnet corona testing.  Part of planning for 20 Hz running with PIPII.</a:t>
            </a:r>
          </a:p>
        </p:txBody>
      </p:sp>
      <p:pic>
        <p:nvPicPr>
          <p:cNvPr id="21" name="Picture 20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0CFA0AD6-6F28-D22B-689B-380E1A9B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43" y="3579715"/>
            <a:ext cx="2572652" cy="19294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6B017A-A54D-C0BB-16A4-5D8510FF6216}"/>
              </a:ext>
            </a:extLst>
          </p:cNvPr>
          <p:cNvSpPr txBox="1"/>
          <p:nvPr/>
        </p:nvSpPr>
        <p:spPr>
          <a:xfrm>
            <a:off x="5820355" y="4217171"/>
            <a:ext cx="197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P6 HRA replaced bad girder capacitors</a:t>
            </a:r>
          </a:p>
        </p:txBody>
      </p:sp>
    </p:spTree>
    <p:extLst>
      <p:ext uri="{BB962C8B-B14F-4D97-AF65-F5344CB8AC3E}">
        <p14:creationId xmlns:p14="http://schemas.microsoft.com/office/powerpoint/2010/main" val="24252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E89CC9-B6C9-4535-A585-59802C34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349" y="1305031"/>
            <a:ext cx="3941888" cy="269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Main Injector 8 </a:t>
            </a:r>
            <a:r>
              <a:rPr lang="en-US" dirty="0" err="1"/>
              <a:t>Gev</a:t>
            </a:r>
            <a:r>
              <a:rPr lang="en-US" dirty="0"/>
              <a:t> Collimators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1714" y="241433"/>
            <a:ext cx="3499287" cy="1193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Collimators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825-826 and 827-828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per collimator station:  ~175,000 lbs.  (88 tons)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6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51641" y="3099724"/>
            <a:ext cx="3422367" cy="2843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is on hold until next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Shutdown. Currently ~75% complete. Vacuum chambers are assembled and ready to install during the next shutdown. </a:t>
            </a:r>
            <a:endParaRPr lang="en-US" sz="160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Re-installed gradient magnets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Re-installed spool piece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New IPs installed and powered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BLM system installed</a:t>
            </a:r>
            <a:endParaRPr lang="en-US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3" name="Picture 2" descr="A picture containing indoor, ceiling, warehouse, subway&#10;&#10;Description automatically generated">
            <a:extLst>
              <a:ext uri="{FF2B5EF4-FFF2-40B4-BE49-F238E27FC236}">
                <a16:creationId xmlns:a16="http://schemas.microsoft.com/office/drawing/2014/main" id="{37005DB7-88BD-DAB8-D912-636B2A40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" y="564415"/>
            <a:ext cx="3325761" cy="2494321"/>
          </a:xfrm>
          <a:prstGeom prst="rect">
            <a:avLst/>
          </a:prstGeom>
        </p:spPr>
      </p:pic>
      <p:pic>
        <p:nvPicPr>
          <p:cNvPr id="18" name="Picture 17" descr="Me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2443ED01-CE3E-638E-18EE-82C7F37B7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29" y="4041058"/>
            <a:ext cx="3003369" cy="22525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9BC54A-9E21-0780-C57D-88FED9E790BC}"/>
              </a:ext>
            </a:extLst>
          </p:cNvPr>
          <p:cNvSpPr txBox="1"/>
          <p:nvPr/>
        </p:nvSpPr>
        <p:spPr>
          <a:xfrm>
            <a:off x="6041357" y="3730526"/>
            <a:ext cx="2881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Fully assembled jaws and vacuum chambers for both 825 and 827</a:t>
            </a:r>
          </a:p>
        </p:txBody>
      </p:sp>
    </p:spTree>
    <p:extLst>
      <p:ext uri="{BB962C8B-B14F-4D97-AF65-F5344CB8AC3E}">
        <p14:creationId xmlns:p14="http://schemas.microsoft.com/office/powerpoint/2010/main" val="323711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sz="2000" dirty="0"/>
              <a:t>Main Injector shutdown 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9F0A7-785B-0DCC-3943-B3A87F1F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3" y="1374455"/>
            <a:ext cx="2557001" cy="3409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7333D-7361-D336-850B-69856306F30A}"/>
              </a:ext>
            </a:extLst>
          </p:cNvPr>
          <p:cNvSpPr txBox="1"/>
          <p:nvPr/>
        </p:nvSpPr>
        <p:spPr>
          <a:xfrm>
            <a:off x="222250" y="543458"/>
            <a:ext cx="350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MI 201 and 218 Sump Discharge Repairs. Replaced with HDPE.</a:t>
            </a:r>
          </a:p>
        </p:txBody>
      </p:sp>
      <p:pic>
        <p:nvPicPr>
          <p:cNvPr id="14" name="Picture 13" descr="A picture containing indoor, wooden, metal, kitchenware&#10;&#10;Description automatically generated">
            <a:extLst>
              <a:ext uri="{FF2B5EF4-FFF2-40B4-BE49-F238E27FC236}">
                <a16:creationId xmlns:a16="http://schemas.microsoft.com/office/drawing/2014/main" id="{1487C540-BCAC-C7DD-AE90-AB52E4F6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29" y="438039"/>
            <a:ext cx="2557001" cy="3409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15C57-8FE5-5E69-A3BA-6748CC32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77" y="4376936"/>
            <a:ext cx="2800891" cy="18691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B655F5-9380-4DC1-ADBD-7573373E892A}"/>
              </a:ext>
            </a:extLst>
          </p:cNvPr>
          <p:cNvSpPr txBox="1"/>
          <p:nvPr/>
        </p:nvSpPr>
        <p:spPr>
          <a:xfrm>
            <a:off x="4193869" y="958956"/>
            <a:ext cx="225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Main Injector heat exchangers have corrosion issues. All heat exchangers are being evaluated for use.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4DB39-09AB-53F2-836D-8AECCA0C96F6}"/>
              </a:ext>
            </a:extLst>
          </p:cNvPr>
          <p:cNvSpPr txBox="1"/>
          <p:nvPr/>
        </p:nvSpPr>
        <p:spPr>
          <a:xfrm>
            <a:off x="5988022" y="4461694"/>
            <a:ext cx="2978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All MI LCW Pump Discharge Gaskets were replaced over a 2 week period.</a:t>
            </a:r>
          </a:p>
        </p:txBody>
      </p:sp>
    </p:spTree>
    <p:extLst>
      <p:ext uri="{BB962C8B-B14F-4D97-AF65-F5344CB8AC3E}">
        <p14:creationId xmlns:p14="http://schemas.microsoft.com/office/powerpoint/2010/main" val="40107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0127-191E-ED1E-B546-63A18E73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Electrical work/ upgrades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28C41-13CC-89F9-5CDB-55C938AE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 dirty="0"/>
              <a:t>11/15/2024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8717A-9FC6-1978-8949-49D0F3D0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5E3EF-D0A1-FCF1-27A9-4CCDAFD0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New Cable Reel Rack : Warehouse Rack Company, Inc.">
            <a:extLst>
              <a:ext uri="{FF2B5EF4-FFF2-40B4-BE49-F238E27FC236}">
                <a16:creationId xmlns:a16="http://schemas.microsoft.com/office/drawing/2014/main" id="{B683F362-41EB-6B01-4FEC-C07954A4C8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183331"/>
            <a:ext cx="2062816" cy="12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09F69-751B-9BEC-A645-05AEDC462F1C}"/>
              </a:ext>
            </a:extLst>
          </p:cNvPr>
          <p:cNvSpPr txBox="1"/>
          <p:nvPr/>
        </p:nvSpPr>
        <p:spPr>
          <a:xfrm>
            <a:off x="736826" y="2862729"/>
            <a:ext cx="8156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Dual PA</a:t>
            </a: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’s at MI 60 for PIP2.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8 GeV and Booster collimators. The Controls group contributed work on both Booster and 8 GeV controllers.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Upper and lower dipole at MI 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Numerous other pulls.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C037-E37C-D245-D28E-2854DD30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3533"/>
          </a:xfrm>
        </p:spPr>
        <p:txBody>
          <a:bodyPr/>
          <a:lstStyle/>
          <a:p>
            <a:r>
              <a:rPr lang="en-US" dirty="0"/>
              <a:t>Power Electronics Systems Department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4DBC-4C93-E40C-2A06-FFC2E4B1E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89318"/>
            <a:ext cx="8348009" cy="4987645"/>
          </a:xfrm>
        </p:spPr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SEL-751 relay installation.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Transformer secondary cable replacement for MI-20 Lower &amp; Upper.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Add filter cap bleeder resistors to support faster rep rate.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Add high-temp lugs to dipole supplies to support faster rep rate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Controls electrolytic cap replacement for MP02/MP03/ORBUMP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I:Q847 commissioning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Added 480V test points in multiple power supplies and disconnects across the accelerator complex to help support the absence of voltage verification.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D809F-B76D-C9D9-0423-CF80C0A6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870844" cy="241300"/>
          </a:xfrm>
        </p:spPr>
        <p:txBody>
          <a:bodyPr/>
          <a:lstStyle/>
          <a:p>
            <a:r>
              <a:rPr lang="en-US" dirty="0"/>
              <a:t>11/15/2024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39BF-8731-297C-BAD2-E258698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0BBD-BBF0-6BBC-B9C2-E06EEC08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199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31034</TotalTime>
  <Words>706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Helvetica</vt:lpstr>
      <vt:lpstr>Times New Roman</vt:lpstr>
      <vt:lpstr>Wingdings</vt:lpstr>
      <vt:lpstr>Fermilab_PPT_090815</vt:lpstr>
      <vt:lpstr>PowerPoint Presentation</vt:lpstr>
      <vt:lpstr>ShutCo to Runco</vt:lpstr>
      <vt:lpstr>PowerPoint Presentation</vt:lpstr>
      <vt:lpstr>Booster Shutdown Work</vt:lpstr>
      <vt:lpstr>Booster Shutdown Work</vt:lpstr>
      <vt:lpstr>Main Injector 8 Gev Collimators</vt:lpstr>
      <vt:lpstr>Main Injector shutdown work</vt:lpstr>
      <vt:lpstr>Electrical work/ upgrades</vt:lpstr>
      <vt:lpstr>Power Electronics Systems Department </vt:lpstr>
      <vt:lpstr>Shutdown work support</vt:lpstr>
      <vt:lpstr>Safety Record for the past 2 shutdowns</vt:lpstr>
      <vt:lpstr>Schedule completion and upcoming work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373</cp:revision>
  <cp:lastPrinted>2016-04-05T12:58:00Z</cp:lastPrinted>
  <dcterms:created xsi:type="dcterms:W3CDTF">2016-03-03T19:44:14Z</dcterms:created>
  <dcterms:modified xsi:type="dcterms:W3CDTF">2024-11-22T13:14:40Z</dcterms:modified>
</cp:coreProperties>
</file>