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6"/>
  </p:notesMasterIdLst>
  <p:handoutMasterIdLst>
    <p:handoutMasterId r:id="rId7"/>
  </p:handoutMasterIdLst>
  <p:sldIdLst>
    <p:sldId id="256" r:id="rId3"/>
    <p:sldId id="257" r:id="rId4"/>
    <p:sldId id="258" r:id="rId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userDrawn="1">
          <p15:clr>
            <a:srgbClr val="A4A3A4"/>
          </p15:clr>
        </p15:guide>
        <p15:guide id="2" orient="horz" pos="476" userDrawn="1">
          <p15:clr>
            <a:srgbClr val="A4A3A4"/>
          </p15:clr>
        </p15:guide>
        <p15:guide id="3" orient="horz" pos="1443" userDrawn="1">
          <p15:clr>
            <a:srgbClr val="A4A3A4"/>
          </p15:clr>
        </p15:guide>
        <p15:guide id="4" orient="horz" pos="966" userDrawn="1">
          <p15:clr>
            <a:srgbClr val="A4A3A4"/>
          </p15:clr>
        </p15:guide>
        <p15:guide id="5" orient="horz" pos="1876" userDrawn="1">
          <p15:clr>
            <a:srgbClr val="A4A3A4"/>
          </p15:clr>
        </p15:guide>
        <p15:guide id="6" orient="horz" pos="3616" userDrawn="1">
          <p15:clr>
            <a:srgbClr val="A4A3A4"/>
          </p15:clr>
        </p15:guide>
        <p15:guide id="7" pos="2920" userDrawn="1">
          <p15:clr>
            <a:srgbClr val="A4A3A4"/>
          </p15:clr>
        </p15:guide>
        <p15:guide id="8" pos="2917" userDrawn="1">
          <p15:clr>
            <a:srgbClr val="A4A3A4"/>
          </p15:clr>
        </p15:guide>
        <p15:guide id="9" pos="6701" userDrawn="1">
          <p15:clr>
            <a:srgbClr val="A4A3A4"/>
          </p15:clr>
        </p15:guide>
        <p15:guide id="10" pos="3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38" autoAdjust="0"/>
    <p:restoredTop sz="96327"/>
  </p:normalViewPr>
  <p:slideViewPr>
    <p:cSldViewPr snapToGrid="0" snapToObjects="1">
      <p:cViewPr varScale="1">
        <p:scale>
          <a:sx n="113" d="100"/>
          <a:sy n="113" d="100"/>
        </p:scale>
        <p:origin x="216" y="504"/>
      </p:cViewPr>
      <p:guideLst>
        <p:guide orient="horz" pos="4204"/>
        <p:guide orient="horz" pos="476"/>
        <p:guide orient="horz" pos="1443"/>
        <p:guide orient="horz" pos="966"/>
        <p:guide orient="horz" pos="1876"/>
        <p:guide orient="horz" pos="3616"/>
        <p:guide pos="2920"/>
        <p:guide pos="2917"/>
        <p:guide pos="6701"/>
        <p:guide pos="3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11/25/24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11/25/24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230416"/>
            <a:ext cx="10957984"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605368" y="2696828"/>
            <a:ext cx="10962217"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pic>
        <p:nvPicPr>
          <p:cNvPr id="3" name="Picture 2">
            <a:extLst>
              <a:ext uri="{FF2B5EF4-FFF2-40B4-BE49-F238E27FC236}">
                <a16:creationId xmlns:a16="http://schemas.microsoft.com/office/drawing/2014/main" id="{13EA4A5F-2000-78E5-DF60-99D7BAD928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18776" y="6033053"/>
            <a:ext cx="2416647" cy="456772"/>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14" name="Title 1"/>
          <p:cNvSpPr>
            <a:spLocks noGrp="1"/>
          </p:cNvSpPr>
          <p:nvPr>
            <p:ph type="title"/>
          </p:nvPr>
        </p:nvSpPr>
        <p:spPr>
          <a:xfrm>
            <a:off x="605368" y="462518"/>
            <a:ext cx="109728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605373" y="1207770"/>
            <a:ext cx="10977028"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dirty="0"/>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605368" y="1207770"/>
            <a:ext cx="532100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6261400" y="1215721"/>
            <a:ext cx="532100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521483"/>
            <a:ext cx="5338140"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6244261" y="5521483"/>
            <a:ext cx="5338140"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11"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2"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626745" y="1206941"/>
            <a:ext cx="532100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6261400" y="1206941"/>
            <a:ext cx="532100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609600" y="1238251"/>
            <a:ext cx="109728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8"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9"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12192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7"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9"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340612"/>
            <a:ext cx="402336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4955118" y="1208366"/>
            <a:ext cx="6613023"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609600" y="462518"/>
            <a:ext cx="109728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10"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2"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626746" y="1206941"/>
            <a:ext cx="4006220"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7" y="1227137"/>
            <a:ext cx="109728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609605" y="5839748"/>
            <a:ext cx="10972795"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609605" y="458988"/>
            <a:ext cx="109728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2503714" y="6549549"/>
            <a:ext cx="579908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de-DE"/>
              <a:t>Presenter Name | Presentation Title </a:t>
            </a:r>
            <a:endParaRPr lang="en-US"/>
          </a:p>
        </p:txBody>
      </p:sp>
      <p:sp>
        <p:nvSpPr>
          <p:cNvPr id="10"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609600" y="5760720"/>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09600" y="472239"/>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9764110" y="5953374"/>
            <a:ext cx="1427351" cy="586543"/>
          </a:xfrm>
          <a:prstGeom prst="rect">
            <a:avLst/>
          </a:prstGeom>
        </p:spPr>
      </p:pic>
      <p:grpSp>
        <p:nvGrpSpPr>
          <p:cNvPr id="3" name="Group 2"/>
          <p:cNvGrpSpPr/>
          <p:nvPr userDrawn="1"/>
        </p:nvGrpSpPr>
        <p:grpSpPr>
          <a:xfrm>
            <a:off x="7750863" y="200562"/>
            <a:ext cx="3831537" cy="231951"/>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pic>
        <p:nvPicPr>
          <p:cNvPr id="2" name="Picture 1">
            <a:extLst>
              <a:ext uri="{FF2B5EF4-FFF2-40B4-BE49-F238E27FC236}">
                <a16:creationId xmlns:a16="http://schemas.microsoft.com/office/drawing/2014/main" id="{B63DED84-C5C2-B312-23E6-0369E5262D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018776" y="6033053"/>
            <a:ext cx="2416647" cy="456772"/>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172293" y="6549549"/>
            <a:ext cx="1331423"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5" name="Footer Placeholder 4"/>
          <p:cNvSpPr>
            <a:spLocks noGrp="1"/>
          </p:cNvSpPr>
          <p:nvPr>
            <p:ph type="ftr" sz="quarter" idx="3"/>
          </p:nvPr>
        </p:nvSpPr>
        <p:spPr>
          <a:xfrm>
            <a:off x="2503713" y="6549548"/>
            <a:ext cx="6523352"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GB"/>
              <a:t>Presenter Name | Presentation Title </a:t>
            </a:r>
            <a:endParaRPr lang="en-GB" dirty="0"/>
          </a:p>
        </p:txBody>
      </p:sp>
      <p:sp>
        <p:nvSpPr>
          <p:cNvPr id="6" name="Slide Number Placeholder 5"/>
          <p:cNvSpPr>
            <a:spLocks noGrp="1"/>
          </p:cNvSpPr>
          <p:nvPr>
            <p:ph type="sldNum" sz="quarter" idx="4"/>
          </p:nvPr>
        </p:nvSpPr>
        <p:spPr>
          <a:xfrm>
            <a:off x="605368" y="6549549"/>
            <a:ext cx="566925"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609600" y="6357635"/>
            <a:ext cx="109728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E06A3AFF-646B-5740-ADD0-C375F9F838B4}"/>
              </a:ext>
            </a:extLst>
          </p:cNvPr>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10740978" y="6431056"/>
            <a:ext cx="871051" cy="357942"/>
          </a:xfrm>
          <a:prstGeom prst="rect">
            <a:avLst/>
          </a:prstGeom>
        </p:spPr>
      </p:pic>
      <p:pic>
        <p:nvPicPr>
          <p:cNvPr id="2" name="Picture 1">
            <a:extLst>
              <a:ext uri="{FF2B5EF4-FFF2-40B4-BE49-F238E27FC236}">
                <a16:creationId xmlns:a16="http://schemas.microsoft.com/office/drawing/2014/main" id="{157CCC1A-DA12-A5D2-40AF-CA51F1AF59C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409555" y="6513523"/>
            <a:ext cx="1220820" cy="23074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Management Report</a:t>
            </a:r>
          </a:p>
        </p:txBody>
      </p:sp>
      <p:sp>
        <p:nvSpPr>
          <p:cNvPr id="3" name="Text Placeholder 2"/>
          <p:cNvSpPr>
            <a:spLocks noGrp="1"/>
          </p:cNvSpPr>
          <p:nvPr>
            <p:ph type="body" sz="quarter" idx="10"/>
          </p:nvPr>
        </p:nvSpPr>
        <p:spPr/>
        <p:txBody>
          <a:bodyPr/>
          <a:lstStyle/>
          <a:p>
            <a:r>
              <a:rPr lang="en-GB" dirty="0"/>
              <a:t>S. Timm D Benjamin W. Yuan</a:t>
            </a:r>
          </a:p>
          <a:p>
            <a:r>
              <a:rPr lang="en-GB" dirty="0"/>
              <a:t>CS+C meeting</a:t>
            </a:r>
          </a:p>
          <a:p>
            <a:r>
              <a:rPr lang="en-GB" dirty="0"/>
              <a:t>25 Nov 2024</a:t>
            </a:r>
          </a:p>
        </p:txBody>
      </p:sp>
    </p:spTree>
    <p:extLst>
      <p:ext uri="{BB962C8B-B14F-4D97-AF65-F5344CB8AC3E}">
        <p14:creationId xmlns:p14="http://schemas.microsoft.com/office/powerpoint/2010/main" val="174176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4400" dirty="0"/>
              <a:t>DM Operations</a:t>
            </a:r>
          </a:p>
        </p:txBody>
      </p:sp>
      <p:sp>
        <p:nvSpPr>
          <p:cNvPr id="5" name="Content Placeholder 4"/>
          <p:cNvSpPr>
            <a:spLocks noGrp="1"/>
          </p:cNvSpPr>
          <p:nvPr>
            <p:ph idx="11"/>
          </p:nvPr>
        </p:nvSpPr>
        <p:spPr/>
        <p:txBody>
          <a:bodyPr>
            <a:normAutofit fontScale="92500"/>
          </a:bodyPr>
          <a:lstStyle/>
          <a:p>
            <a:r>
              <a:rPr lang="en-GB" dirty="0"/>
              <a:t>Active tasks:</a:t>
            </a:r>
          </a:p>
          <a:p>
            <a:pPr lvl="1"/>
            <a:r>
              <a:rPr lang="en-GB" dirty="0"/>
              <a:t>Making plans to clear </a:t>
            </a:r>
            <a:r>
              <a:rPr lang="en-GB" dirty="0" err="1"/>
              <a:t>hd-protodune</a:t>
            </a:r>
            <a:r>
              <a:rPr lang="en-GB" dirty="0"/>
              <a:t> raw data files off of CERN to make space for </a:t>
            </a:r>
            <a:r>
              <a:rPr lang="en-GB" dirty="0" err="1"/>
              <a:t>vd-protodune</a:t>
            </a:r>
            <a:endParaRPr lang="en-GB" dirty="0"/>
          </a:p>
          <a:p>
            <a:pPr lvl="1"/>
            <a:r>
              <a:rPr lang="en-GB" dirty="0"/>
              <a:t>Cleanup after Fermilab Enstore outage Nov 19-22 and </a:t>
            </a:r>
            <a:r>
              <a:rPr lang="en-GB" dirty="0" err="1"/>
              <a:t>Metacat</a:t>
            </a:r>
            <a:r>
              <a:rPr lang="en-GB" dirty="0"/>
              <a:t> outage 22-23</a:t>
            </a:r>
          </a:p>
          <a:p>
            <a:r>
              <a:rPr lang="en-GB" dirty="0"/>
              <a:t>Note new OpenSearch-based site </a:t>
            </a:r>
          </a:p>
          <a:p>
            <a:r>
              <a:rPr lang="en-GB" dirty="0"/>
              <a:t>https://dune-</a:t>
            </a:r>
            <a:r>
              <a:rPr lang="en-GB" dirty="0" err="1"/>
              <a:t>os.monitoring.edi.scotgrid.ac.uk</a:t>
            </a:r>
            <a:r>
              <a:rPr lang="en-GB" dirty="0"/>
              <a:t>/app/dashboards#/view/70a0baa0-8a3b-11ef-9dc8-5d2d451cf204?_g=(filters:!(),</a:t>
            </a:r>
            <a:r>
              <a:rPr lang="en-GB" dirty="0" err="1"/>
              <a:t>refreshInterval</a:t>
            </a:r>
            <a:r>
              <a:rPr lang="en-GB" dirty="0"/>
              <a:t>:(pause:!t,value:0),time:(from:now-1d,to:now))&amp;_a=(</a:t>
            </a:r>
            <a:r>
              <a:rPr lang="en-GB" dirty="0" err="1"/>
              <a:t>description:'',filters</a:t>
            </a:r>
            <a:r>
              <a:rPr lang="en-GB" dirty="0"/>
              <a:t>:!(),</a:t>
            </a:r>
            <a:r>
              <a:rPr lang="en-GB" dirty="0" err="1"/>
              <a:t>fullScreenMode</a:t>
            </a:r>
            <a:r>
              <a:rPr lang="en-GB" dirty="0"/>
              <a:t>:!</a:t>
            </a:r>
            <a:r>
              <a:rPr lang="en-GB" dirty="0" err="1"/>
              <a:t>f,options</a:t>
            </a:r>
            <a:r>
              <a:rPr lang="en-GB" dirty="0"/>
              <a:t>:(</a:t>
            </a:r>
            <a:r>
              <a:rPr lang="en-GB" dirty="0" err="1"/>
              <a:t>hidePanelTitles</a:t>
            </a:r>
            <a:r>
              <a:rPr lang="en-GB" dirty="0"/>
              <a:t>:!</a:t>
            </a:r>
            <a:r>
              <a:rPr lang="en-GB" dirty="0" err="1"/>
              <a:t>f,useMargins</a:t>
            </a:r>
            <a:r>
              <a:rPr lang="en-GB" dirty="0"/>
              <a:t>:!t),query:(</a:t>
            </a:r>
            <a:r>
              <a:rPr lang="en-GB" dirty="0" err="1"/>
              <a:t>language:kuery,query</a:t>
            </a:r>
            <a:r>
              <a:rPr lang="en-GB" dirty="0"/>
              <a:t>:''),</a:t>
            </a:r>
            <a:r>
              <a:rPr lang="en-GB" dirty="0" err="1"/>
              <a:t>timeRestore</a:t>
            </a:r>
            <a:r>
              <a:rPr lang="en-GB" dirty="0"/>
              <a:t>:!t,title:'Rucio%20Overview',viewMode:view)</a:t>
            </a:r>
          </a:p>
          <a:p>
            <a:r>
              <a:rPr lang="en-GB" dirty="0"/>
              <a:t>Note new Fermilab dashboard of our DM services:</a:t>
            </a:r>
          </a:p>
          <a:p>
            <a:r>
              <a:rPr lang="en-GB" dirty="0"/>
              <a:t>https://</a:t>
            </a:r>
            <a:r>
              <a:rPr lang="en-GB" dirty="0" err="1"/>
              <a:t>landscape.fnal.gov</a:t>
            </a:r>
            <a:r>
              <a:rPr lang="en-GB" dirty="0"/>
              <a:t>/monitor/d/DEIO3yoVz/</a:t>
            </a:r>
            <a:r>
              <a:rPr lang="en-GB" dirty="0" err="1"/>
              <a:t>sds-services?orgId</a:t>
            </a:r>
            <a:r>
              <a:rPr lang="en-GB" dirty="0"/>
              <a:t>=1&amp;refresh=1m&amp;from=now-7d&amp;to=now</a:t>
            </a:r>
          </a:p>
        </p:txBody>
      </p:sp>
      <p:sp>
        <p:nvSpPr>
          <p:cNvPr id="3" name="Date Placeholder 2"/>
          <p:cNvSpPr>
            <a:spLocks noGrp="1"/>
          </p:cNvSpPr>
          <p:nvPr>
            <p:ph type="dt" sz="half" idx="2"/>
          </p:nvPr>
        </p:nvSpPr>
        <p:spPr/>
        <p:txBody>
          <a:bodyPr/>
          <a:lstStyle/>
          <a:p>
            <a:pPr>
              <a:defRPr/>
            </a:pPr>
            <a:endParaRPr lang="en-US" dirty="0">
              <a:latin typeface="Helvetica"/>
              <a:cs typeface="Helvetica"/>
            </a:endParaRPr>
          </a:p>
        </p:txBody>
      </p:sp>
      <p:sp>
        <p:nvSpPr>
          <p:cNvPr id="6" name="Footer Placeholder 5"/>
          <p:cNvSpPr>
            <a:spLocks noGrp="1"/>
          </p:cNvSpPr>
          <p:nvPr>
            <p:ph type="ftr" sz="quarter" idx="3"/>
          </p:nvPr>
        </p:nvSpPr>
        <p:spPr/>
        <p:txBody>
          <a:bodyPr/>
          <a:lstStyle/>
          <a:p>
            <a:pPr>
              <a:defRPr/>
            </a:pPr>
            <a:r>
              <a:rPr lang="de-DE"/>
              <a:t>Presenter Name | Presentation Title </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90525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t>
            </a:r>
          </a:p>
        </p:txBody>
      </p:sp>
      <p:sp>
        <p:nvSpPr>
          <p:cNvPr id="8" name="Content Placeholder 7">
            <a:extLst>
              <a:ext uri="{FF2B5EF4-FFF2-40B4-BE49-F238E27FC236}">
                <a16:creationId xmlns:a16="http://schemas.microsoft.com/office/drawing/2014/main" id="{9B11385B-AEA8-64E6-F800-C2D21958D060}"/>
              </a:ext>
            </a:extLst>
          </p:cNvPr>
          <p:cNvSpPr>
            <a:spLocks noGrp="1"/>
          </p:cNvSpPr>
          <p:nvPr>
            <p:ph idx="11"/>
          </p:nvPr>
        </p:nvSpPr>
        <p:spPr/>
        <p:txBody>
          <a:bodyPr/>
          <a:lstStyle/>
          <a:p>
            <a:r>
              <a:rPr lang="en-US" dirty="0"/>
              <a:t>Round of FTS3 testing with CILogon tokens is complete, the token exchange workflow works</a:t>
            </a:r>
          </a:p>
          <a:p>
            <a:r>
              <a:rPr lang="en-US" dirty="0"/>
              <a:t>Meeting will be set in next week or two with CILogon developers, Rucio developers, Fermilab security to lock in the plan for Rucio tokens with CILogon.. Hard deadline in May 2025</a:t>
            </a:r>
          </a:p>
          <a:p>
            <a:r>
              <a:rPr lang="en-US" dirty="0"/>
              <a:t>Writing specifications for the Rucio-</a:t>
            </a:r>
            <a:r>
              <a:rPr lang="en-US" dirty="0" err="1"/>
              <a:t>metacat</a:t>
            </a:r>
            <a:r>
              <a:rPr lang="en-US" dirty="0"/>
              <a:t> and Rucio-</a:t>
            </a:r>
            <a:r>
              <a:rPr lang="en-US" dirty="0" err="1"/>
              <a:t>rse</a:t>
            </a:r>
            <a:r>
              <a:rPr lang="en-US" dirty="0"/>
              <a:t> consistency checking</a:t>
            </a:r>
          </a:p>
          <a:p>
            <a:r>
              <a:rPr lang="en-US" dirty="0"/>
              <a:t>SAM to Rucio conversion completion—plans underway.</a:t>
            </a:r>
          </a:p>
          <a:p>
            <a:endParaRPr lang="en-US" dirty="0"/>
          </a:p>
        </p:txBody>
      </p:sp>
      <p:sp>
        <p:nvSpPr>
          <p:cNvPr id="3" name="Date Placeholder 2"/>
          <p:cNvSpPr>
            <a:spLocks noGrp="1"/>
          </p:cNvSpPr>
          <p:nvPr>
            <p:ph type="dt" sz="half" idx="2"/>
          </p:nvPr>
        </p:nvSpPr>
        <p:spPr/>
        <p:txBody>
          <a:bodyPr/>
          <a:lstStyle/>
          <a:p>
            <a:pPr>
              <a:defRPr/>
            </a:pP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de-DE"/>
              <a:t>Presenter Name | Presentation Title </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931360521"/>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_DUNE_Fermilab_Widescreen_template_2023" id="{D990F060-D425-0B4A-8542-2D8CD20902B4}" vid="{F568B28C-A6E8-B244-A853-A416063E8A5D}"/>
    </a:ext>
  </a:ext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_DUNE_Fermilab_Widescreen_template_2023" id="{D990F060-D425-0B4A-8542-2D8CD20902B4}" vid="{A3D7B5D6-6B49-1B46-A05C-A643F6BE6B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 Template_051215</Template>
  <TotalTime>49</TotalTime>
  <Words>262</Words>
  <Application>Microsoft Macintosh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Helvetica</vt:lpstr>
      <vt:lpstr>Lucida Grande</vt:lpstr>
      <vt:lpstr>Dune Template_051215</vt:lpstr>
      <vt:lpstr>LBNF Content-Footer Theme</vt:lpstr>
      <vt:lpstr>Data Management Report</vt:lpstr>
      <vt:lpstr>DM Operations</vt:lpstr>
      <vt:lpstr>Development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Steven C Timm</dc:creator>
  <cp:keywords/>
  <dc:description>Modified by A. Weber</dc:description>
  <cp:lastModifiedBy>Steven C Timm</cp:lastModifiedBy>
  <cp:revision>1</cp:revision>
  <dcterms:created xsi:type="dcterms:W3CDTF">2024-11-25T14:22:13Z</dcterms:created>
  <dcterms:modified xsi:type="dcterms:W3CDTF">2024-11-25T15:11:17Z</dcterms:modified>
  <cp:category/>
</cp:coreProperties>
</file>