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 userDrawn="1">
          <p15:clr>
            <a:srgbClr val="A4A3A4"/>
          </p15:clr>
        </p15:guide>
        <p15:guide id="2" orient="horz" pos="476" userDrawn="1">
          <p15:clr>
            <a:srgbClr val="A4A3A4"/>
          </p15:clr>
        </p15:guide>
        <p15:guide id="3" orient="horz" pos="1443" userDrawn="1">
          <p15:clr>
            <a:srgbClr val="A4A3A4"/>
          </p15:clr>
        </p15:guide>
        <p15:guide id="4" orient="horz" pos="966" userDrawn="1">
          <p15:clr>
            <a:srgbClr val="A4A3A4"/>
          </p15:clr>
        </p15:guide>
        <p15:guide id="5" orient="horz" pos="1876" userDrawn="1">
          <p15:clr>
            <a:srgbClr val="A4A3A4"/>
          </p15:clr>
        </p15:guide>
        <p15:guide id="6" orient="horz" pos="3616" userDrawn="1">
          <p15:clr>
            <a:srgbClr val="A4A3A4"/>
          </p15:clr>
        </p15:guide>
        <p15:guide id="7" pos="2920" userDrawn="1">
          <p15:clr>
            <a:srgbClr val="A4A3A4"/>
          </p15:clr>
        </p15:guide>
        <p15:guide id="8" pos="2917" userDrawn="1">
          <p15:clr>
            <a:srgbClr val="A4A3A4"/>
          </p15:clr>
        </p15:guide>
        <p15:guide id="9" pos="6701" userDrawn="1">
          <p15:clr>
            <a:srgbClr val="A4A3A4"/>
          </p15:clr>
        </p15:guide>
        <p15:guide id="10" pos="3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125"/>
    <a:srgbClr val="F37C23"/>
    <a:srgbClr val="3C5A77"/>
    <a:srgbClr val="BC5F2B"/>
    <a:srgbClr val="32547A"/>
    <a:srgbClr val="B8561A"/>
    <a:srgbClr val="B65A1F"/>
    <a:srgbClr val="5680AB"/>
    <a:srgbClr val="7A7A7A"/>
    <a:srgbClr val="6FA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38" autoAdjust="0"/>
    <p:restoredTop sz="96327"/>
  </p:normalViewPr>
  <p:slideViewPr>
    <p:cSldViewPr snapToGrid="0" snapToObjects="1">
      <p:cViewPr varScale="1">
        <p:scale>
          <a:sx n="113" d="100"/>
          <a:sy n="113" d="100"/>
        </p:scale>
        <p:origin x="216" y="504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920"/>
        <p:guide pos="2917"/>
        <p:guide pos="6701"/>
        <p:guide pos="3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11/25/24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11/25/24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30416"/>
            <a:ext cx="10957984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5368" y="2696828"/>
            <a:ext cx="10962217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EA4A5F-2000-78E5-DF60-99D7BAD92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776" y="6033053"/>
            <a:ext cx="2416647" cy="456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40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5368" y="462518"/>
            <a:ext cx="109728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605373" y="1207770"/>
            <a:ext cx="10977028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605368" y="1207770"/>
            <a:ext cx="532100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6261400" y="1215721"/>
            <a:ext cx="532100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6" y="5521483"/>
            <a:ext cx="533814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6244261" y="5521483"/>
            <a:ext cx="533814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626745" y="1206941"/>
            <a:ext cx="532100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6261400" y="1206941"/>
            <a:ext cx="532100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609600" y="1238251"/>
            <a:ext cx="109728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609605" y="5340612"/>
            <a:ext cx="402336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4955118" y="1208366"/>
            <a:ext cx="6613023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626746" y="1206941"/>
            <a:ext cx="4006220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367" y="1227137"/>
            <a:ext cx="109728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609605" y="5839748"/>
            <a:ext cx="10972795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5" y="458988"/>
            <a:ext cx="109728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609600" y="5760720"/>
            <a:ext cx="109728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09600" y="472239"/>
            <a:ext cx="109728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64110" y="5953374"/>
            <a:ext cx="1427351" cy="586543"/>
          </a:xfrm>
          <a:prstGeom prst="rect">
            <a:avLst/>
          </a:prstGeom>
        </p:spPr>
      </p:pic>
      <p:grpSp>
        <p:nvGrpSpPr>
          <p:cNvPr id="3" name="Group 2"/>
          <p:cNvGrpSpPr/>
          <p:nvPr userDrawn="1"/>
        </p:nvGrpSpPr>
        <p:grpSpPr>
          <a:xfrm>
            <a:off x="7750863" y="200562"/>
            <a:ext cx="3831537" cy="231951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B63DED84-C5C2-B312-23E6-0369E5262DF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776" y="6033053"/>
            <a:ext cx="2416647" cy="4567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3" y="6549548"/>
            <a:ext cx="6523352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/>
              <a:t>Presenter Name | Presentation Title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" y="6357635"/>
            <a:ext cx="109728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E06A3AFF-646B-5740-ADD0-C375F9F838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40978" y="6431056"/>
            <a:ext cx="871051" cy="35794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57CCC1A-DA12-A5D2-40AF-CA51F1AF59C9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555" y="6513523"/>
            <a:ext cx="1220820" cy="2307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Operations Meeting Report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S. Timm</a:t>
            </a:r>
          </a:p>
          <a:p>
            <a:r>
              <a:rPr lang="en-GB" dirty="0"/>
              <a:t>25 Nov 2024</a:t>
            </a:r>
          </a:p>
        </p:txBody>
      </p:sp>
    </p:spTree>
    <p:extLst>
      <p:ext uri="{BB962C8B-B14F-4D97-AF65-F5344CB8AC3E}">
        <p14:creationId xmlns:p14="http://schemas.microsoft.com/office/powerpoint/2010/main" val="174176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/>
              <a:t>Running Experiments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GB" dirty="0"/>
              <a:t>NP02 will seal cryostat this week, LAr transfer to begin on December 2</a:t>
            </a:r>
          </a:p>
          <a:p>
            <a:r>
              <a:rPr lang="en-GB" dirty="0"/>
              <a:t>NP04 running electronics tests in last week.</a:t>
            </a:r>
          </a:p>
          <a:p>
            <a:endParaRPr lang="en-GB" dirty="0"/>
          </a:p>
          <a:p>
            <a:r>
              <a:rPr lang="en-GB" dirty="0"/>
              <a:t>From Elisabetta:  Low Energy far detector production has resumed.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Presenter Name | Presentation Title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254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E86387-19E3-3476-EDFA-01A5DB08B39C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Fermilab Enstore maintenance lasted Tues 19 Nov to Fri 22 </a:t>
            </a:r>
            <a:r>
              <a:rPr lang="en-US" dirty="0" err="1"/>
              <a:t>Nov..last</a:t>
            </a:r>
            <a:r>
              <a:rPr lang="en-US" dirty="0"/>
              <a:t> day of it affected only one of the robots.. dCache files remained readable/writable.</a:t>
            </a:r>
          </a:p>
          <a:p>
            <a:r>
              <a:rPr lang="en-US" dirty="0"/>
              <a:t>MetaCat outage from 20:00 22 Nov to 12:00 23 Nov, due to the underlying data proxy being unavailable.</a:t>
            </a:r>
          </a:p>
          <a:p>
            <a:r>
              <a:rPr lang="en-US" dirty="0"/>
              <a:t>JustIN database tables filled up all disk space 11/22</a:t>
            </a:r>
          </a:p>
          <a:p>
            <a:r>
              <a:rPr lang="en-US" dirty="0"/>
              <a:t>RAL </a:t>
            </a:r>
            <a:r>
              <a:rPr lang="en-US" dirty="0" err="1"/>
              <a:t>schedds</a:t>
            </a:r>
            <a:r>
              <a:rPr lang="en-US" dirty="0"/>
              <a:t> justin-prod-sched01, justin-prod-sched02 both offline over the weekend (and still offline this morning)  perhaps due to an I/O heavy workflow that was submitted Friday afternoon.</a:t>
            </a:r>
          </a:p>
          <a:p>
            <a:r>
              <a:rPr lang="en-US" dirty="0"/>
              <a:t>Some discussion on response times, off-hours call procedures, etc.</a:t>
            </a:r>
          </a:p>
          <a:p>
            <a:r>
              <a:rPr lang="en-US" dirty="0"/>
              <a:t>Note new OpenSearch monitoring site </a:t>
            </a:r>
          </a:p>
          <a:p>
            <a:r>
              <a:rPr lang="en-US" dirty="0"/>
              <a:t>https://dune-</a:t>
            </a:r>
            <a:r>
              <a:rPr lang="en-US" dirty="0" err="1"/>
              <a:t>os.monitoring.edi.scotgrid.ac.uk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360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F4AA8-9618-5F16-A382-E6375DD2F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0952A8-F267-1FD5-FC20-81C9057EFEE1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Last week’s problem with DUNE_CA_SFU RSE now fixed</a:t>
            </a:r>
          </a:p>
          <a:p>
            <a:r>
              <a:rPr lang="en-US" dirty="0"/>
              <a:t>Problems at Oxford and Bristol now understood but not yet fixed</a:t>
            </a:r>
          </a:p>
          <a:p>
            <a:r>
              <a:rPr lang="en-US" dirty="0"/>
              <a:t>HEPCloud testing at </a:t>
            </a:r>
            <a:r>
              <a:rPr lang="en-US"/>
              <a:t>NERSC continues</a:t>
            </a:r>
          </a:p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BDCA87-5B7D-8545-227C-CC0741C8C23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28A48C-5F6E-77A9-678B-8977870EEE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25B8AE-BB2B-1AE9-D234-9C34CF03D7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646152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_DUNE_Fermilab_Widescreen_template_2023" id="{D990F060-D425-0B4A-8542-2D8CD20902B4}" vid="{F568B28C-A6E8-B244-A853-A416063E8A5D}"/>
    </a:ext>
  </a:extLst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_DUNE_Fermilab_Widescreen_template_2023" id="{D990F060-D425-0B4A-8542-2D8CD20902B4}" vid="{A3D7B5D6-6B49-1B46-A05C-A643F6BE6B1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Dune Template_051215</Template>
  <TotalTime>7</TotalTime>
  <Words>213</Words>
  <Application>Microsoft Macintosh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Helvetica</vt:lpstr>
      <vt:lpstr>Lucida Grande</vt:lpstr>
      <vt:lpstr>Dune Template_051215</vt:lpstr>
      <vt:lpstr>LBNF Content-Footer Theme</vt:lpstr>
      <vt:lpstr>Operations Meeting Report</vt:lpstr>
      <vt:lpstr>Running Experiments</vt:lpstr>
      <vt:lpstr>Services</vt:lpstr>
      <vt:lpstr>Sites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Steven C Timm</dc:creator>
  <cp:keywords/>
  <dc:description>Modified by A. Weber</dc:description>
  <cp:lastModifiedBy>Steven C Timm</cp:lastModifiedBy>
  <cp:revision>1</cp:revision>
  <dcterms:created xsi:type="dcterms:W3CDTF">2024-11-25T15:12:27Z</dcterms:created>
  <dcterms:modified xsi:type="dcterms:W3CDTF">2024-11-25T15:19:44Z</dcterms:modified>
  <cp:category/>
</cp:coreProperties>
</file>